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8404800" cy="384048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5" d="100"/>
          <a:sy n="25" d="100"/>
        </p:scale>
        <p:origin x="-1356" y="-444"/>
      </p:cViewPr>
      <p:guideLst>
        <p:guide orient="horz" pos="12096"/>
        <p:guide pos="12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%5b;POLHYTRERFTYU8IOP%5b%5d';LPIKKLOP;'LKJHGFDSA:Users:Lizzie:Desktop:ES%20marine%20plastics%20grou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%5b;POLHYTRERFTYU8IOP%5b%5d';LPIKKLOP;'LKJHGFDSA:Users:Lizzie:Desktop:ES%20marine%20plastics%20grou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60946950580301"/>
          <c:y val="0.142164116277918"/>
          <c:w val="0.68365173164248505"/>
          <c:h val="0.723735452879710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number surveyed </c:v>
                </c:pt>
              </c:strCache>
            </c:strRef>
          </c:tx>
          <c:invertIfNegative val="0"/>
          <c:cat>
            <c:strRef>
              <c:f>Sheet1!$D$48:$D$50</c:f>
              <c:strCache>
                <c:ptCount val="3"/>
                <c:pt idx="0">
                  <c:v>Sea Birds</c:v>
                </c:pt>
                <c:pt idx="1">
                  <c:v>Turtles</c:v>
                </c:pt>
                <c:pt idx="2">
                  <c:v>Whales</c:v>
                </c:pt>
              </c:strCache>
            </c:strRef>
          </c:cat>
          <c:val>
            <c:numRef>
              <c:f>Sheet1!$E$48:$E$50</c:f>
              <c:numCache>
                <c:formatCode>General</c:formatCode>
                <c:ptCount val="3"/>
                <c:pt idx="0">
                  <c:v>5536</c:v>
                </c:pt>
                <c:pt idx="1">
                  <c:v>788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Sheet1!$F$1</c:f>
              <c:strCache>
                <c:ptCount val="1"/>
                <c:pt idx="0">
                  <c:v>number with plastic </c:v>
                </c:pt>
              </c:strCache>
            </c:strRef>
          </c:tx>
          <c:invertIfNegative val="0"/>
          <c:cat>
            <c:strRef>
              <c:f>Sheet1!$D$48:$D$50</c:f>
              <c:strCache>
                <c:ptCount val="3"/>
                <c:pt idx="0">
                  <c:v>Sea Birds</c:v>
                </c:pt>
                <c:pt idx="1">
                  <c:v>Turtles</c:v>
                </c:pt>
                <c:pt idx="2">
                  <c:v>Whales</c:v>
                </c:pt>
              </c:strCache>
            </c:strRef>
          </c:cat>
          <c:val>
            <c:numRef>
              <c:f>Sheet1!$F$48:$F$50</c:f>
              <c:numCache>
                <c:formatCode>General</c:formatCode>
                <c:ptCount val="3"/>
                <c:pt idx="0" formatCode="0">
                  <c:v>1275.0645999999999</c:v>
                </c:pt>
                <c:pt idx="1">
                  <c:v>361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690816"/>
        <c:axId val="42700800"/>
      </c:barChart>
      <c:catAx>
        <c:axId val="426908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en-US"/>
          </a:p>
        </c:txPr>
        <c:crossAx val="42700800"/>
        <c:crosses val="autoZero"/>
        <c:auto val="1"/>
        <c:lblAlgn val="ctr"/>
        <c:lblOffset val="100"/>
        <c:noMultiLvlLbl val="0"/>
      </c:catAx>
      <c:valAx>
        <c:axId val="427008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Individuals</a:t>
                </a:r>
              </a:p>
            </c:rich>
          </c:tx>
          <c:layout>
            <c:manualLayout>
              <c:xMode val="edge"/>
              <c:yMode val="edge"/>
              <c:x val="2.97467003423252E-2"/>
              <c:y val="0.277559007114316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en-US"/>
          </a:p>
        </c:txPr>
        <c:crossAx val="426908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2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3000">
          <a:latin typeface="Gill Sans MT" panose="020B0502020104020203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328704333865201E-2"/>
          <c:y val="4.4336243969807398E-2"/>
          <c:w val="0.76593986584409302"/>
          <c:h val="0.81979310654257098"/>
        </c:manualLayout>
      </c:layout>
      <c:lineChart>
        <c:grouping val="standard"/>
        <c:varyColors val="0"/>
        <c:ser>
          <c:idx val="0"/>
          <c:order val="0"/>
          <c:tx>
            <c:strRef>
              <c:f>Sheet2!$K$19</c:f>
              <c:strCache>
                <c:ptCount val="1"/>
                <c:pt idx="0">
                  <c:v>turtles</c:v>
                </c:pt>
              </c:strCache>
            </c:strRef>
          </c:tx>
          <c:cat>
            <c:strRef>
              <c:f>Sheet2!$J$21:$J$24</c:f>
              <c:strCache>
                <c:ptCount val="4"/>
                <c:pt idx="0">
                  <c:v>1970's</c:v>
                </c:pt>
                <c:pt idx="1">
                  <c:v>1980's</c:v>
                </c:pt>
                <c:pt idx="2">
                  <c:v>1990's</c:v>
                </c:pt>
                <c:pt idx="3">
                  <c:v>2000's</c:v>
                </c:pt>
              </c:strCache>
            </c:strRef>
          </c:cat>
          <c:val>
            <c:numRef>
              <c:f>Sheet2!$M$21:$M$24</c:f>
              <c:numCache>
                <c:formatCode>General</c:formatCode>
                <c:ptCount val="4"/>
                <c:pt idx="1">
                  <c:v>38.588235294117638</c:v>
                </c:pt>
                <c:pt idx="2">
                  <c:v>60.294117647058812</c:v>
                </c:pt>
                <c:pt idx="3">
                  <c:v>49.779735682819371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Sheet2!$N$19</c:f>
              <c:strCache>
                <c:ptCount val="1"/>
                <c:pt idx="0">
                  <c:v>whales</c:v>
                </c:pt>
              </c:strCache>
            </c:strRef>
          </c:tx>
          <c:cat>
            <c:strRef>
              <c:f>Sheet2!$J$21:$J$24</c:f>
              <c:strCache>
                <c:ptCount val="4"/>
                <c:pt idx="0">
                  <c:v>1970's</c:v>
                </c:pt>
                <c:pt idx="1">
                  <c:v>1980's</c:v>
                </c:pt>
                <c:pt idx="2">
                  <c:v>1990's</c:v>
                </c:pt>
                <c:pt idx="3">
                  <c:v>2000's</c:v>
                </c:pt>
              </c:strCache>
            </c:strRef>
          </c:cat>
          <c:val>
            <c:numRef>
              <c:f>Sheet2!$N$29:$N$32</c:f>
              <c:numCache>
                <c:formatCode>General</c:formatCode>
                <c:ptCount val="4"/>
                <c:pt idx="2">
                  <c:v>100</c:v>
                </c:pt>
                <c:pt idx="3">
                  <c:v>80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Sheet2!$L$28</c:f>
              <c:strCache>
                <c:ptCount val="1"/>
                <c:pt idx="0">
                  <c:v>seabirds </c:v>
                </c:pt>
              </c:strCache>
            </c:strRef>
          </c:tx>
          <c:cat>
            <c:strRef>
              <c:f>Sheet2!$J$21:$J$24</c:f>
              <c:strCache>
                <c:ptCount val="4"/>
                <c:pt idx="0">
                  <c:v>1970's</c:v>
                </c:pt>
                <c:pt idx="1">
                  <c:v>1980's</c:v>
                </c:pt>
                <c:pt idx="2">
                  <c:v>1990's</c:v>
                </c:pt>
                <c:pt idx="3">
                  <c:v>2000's</c:v>
                </c:pt>
              </c:strCache>
            </c:strRef>
          </c:cat>
          <c:val>
            <c:numRef>
              <c:f>Sheet2!$L$29:$L$32</c:f>
              <c:numCache>
                <c:formatCode>General</c:formatCode>
                <c:ptCount val="4"/>
                <c:pt idx="0">
                  <c:v>23.283731808731801</c:v>
                </c:pt>
                <c:pt idx="1">
                  <c:v>20.91639</c:v>
                </c:pt>
                <c:pt idx="3">
                  <c:v>66.081871345029199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444864"/>
        <c:axId val="66480384"/>
      </c:lineChart>
      <c:catAx>
        <c:axId val="65444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en-US"/>
          </a:p>
        </c:txPr>
        <c:crossAx val="66480384"/>
        <c:crosses val="autoZero"/>
        <c:auto val="1"/>
        <c:lblAlgn val="ctr"/>
        <c:lblOffset val="100"/>
        <c:noMultiLvlLbl val="0"/>
      </c:catAx>
      <c:valAx>
        <c:axId val="664803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</a:t>
                </a:r>
              </a:p>
            </c:rich>
          </c:tx>
          <c:layout>
            <c:manualLayout>
              <c:xMode val="edge"/>
              <c:yMode val="edge"/>
              <c:x val="7.82830131255032E-3"/>
              <c:y val="0.393329403861413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en-US"/>
          </a:p>
        </c:txPr>
        <c:crossAx val="654448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2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3000">
          <a:latin typeface="Gill Sans MT" panose="020B0502020104020203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11930383"/>
            <a:ext cx="3264408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720" y="21762720"/>
            <a:ext cx="2688336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14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2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941285" y="8614416"/>
            <a:ext cx="36291200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67675" y="8614416"/>
            <a:ext cx="108233530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10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323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5" y="24678643"/>
            <a:ext cx="32644080" cy="762762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5" y="16277596"/>
            <a:ext cx="32644080" cy="840104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7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67677" y="50184056"/>
            <a:ext cx="72262365" cy="141928847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70122" y="50184056"/>
            <a:ext cx="72262365" cy="141928847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291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0" y="1537973"/>
            <a:ext cx="3456432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8596633"/>
            <a:ext cx="16968790" cy="358266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0" y="12179300"/>
            <a:ext cx="16968790" cy="2212721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107" y="8596633"/>
            <a:ext cx="16975455" cy="358266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107" y="12179300"/>
            <a:ext cx="16975455" cy="2212721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2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9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56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1529080"/>
            <a:ext cx="12634915" cy="650748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5210" y="1529083"/>
            <a:ext cx="21469350" cy="32777433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2" y="8036563"/>
            <a:ext cx="12634915" cy="26269953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86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610" y="26883360"/>
            <a:ext cx="23042880" cy="317373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7610" y="3431540"/>
            <a:ext cx="23042880" cy="2304288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7610" y="30057093"/>
            <a:ext cx="23042880" cy="4507227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1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1537973"/>
            <a:ext cx="34564320" cy="64008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8961123"/>
            <a:ext cx="34564320" cy="25345393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20240" y="35595563"/>
            <a:ext cx="8961120" cy="20447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38DC9-2D35-2946-9FC4-29265D1D9BFA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1640" y="35595563"/>
            <a:ext cx="12161520" cy="20447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23440" y="35595563"/>
            <a:ext cx="8961120" cy="20447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9DC00-9C06-4B43-B8C4-6F1FFDBB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5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4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3001" y="601641"/>
            <a:ext cx="33502622" cy="31393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Gill Sans MT" panose="020B0502020104020203" pitchFamily="34" charset="0"/>
              </a:rPr>
              <a:t>Impacts of Marine </a:t>
            </a:r>
            <a:r>
              <a:rPr lang="en-US" dirty="0">
                <a:latin typeface="Gill Sans MT" panose="020B0502020104020203" pitchFamily="34" charset="0"/>
              </a:rPr>
              <a:t>P</a:t>
            </a:r>
            <a:r>
              <a:rPr lang="en-US" dirty="0" smtClean="0">
                <a:latin typeface="Gill Sans MT" panose="020B0502020104020203" pitchFamily="34" charset="0"/>
              </a:rPr>
              <a:t>lastics on Seabirds, Sea </a:t>
            </a:r>
            <a:r>
              <a:rPr lang="en-US" dirty="0">
                <a:latin typeface="Gill Sans MT" panose="020B0502020104020203" pitchFamily="34" charset="0"/>
              </a:rPr>
              <a:t>T</a:t>
            </a:r>
            <a:r>
              <a:rPr lang="en-US" dirty="0" smtClean="0">
                <a:latin typeface="Gill Sans MT" panose="020B0502020104020203" pitchFamily="34" charset="0"/>
              </a:rPr>
              <a:t>urtles, and Whales </a:t>
            </a:r>
          </a:p>
          <a:p>
            <a:pPr algn="ctr"/>
            <a:r>
              <a:rPr lang="en-US" sz="5600" dirty="0" smtClean="0">
                <a:latin typeface="Gill Sans MT" panose="020B0502020104020203" pitchFamily="34" charset="0"/>
              </a:rPr>
              <a:t>Michelle Burt, Liz McCormack Sergei </a:t>
            </a:r>
            <a:r>
              <a:rPr lang="en-US" sz="5600" dirty="0" err="1" smtClean="0">
                <a:latin typeface="Gill Sans MT" panose="020B0502020104020203" pitchFamily="34" charset="0"/>
              </a:rPr>
              <a:t>Poljak</a:t>
            </a:r>
            <a:endParaRPr lang="en-US" sz="5600" dirty="0" smtClean="0">
              <a:latin typeface="Gill Sans MT" panose="020B0502020104020203" pitchFamily="34" charset="0"/>
            </a:endParaRPr>
          </a:p>
          <a:p>
            <a:pPr algn="ctr"/>
            <a:r>
              <a:rPr lang="en-US" sz="5600" dirty="0" smtClean="0">
                <a:latin typeface="Gill Sans MT" panose="020B0502020104020203" pitchFamily="34" charset="0"/>
              </a:rPr>
              <a:t>Department of Environmental Studies </a:t>
            </a:r>
            <a:endParaRPr lang="en-US" sz="5600" dirty="0">
              <a:latin typeface="Gill Sans MT" panose="020B05020201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4977" y="4308612"/>
            <a:ext cx="11152880" cy="117878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Gill Sans MT" panose="020B0502020104020203" pitchFamily="34" charset="0"/>
              </a:rPr>
              <a:t>Introduction</a:t>
            </a:r>
          </a:p>
          <a:p>
            <a:endParaRPr lang="en-US" sz="4000" dirty="0" smtClean="0">
              <a:latin typeface="Gill Sans MT" panose="020B0502020104020203" pitchFamily="34" charset="0"/>
            </a:endParaRP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 Plastic use has been increasing rapidly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1988: 30 million tons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2009: 230 million tons  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 </a:t>
            </a:r>
            <a:r>
              <a:rPr lang="en-US" sz="4000" dirty="0">
                <a:latin typeface="Gill Sans MT" panose="020B0502020104020203" pitchFamily="34" charset="0"/>
              </a:rPr>
              <a:t>Marine species can be </a:t>
            </a:r>
            <a:r>
              <a:rPr lang="en-US" sz="4000" dirty="0" smtClean="0">
                <a:latin typeface="Gill Sans MT" panose="020B0502020104020203" pitchFamily="34" charset="0"/>
              </a:rPr>
              <a:t>impacted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 ingestion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 entanglement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 bioaccumulation 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Plastics </a:t>
            </a:r>
            <a:r>
              <a:rPr lang="en-US" sz="4000" dirty="0">
                <a:latin typeface="Gill Sans MT" panose="020B0502020104020203" pitchFamily="34" charset="0"/>
              </a:rPr>
              <a:t>and other waste converge to form ‘garbage patches</a:t>
            </a:r>
            <a:r>
              <a:rPr lang="en-US" sz="4000" dirty="0" smtClean="0">
                <a:latin typeface="Gill Sans MT" panose="020B0502020104020203" pitchFamily="34" charset="0"/>
              </a:rPr>
              <a:t>’</a:t>
            </a:r>
            <a:endParaRPr lang="en-US" sz="4000" dirty="0">
              <a:latin typeface="Gill Sans MT" panose="020B0502020104020203" pitchFamily="34" charset="0"/>
            </a:endParaRP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 </a:t>
            </a:r>
            <a:r>
              <a:rPr lang="en-US" sz="4000" dirty="0">
                <a:latin typeface="Gill Sans MT" panose="020B0502020104020203" pitchFamily="34" charset="0"/>
              </a:rPr>
              <a:t>result of large circulatory ocean currents, or </a:t>
            </a:r>
            <a:r>
              <a:rPr lang="en-US" sz="4000" dirty="0" smtClean="0">
                <a:latin typeface="Gill Sans MT" panose="020B0502020104020203" pitchFamily="34" charset="0"/>
              </a:rPr>
              <a:t>gyres 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Great </a:t>
            </a:r>
            <a:r>
              <a:rPr lang="en-US" sz="4000" dirty="0">
                <a:latin typeface="Gill Sans MT" panose="020B0502020104020203" pitchFamily="34" charset="0"/>
              </a:rPr>
              <a:t>Pacific Garbage </a:t>
            </a:r>
            <a:r>
              <a:rPr lang="en-US" sz="4000" dirty="0" smtClean="0">
                <a:latin typeface="Gill Sans MT" panose="020B0502020104020203" pitchFamily="34" charset="0"/>
              </a:rPr>
              <a:t>Patch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This </a:t>
            </a:r>
            <a:r>
              <a:rPr lang="en-US" sz="4000" dirty="0">
                <a:latin typeface="Gill Sans MT" panose="020B0502020104020203" pitchFamily="34" charset="0"/>
              </a:rPr>
              <a:t>study aims to determine the effect of plastic was on marine </a:t>
            </a:r>
            <a:r>
              <a:rPr lang="en-US" sz="4000" dirty="0" err="1">
                <a:latin typeface="Gill Sans MT" panose="020B0502020104020203" pitchFamily="34" charset="0"/>
              </a:rPr>
              <a:t>megafauna</a:t>
            </a:r>
            <a:r>
              <a:rPr lang="en-US" sz="4000" dirty="0">
                <a:latin typeface="Gill Sans MT" panose="020B0502020104020203" pitchFamily="34" charset="0"/>
              </a:rPr>
              <a:t> - namely seabirds, sea turtles and whales - using a variety of case studies worldwide. </a:t>
            </a:r>
          </a:p>
          <a:p>
            <a:r>
              <a:rPr lang="en-US" sz="4000" dirty="0" smtClean="0">
                <a:latin typeface="Gill Sans MT" panose="020B0502020104020203" pitchFamily="34" charset="0"/>
              </a:rPr>
              <a:t> </a:t>
            </a:r>
            <a:endParaRPr lang="en-US" sz="4000" dirty="0">
              <a:latin typeface="Gill Sans MT" panose="020B05020201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4979" y="16548969"/>
            <a:ext cx="11152878" cy="44627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Gill Sans MT" panose="020B0502020104020203" pitchFamily="34" charset="0"/>
              </a:rPr>
              <a:t>Methods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Literature review of case studies 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Numerical </a:t>
            </a:r>
            <a:r>
              <a:rPr lang="en-US" sz="4000" dirty="0" smtClean="0">
                <a:latin typeface="Gill Sans MT" panose="020B0502020104020203" pitchFamily="34" charset="0"/>
              </a:rPr>
              <a:t>data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  Individual </a:t>
            </a:r>
            <a:r>
              <a:rPr lang="en-US" sz="4000" dirty="0" err="1" smtClean="0">
                <a:latin typeface="Gill Sans MT" panose="020B0502020104020203" pitchFamily="34" charset="0"/>
              </a:rPr>
              <a:t>megafauna</a:t>
            </a:r>
            <a:r>
              <a:rPr lang="en-US" sz="4000" dirty="0" smtClean="0">
                <a:latin typeface="Gill Sans MT" panose="020B0502020104020203" pitchFamily="34" charset="0"/>
              </a:rPr>
              <a:t> data breakdown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Seabirds, Sea turtles, whales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3 </a:t>
            </a:r>
            <a:r>
              <a:rPr lang="en-US" sz="4000" dirty="0" err="1" smtClean="0">
                <a:latin typeface="Gill Sans MT" panose="020B0502020104020203" pitchFamily="34" charset="0"/>
              </a:rPr>
              <a:t>megafauna</a:t>
            </a:r>
            <a:r>
              <a:rPr lang="en-US" sz="4000" dirty="0" smtClean="0">
                <a:latin typeface="Gill Sans MT" panose="020B0502020104020203" pitchFamily="34" charset="0"/>
              </a:rPr>
              <a:t> comparisons </a:t>
            </a:r>
          </a:p>
          <a:p>
            <a:endParaRPr lang="en-US" sz="4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34977" y="21635009"/>
            <a:ext cx="1115288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Gill Sans MT" panose="020B0502020104020203" pitchFamily="34" charset="0"/>
              </a:rPr>
              <a:t>Seabirds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233309" y="13099282"/>
            <a:ext cx="11977443" cy="5016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Gill Sans MT" panose="020B0502020104020203" pitchFamily="34" charset="0"/>
              </a:rPr>
              <a:t>Results: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Ingestion </a:t>
            </a:r>
            <a:r>
              <a:rPr lang="en-US" sz="4000" dirty="0" smtClean="0">
                <a:latin typeface="Gill Sans MT" panose="020B0502020104020203" pitchFamily="34" charset="0"/>
              </a:rPr>
              <a:t>occurrence </a:t>
            </a:r>
            <a:r>
              <a:rPr lang="en-US" sz="4000" dirty="0" smtClean="0">
                <a:latin typeface="Gill Sans MT" panose="020B0502020104020203" pitchFamily="34" charset="0"/>
              </a:rPr>
              <a:t>possibly correlated to feeding behavior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Most turtles ingest more than one piece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Plastic bags and plastic rope account for greatest entanglement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Entanglement is an issue but not as deadly as ingestion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233303" y="29387937"/>
            <a:ext cx="7375497" cy="80945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Gill Sans MT" panose="020B0502020104020203" pitchFamily="34" charset="0"/>
              </a:rPr>
              <a:t>Results: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Ingestion of large plastics resembling squid or other prey has disabled and even killed whales in case studies (Brazil 1999). 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Bioaccumulation of endocrine disrupting phthalates in fin whales in the Mediterranean. 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Serious entanglement scars found in whales in both the New York Bight and off the coast of Iceland. </a:t>
            </a:r>
            <a:endParaRPr lang="en-US" sz="4000" dirty="0">
              <a:latin typeface="Gill Sans MT" panose="020B05020201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678228" y="28710829"/>
            <a:ext cx="12066730" cy="8771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Gill Sans MT" panose="020B0502020104020203" pitchFamily="34" charset="0"/>
              </a:rPr>
              <a:t>Discussion</a:t>
            </a:r>
          </a:p>
          <a:p>
            <a:pPr marL="685800" indent="-685800">
              <a:buFont typeface="Arial"/>
              <a:buChar char="•"/>
            </a:pPr>
            <a:endParaRPr lang="en-US" sz="4000" dirty="0" smtClean="0">
              <a:latin typeface="Gill Sans MT" panose="020B05020201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Marine </a:t>
            </a:r>
            <a:r>
              <a:rPr lang="en-US" sz="4000" dirty="0" smtClean="0">
                <a:latin typeface="Gill Sans MT" panose="020B0502020104020203" pitchFamily="34" charset="0"/>
              </a:rPr>
              <a:t>Plastics are a problem 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Severity of impact varies with </a:t>
            </a:r>
            <a:r>
              <a:rPr lang="en-US" sz="4000" dirty="0" err="1" smtClean="0">
                <a:latin typeface="Gill Sans MT" panose="020B0502020104020203" pitchFamily="34" charset="0"/>
              </a:rPr>
              <a:t>megafauna</a:t>
            </a:r>
            <a:r>
              <a:rPr lang="en-US" sz="4000" dirty="0" smtClean="0">
                <a:latin typeface="Gill Sans MT" panose="020B0502020104020203" pitchFamily="34" charset="0"/>
              </a:rPr>
              <a:t> 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Ingestion is the most studies and appears to have the biggest impact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Sources of error 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Inconsistent data 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Varying sample sizes, not able to standardize</a:t>
            </a:r>
          </a:p>
          <a:p>
            <a:pPr marL="2880360" lvl="1" indent="-685800">
              <a:buFont typeface="Arial"/>
              <a:buChar char="•"/>
            </a:pPr>
            <a:r>
              <a:rPr lang="en-US" sz="4000" dirty="0" err="1" smtClean="0">
                <a:latin typeface="Gill Sans MT" panose="020B0502020104020203" pitchFamily="34" charset="0"/>
              </a:rPr>
              <a:t>Megafauna</a:t>
            </a:r>
            <a:r>
              <a:rPr lang="en-US" sz="4000" dirty="0" smtClean="0">
                <a:latin typeface="Gill Sans MT" panose="020B0502020104020203" pitchFamily="34" charset="0"/>
              </a:rPr>
              <a:t> imbalances  </a:t>
            </a:r>
            <a:endParaRPr lang="en-US" sz="4000" dirty="0">
              <a:latin typeface="Gill Sans MT" panose="020B0502020104020203" pitchFamily="34" charset="0"/>
            </a:endParaRP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Future studies could do geographic specific comparisons and interspecific comparisons of </a:t>
            </a:r>
            <a:r>
              <a:rPr lang="en-US" sz="4000" dirty="0" err="1" smtClean="0">
                <a:latin typeface="Gill Sans MT" panose="020B0502020104020203" pitchFamily="34" charset="0"/>
              </a:rPr>
              <a:t>Megafauna</a:t>
            </a:r>
            <a:r>
              <a:rPr lang="en-US" sz="4000" dirty="0" smtClean="0">
                <a:latin typeface="Gill Sans MT" panose="020B0502020104020203" pitchFamily="34" charset="0"/>
              </a:rPr>
              <a:t> 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672468"/>
              </p:ext>
            </p:extLst>
          </p:nvPr>
        </p:nvGraphicFramePr>
        <p:xfrm>
          <a:off x="24360261" y="6130476"/>
          <a:ext cx="13534207" cy="9882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2339159"/>
              </p:ext>
            </p:extLst>
          </p:nvPr>
        </p:nvGraphicFramePr>
        <p:xfrm>
          <a:off x="24929647" y="17905566"/>
          <a:ext cx="13415138" cy="8135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13001" y="25718496"/>
            <a:ext cx="11520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4647338" y="4308612"/>
            <a:ext cx="1324713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Gill Sans MT" panose="020B0502020104020203" pitchFamily="34" charset="0"/>
              </a:rPr>
              <a:t>Results </a:t>
            </a:r>
            <a:endParaRPr lang="en-US" sz="4400" b="1" dirty="0">
              <a:latin typeface="Gill Sans MT" panose="020B05020201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44600" y="12804857"/>
            <a:ext cx="929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</a:t>
            </a:r>
            <a:endParaRPr lang="en-US" sz="20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76117"/>
              </p:ext>
            </p:extLst>
          </p:nvPr>
        </p:nvGraphicFramePr>
        <p:xfrm>
          <a:off x="634979" y="22878844"/>
          <a:ext cx="11074858" cy="6233300"/>
        </p:xfrm>
        <a:graphic>
          <a:graphicData uri="http://schemas.openxmlformats.org/drawingml/2006/table">
            <a:tbl>
              <a:tblPr/>
              <a:tblGrid>
                <a:gridCol w="2684908"/>
                <a:gridCol w="1305299"/>
                <a:gridCol w="2415839"/>
                <a:gridCol w="2687281"/>
                <a:gridCol w="1981531"/>
              </a:tblGrid>
              <a:tr h="6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Case Study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surveyed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with plastic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Mediterranean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2003-2010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66.082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Tropical Pacific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1984-1991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12.476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400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Alaska (1988-1990)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1988-1990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482.0856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26.649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400">
                <a:tc>
                  <a:txBody>
                    <a:bodyPr/>
                    <a:lstStyle/>
                    <a:p>
                      <a:pPr algn="ctr" fontAlgn="ctr"/>
                      <a:r>
                        <a:rPr lang="fi-FI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Alaska (1969-1977)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1969-1977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447.979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23.284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North Pacific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1987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45.882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733889"/>
              </p:ext>
            </p:extLst>
          </p:nvPr>
        </p:nvGraphicFramePr>
        <p:xfrm>
          <a:off x="12233306" y="5453216"/>
          <a:ext cx="11977441" cy="7213010"/>
        </p:xfrm>
        <a:graphic>
          <a:graphicData uri="http://schemas.openxmlformats.org/drawingml/2006/table">
            <a:tbl>
              <a:tblPr/>
              <a:tblGrid>
                <a:gridCol w="2759509"/>
                <a:gridCol w="1555893"/>
                <a:gridCol w="2612726"/>
                <a:gridCol w="2906291"/>
                <a:gridCol w="2143022"/>
              </a:tblGrid>
              <a:tr h="10484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Case Study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year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number surveyed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number with plastic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%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84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North Atlantic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1979-1988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116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12.069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84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Gulf of Mexico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1986-1988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111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60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54.054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Southern Brazil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2001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74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50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67.568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Medditeranean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2002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153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63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80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S. Texas coast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1988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198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90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47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Florida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1994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93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40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32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France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1998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43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51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277050"/>
              </p:ext>
            </p:extLst>
          </p:nvPr>
        </p:nvGraphicFramePr>
        <p:xfrm>
          <a:off x="12233309" y="24250829"/>
          <a:ext cx="11977441" cy="4597328"/>
        </p:xfrm>
        <a:graphic>
          <a:graphicData uri="http://schemas.openxmlformats.org/drawingml/2006/table">
            <a:tbl>
              <a:tblPr/>
              <a:tblGrid>
                <a:gridCol w="2759509"/>
                <a:gridCol w="1555893"/>
                <a:gridCol w="2612726"/>
                <a:gridCol w="2906291"/>
                <a:gridCol w="2143022"/>
              </a:tblGrid>
              <a:tr h="11493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Case Study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year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number surveyed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number with plastic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3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Mediteranean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2012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5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80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3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South Brazil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1999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3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New Jersey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1993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2233308" y="4308612"/>
            <a:ext cx="11977444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Sea turtles  </a:t>
            </a:r>
            <a:endParaRPr lang="en-US" sz="4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2233309" y="23127580"/>
            <a:ext cx="11977443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Gill Sans MT" panose="020B0502020104020203" pitchFamily="34" charset="0"/>
              </a:rPr>
              <a:t>Whales </a:t>
            </a:r>
            <a:r>
              <a:rPr lang="en-US" sz="4400" b="1" dirty="0" smtClean="0"/>
              <a:t> </a:t>
            </a:r>
            <a:endParaRPr lang="en-US" sz="4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5603851" y="15810305"/>
            <a:ext cx="112176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Gill Sans MT" panose="020B0502020104020203" pitchFamily="34" charset="0"/>
              </a:rPr>
              <a:t>Figure 1. Comparison of number of individuals surveyed and number of individuals with plastic across study animals: seabirds, sea turtles, and whales.  </a:t>
            </a:r>
            <a:endParaRPr lang="en-US" sz="3000" dirty="0">
              <a:latin typeface="Gill Sans MT" panose="020B05020201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603851" y="26769770"/>
            <a:ext cx="120667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Gill Sans MT" panose="020B0502020104020203" pitchFamily="34" charset="0"/>
              </a:rPr>
              <a:t>Figure 2</a:t>
            </a:r>
            <a:r>
              <a:rPr lang="en-US" sz="3000" dirty="0" smtClean="0">
                <a:latin typeface="Gill Sans MT" panose="020B0502020104020203" pitchFamily="34" charset="0"/>
              </a:rPr>
              <a:t>. Percentage </a:t>
            </a:r>
            <a:r>
              <a:rPr lang="en-US" sz="3000" dirty="0" smtClean="0">
                <a:latin typeface="Gill Sans MT" panose="020B0502020104020203" pitchFamily="34" charset="0"/>
              </a:rPr>
              <a:t>of individuals with ingested plastic over time for the three study animals: seabirds, sea turtles, and whales.  </a:t>
            </a:r>
            <a:endParaRPr lang="en-US" sz="3000" dirty="0">
              <a:latin typeface="Gill Sans MT" panose="020B0502020104020203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4977" y="29634159"/>
            <a:ext cx="11074858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Gill Sans MT" panose="020B0502020104020203" pitchFamily="34" charset="0"/>
              </a:rPr>
              <a:t>Results: 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Effected by user plastic and industrial plastic </a:t>
            </a:r>
          </a:p>
          <a:p>
            <a:pPr marL="685800" indent="-685800">
              <a:buFont typeface="Arial"/>
              <a:buChar char="•"/>
            </a:pPr>
            <a:r>
              <a:rPr lang="en-US" sz="4000" dirty="0" smtClean="0">
                <a:latin typeface="Gill Sans MT" panose="020B0502020104020203" pitchFamily="34" charset="0"/>
              </a:rPr>
              <a:t>Ingestion correlated to feeding habitats</a:t>
            </a:r>
          </a:p>
          <a:p>
            <a:pPr marL="685800" indent="-685800">
              <a:buFont typeface="Arial"/>
              <a:buChar char="•"/>
            </a:pPr>
            <a:endParaRPr lang="en-US" sz="4000" dirty="0"/>
          </a:p>
        </p:txBody>
      </p:sp>
      <p:pic>
        <p:nvPicPr>
          <p:cNvPr id="29" name="Picture 28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1" y="32710179"/>
            <a:ext cx="7518399" cy="477228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86160" y="18492291"/>
            <a:ext cx="7107040" cy="4386553"/>
          </a:xfrm>
          <a:prstGeom prst="rect">
            <a:avLst/>
          </a:prstGeom>
        </p:spPr>
      </p:pic>
      <p:pic>
        <p:nvPicPr>
          <p:cNvPr id="31" name="Shape 99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20086272" y="33223199"/>
            <a:ext cx="5038538" cy="4259261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0086272" y="29962962"/>
            <a:ext cx="503853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Gill Sans MT" panose="020B0502020104020203" pitchFamily="34" charset="0"/>
              </a:rPr>
              <a:t>Below: Ingested plastic found in a dead </a:t>
            </a:r>
            <a:r>
              <a:rPr lang="en-US" sz="4400" dirty="0" err="1" smtClean="0">
                <a:latin typeface="Gill Sans MT" panose="020B0502020104020203" pitchFamily="34" charset="0"/>
              </a:rPr>
              <a:t>Blainville’s</a:t>
            </a:r>
            <a:r>
              <a:rPr lang="en-US" sz="4400" dirty="0" smtClean="0">
                <a:latin typeface="Gill Sans MT" panose="020B0502020104020203" pitchFamily="34" charset="0"/>
              </a:rPr>
              <a:t> Beaked Whale.</a:t>
            </a:r>
            <a:endParaRPr lang="en-US" sz="4400" dirty="0">
              <a:latin typeface="Gill Sans MT" panose="020B0502020104020203" pitchFamily="34" charset="0"/>
            </a:endParaRPr>
          </a:p>
        </p:txBody>
      </p:sp>
      <p:pic>
        <p:nvPicPr>
          <p:cNvPr id="34" name="Picture 33" descr="W44614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0420" y="601642"/>
            <a:ext cx="3104048" cy="313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59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1531</TotalTime>
  <Words>481</Words>
  <Application>Microsoft Office PowerPoint</Application>
  <PresentationFormat>Custom</PresentationFormat>
  <Paragraphs>147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student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Lizzie McCormack</dc:creator>
  <cp:lastModifiedBy>Colby College</cp:lastModifiedBy>
  <cp:revision>17</cp:revision>
  <dcterms:created xsi:type="dcterms:W3CDTF">2014-04-22T01:27:49Z</dcterms:created>
  <dcterms:modified xsi:type="dcterms:W3CDTF">2014-04-23T18:48:49Z</dcterms:modified>
</cp:coreProperties>
</file>