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8404800" cy="43891200"/>
  <p:notesSz cx="6858000" cy="9144000"/>
  <p:defaultTextStyle>
    <a:defPPr>
      <a:defRPr lang="en-US"/>
    </a:defPPr>
    <a:lvl1pPr marL="0" algn="l" defTabSz="2351288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1pPr>
    <a:lvl2pPr marL="2351288" algn="l" defTabSz="2351288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2pPr>
    <a:lvl3pPr marL="4702576" algn="l" defTabSz="2351288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3pPr>
    <a:lvl4pPr marL="7053864" algn="l" defTabSz="2351288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4pPr>
    <a:lvl5pPr marL="9405153" algn="l" defTabSz="2351288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5pPr>
    <a:lvl6pPr marL="11756441" algn="l" defTabSz="2351288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6pPr>
    <a:lvl7pPr marL="14107729" algn="l" defTabSz="2351288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7pPr>
    <a:lvl8pPr marL="16459017" algn="l" defTabSz="2351288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8pPr>
    <a:lvl9pPr marL="18810305" algn="l" defTabSz="2351288" rtl="0" eaLnBrk="1" latinLnBrk="0" hangingPunct="1">
      <a:defRPr sz="9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>
        <p:scale>
          <a:sx n="10" d="100"/>
          <a:sy n="10" d="100"/>
        </p:scale>
        <p:origin x="-3016" y="-352"/>
      </p:cViewPr>
      <p:guideLst>
        <p:guide orient="horz" pos="13131"/>
        <p:guide pos="76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hintosh%20HD:Users:elrosenf:Desktop:Student%20Work%20CR%202014:Insect%20Cups-Plot%20level%20graph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hintosh%20HD:Users:elrosenf:Desktop:Student%20Work%20CR%202014:Insect%20Cups-Plot%20level%20graph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erosenfield:Downloads:Root%20Girth%20vs.%20Height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juliarogers1before:Documents:JanPlan%202014:Costa%20Rica%202014:Costa%20Rica%20Analysis:Species%20Level%20Analysi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v>Am</c:v>
          </c:tx>
          <c:spPr>
            <a:ln w="57150" cmpd="sng"/>
          </c:spPr>
          <c:marker>
            <c:spPr>
              <a:ln w="57150" cmpd="sng"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SpeciesXDiv!$O$5:$O$6</c:f>
                <c:numCache>
                  <c:formatCode>General</c:formatCode>
                  <c:ptCount val="2"/>
                  <c:pt idx="0">
                    <c:v>0.268650707451849</c:v>
                  </c:pt>
                  <c:pt idx="1">
                    <c:v>0.111031070204356</c:v>
                  </c:pt>
                </c:numCache>
              </c:numRef>
            </c:plus>
            <c:minus>
              <c:numRef>
                <c:f>SpeciesXDiv!$O$5:$O$6</c:f>
                <c:numCache>
                  <c:formatCode>General</c:formatCode>
                  <c:ptCount val="2"/>
                  <c:pt idx="0">
                    <c:v>0.268650707451849</c:v>
                  </c:pt>
                  <c:pt idx="1">
                    <c:v>0.111031070204356</c:v>
                  </c:pt>
                </c:numCache>
              </c:numRef>
            </c:minus>
          </c:errBars>
          <c:cat>
            <c:strRef>
              <c:f>SpeciesXDiv!$K$5:$K$6</c:f>
              <c:strCache>
                <c:ptCount val="2"/>
                <c:pt idx="0">
                  <c:v>HE</c:v>
                </c:pt>
                <c:pt idx="1">
                  <c:v>LE</c:v>
                </c:pt>
              </c:strCache>
            </c:strRef>
          </c:cat>
          <c:val>
            <c:numRef>
              <c:f>SpeciesXDiv!$L$5:$L$6</c:f>
              <c:numCache>
                <c:formatCode>General</c:formatCode>
                <c:ptCount val="2"/>
                <c:pt idx="0">
                  <c:v>2.45</c:v>
                </c:pt>
                <c:pt idx="1">
                  <c:v>1.925</c:v>
                </c:pt>
              </c:numCache>
            </c:numRef>
          </c:val>
          <c:smooth val="0"/>
        </c:ser>
        <c:ser>
          <c:idx val="1"/>
          <c:order val="1"/>
          <c:tx>
            <c:v>Cen</c:v>
          </c:tx>
          <c:spPr>
            <a:ln w="57150" cmpd="sng"/>
          </c:spPr>
          <c:marker>
            <c:spPr>
              <a:ln w="57150" cmpd="sng"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SpeciesXDiv!$O$7:$O$8</c:f>
                <c:numCache>
                  <c:formatCode>General</c:formatCode>
                  <c:ptCount val="2"/>
                  <c:pt idx="0">
                    <c:v>0.476946200919379</c:v>
                  </c:pt>
                  <c:pt idx="1">
                    <c:v>0.488232051092803</c:v>
                  </c:pt>
                </c:numCache>
              </c:numRef>
            </c:plus>
            <c:minus>
              <c:numRef>
                <c:f>SpeciesXDiv!$O$7:$O$8</c:f>
                <c:numCache>
                  <c:formatCode>General</c:formatCode>
                  <c:ptCount val="2"/>
                  <c:pt idx="0">
                    <c:v>0.476946200919379</c:v>
                  </c:pt>
                  <c:pt idx="1">
                    <c:v>0.488232051092803</c:v>
                  </c:pt>
                </c:numCache>
              </c:numRef>
            </c:minus>
          </c:errBars>
          <c:cat>
            <c:strRef>
              <c:f>SpeciesXDiv!$K$5:$K$6</c:f>
              <c:strCache>
                <c:ptCount val="2"/>
                <c:pt idx="0">
                  <c:v>HE</c:v>
                </c:pt>
                <c:pt idx="1">
                  <c:v>LE</c:v>
                </c:pt>
              </c:strCache>
            </c:strRef>
          </c:cat>
          <c:val>
            <c:numRef>
              <c:f>SpeciesXDiv!$L$7:$L$8</c:f>
              <c:numCache>
                <c:formatCode>General</c:formatCode>
                <c:ptCount val="2"/>
                <c:pt idx="0">
                  <c:v>3.4375</c:v>
                </c:pt>
                <c:pt idx="1">
                  <c:v>2.8875</c:v>
                </c:pt>
              </c:numCache>
            </c:numRef>
          </c:val>
          <c:smooth val="0"/>
        </c:ser>
        <c:ser>
          <c:idx val="2"/>
          <c:order val="2"/>
          <c:tx>
            <c:v>Guap</c:v>
          </c:tx>
          <c:spPr>
            <a:ln w="57150" cmpd="sng"/>
          </c:spPr>
          <c:marker>
            <c:spPr>
              <a:ln w="57150" cmpd="sng"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SpeciesXDiv!$O$9:$O$10</c:f>
                <c:numCache>
                  <c:formatCode>General</c:formatCode>
                  <c:ptCount val="2"/>
                  <c:pt idx="0">
                    <c:v>0.130161301029585</c:v>
                  </c:pt>
                  <c:pt idx="1">
                    <c:v>0.348177653750824</c:v>
                  </c:pt>
                </c:numCache>
              </c:numRef>
            </c:plus>
            <c:minus>
              <c:numRef>
                <c:f>SpeciesXDiv!$O$9:$O$10</c:f>
                <c:numCache>
                  <c:formatCode>General</c:formatCode>
                  <c:ptCount val="2"/>
                  <c:pt idx="0">
                    <c:v>0.130161301029585</c:v>
                  </c:pt>
                  <c:pt idx="1">
                    <c:v>0.348177653750824</c:v>
                  </c:pt>
                </c:numCache>
              </c:numRef>
            </c:minus>
          </c:errBars>
          <c:cat>
            <c:strRef>
              <c:f>SpeciesXDiv!$K$5:$K$6</c:f>
              <c:strCache>
                <c:ptCount val="2"/>
                <c:pt idx="0">
                  <c:v>HE</c:v>
                </c:pt>
                <c:pt idx="1">
                  <c:v>LE</c:v>
                </c:pt>
              </c:strCache>
            </c:strRef>
          </c:cat>
          <c:val>
            <c:numRef>
              <c:f>SpeciesXDiv!$L$9:$L$10</c:f>
              <c:numCache>
                <c:formatCode>General</c:formatCode>
                <c:ptCount val="2"/>
                <c:pt idx="0">
                  <c:v>1.5125</c:v>
                </c:pt>
                <c:pt idx="1">
                  <c:v>2.9125</c:v>
                </c:pt>
              </c:numCache>
            </c:numRef>
          </c:val>
          <c:smooth val="0"/>
        </c:ser>
        <c:ser>
          <c:idx val="3"/>
          <c:order val="3"/>
          <c:tx>
            <c:v>K</c:v>
          </c:tx>
          <c:spPr>
            <a:ln w="57150" cmpd="sng"/>
          </c:spPr>
          <c:marker>
            <c:spPr>
              <a:ln w="57150" cmpd="sng"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SpeciesXDiv!$O$11:$O$12</c:f>
                <c:numCache>
                  <c:formatCode>General</c:formatCode>
                  <c:ptCount val="2"/>
                  <c:pt idx="0">
                    <c:v>0.464306718847216</c:v>
                  </c:pt>
                  <c:pt idx="1">
                    <c:v>0.201556443707464</c:v>
                  </c:pt>
                </c:numCache>
              </c:numRef>
            </c:plus>
            <c:minus>
              <c:numRef>
                <c:f>SpeciesXDiv!$O$11:$O$12</c:f>
                <c:numCache>
                  <c:formatCode>General</c:formatCode>
                  <c:ptCount val="2"/>
                  <c:pt idx="0">
                    <c:v>0.464306718847216</c:v>
                  </c:pt>
                  <c:pt idx="1">
                    <c:v>0.201556443707464</c:v>
                  </c:pt>
                </c:numCache>
              </c:numRef>
            </c:minus>
          </c:errBars>
          <c:cat>
            <c:strRef>
              <c:f>SpeciesXDiv!$K$5:$K$6</c:f>
              <c:strCache>
                <c:ptCount val="2"/>
                <c:pt idx="0">
                  <c:v>HE</c:v>
                </c:pt>
                <c:pt idx="1">
                  <c:v>LE</c:v>
                </c:pt>
              </c:strCache>
            </c:strRef>
          </c:cat>
          <c:val>
            <c:numRef>
              <c:f>SpeciesXDiv!$L$11:$L$12</c:f>
              <c:numCache>
                <c:formatCode>General</c:formatCode>
                <c:ptCount val="2"/>
                <c:pt idx="0">
                  <c:v>5.55625</c:v>
                </c:pt>
                <c:pt idx="1">
                  <c:v>5.425000000000001</c:v>
                </c:pt>
              </c:numCache>
            </c:numRef>
          </c:val>
          <c:smooth val="0"/>
        </c:ser>
        <c:ser>
          <c:idx val="4"/>
          <c:order val="4"/>
          <c:tx>
            <c:v>Mang</c:v>
          </c:tx>
          <c:spPr>
            <a:ln w="57150" cmpd="sng"/>
          </c:spPr>
          <c:marker>
            <c:spPr>
              <a:ln w="57150" cmpd="sng"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SpeciesXDiv!$O$13:$O$14</c:f>
                <c:numCache>
                  <c:formatCode>General</c:formatCode>
                  <c:ptCount val="2"/>
                  <c:pt idx="0">
                    <c:v>0.157001912666608</c:v>
                  </c:pt>
                  <c:pt idx="1">
                    <c:v>0.225462487641144</c:v>
                  </c:pt>
                </c:numCache>
              </c:numRef>
            </c:plus>
            <c:minus>
              <c:numRef>
                <c:f>SpeciesXDiv!$O$13:$O$14</c:f>
                <c:numCache>
                  <c:formatCode>General</c:formatCode>
                  <c:ptCount val="2"/>
                  <c:pt idx="0">
                    <c:v>0.157001912666608</c:v>
                  </c:pt>
                  <c:pt idx="1">
                    <c:v>0.225462487641144</c:v>
                  </c:pt>
                </c:numCache>
              </c:numRef>
            </c:minus>
          </c:errBars>
          <c:cat>
            <c:strRef>
              <c:f>SpeciesXDiv!$K$5:$K$6</c:f>
              <c:strCache>
                <c:ptCount val="2"/>
                <c:pt idx="0">
                  <c:v>HE</c:v>
                </c:pt>
                <c:pt idx="1">
                  <c:v>LE</c:v>
                </c:pt>
              </c:strCache>
            </c:strRef>
          </c:cat>
          <c:val>
            <c:numRef>
              <c:f>SpeciesXDiv!$L$13:$L$14</c:f>
              <c:numCache>
                <c:formatCode>General</c:formatCode>
                <c:ptCount val="2"/>
                <c:pt idx="0">
                  <c:v>1.23888888888889</c:v>
                </c:pt>
                <c:pt idx="1">
                  <c:v>1.95</c:v>
                </c:pt>
              </c:numCache>
            </c:numRef>
          </c:val>
          <c:smooth val="0"/>
        </c:ser>
        <c:ser>
          <c:idx val="5"/>
          <c:order val="5"/>
          <c:tx>
            <c:v>MC</c:v>
          </c:tx>
          <c:spPr>
            <a:ln w="57150" cmpd="sng"/>
          </c:spPr>
          <c:marker>
            <c:spPr>
              <a:ln w="57150" cmpd="sng"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SpeciesXDiv!$O$15:$O$16</c:f>
                <c:numCache>
                  <c:formatCode>General</c:formatCode>
                  <c:ptCount val="2"/>
                  <c:pt idx="0">
                    <c:v>0.274763055817381</c:v>
                  </c:pt>
                  <c:pt idx="1">
                    <c:v>0.208251384276923</c:v>
                  </c:pt>
                </c:numCache>
              </c:numRef>
            </c:plus>
            <c:minus>
              <c:numRef>
                <c:f>SpeciesXDiv!$O$15:$O$16</c:f>
                <c:numCache>
                  <c:formatCode>General</c:formatCode>
                  <c:ptCount val="2"/>
                  <c:pt idx="0">
                    <c:v>0.274763055817381</c:v>
                  </c:pt>
                  <c:pt idx="1">
                    <c:v>0.208251384276923</c:v>
                  </c:pt>
                </c:numCache>
              </c:numRef>
            </c:minus>
          </c:errBars>
          <c:cat>
            <c:strRef>
              <c:f>SpeciesXDiv!$K$5:$K$6</c:f>
              <c:strCache>
                <c:ptCount val="2"/>
                <c:pt idx="0">
                  <c:v>HE</c:v>
                </c:pt>
                <c:pt idx="1">
                  <c:v>LE</c:v>
                </c:pt>
              </c:strCache>
            </c:strRef>
          </c:cat>
          <c:val>
            <c:numRef>
              <c:f>SpeciesXDiv!$L$15:$L$16</c:f>
              <c:numCache>
                <c:formatCode>General</c:formatCode>
                <c:ptCount val="2"/>
                <c:pt idx="0">
                  <c:v>2.16</c:v>
                </c:pt>
                <c:pt idx="1">
                  <c:v>2.396153846153846</c:v>
                </c:pt>
              </c:numCache>
            </c:numRef>
          </c:val>
          <c:smooth val="0"/>
        </c:ser>
        <c:ser>
          <c:idx val="6"/>
          <c:order val="6"/>
          <c:tx>
            <c:v>RR</c:v>
          </c:tx>
          <c:spPr>
            <a:ln w="57150" cmpd="sng"/>
          </c:spPr>
          <c:marker>
            <c:spPr>
              <a:ln w="57150" cmpd="sng"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SpeciesXDiv!$O$17:$O$18</c:f>
                <c:numCache>
                  <c:formatCode>General</c:formatCode>
                  <c:ptCount val="2"/>
                  <c:pt idx="0">
                    <c:v>0.114127122105133</c:v>
                  </c:pt>
                  <c:pt idx="1">
                    <c:v>0.0925285818627871</c:v>
                  </c:pt>
                </c:numCache>
              </c:numRef>
            </c:plus>
            <c:minus>
              <c:numRef>
                <c:f>SpeciesXDiv!$O$17:$O$18</c:f>
                <c:numCache>
                  <c:formatCode>General</c:formatCode>
                  <c:ptCount val="2"/>
                  <c:pt idx="0">
                    <c:v>0.114127122105133</c:v>
                  </c:pt>
                  <c:pt idx="1">
                    <c:v>0.0925285818627871</c:v>
                  </c:pt>
                </c:numCache>
              </c:numRef>
            </c:minus>
          </c:errBars>
          <c:cat>
            <c:strRef>
              <c:f>SpeciesXDiv!$K$5:$K$6</c:f>
              <c:strCache>
                <c:ptCount val="2"/>
                <c:pt idx="0">
                  <c:v>HE</c:v>
                </c:pt>
                <c:pt idx="1">
                  <c:v>LE</c:v>
                </c:pt>
              </c:strCache>
            </c:strRef>
          </c:cat>
          <c:val>
            <c:numRef>
              <c:f>SpeciesXDiv!$L$17:$L$18</c:f>
              <c:numCache>
                <c:formatCode>General</c:formatCode>
                <c:ptCount val="2"/>
                <c:pt idx="0">
                  <c:v>1.755</c:v>
                </c:pt>
                <c:pt idx="1">
                  <c:v>1.85</c:v>
                </c:pt>
              </c:numCache>
            </c:numRef>
          </c:val>
          <c:smooth val="0"/>
        </c:ser>
        <c:ser>
          <c:idx val="7"/>
          <c:order val="7"/>
          <c:tx>
            <c:v>V</c:v>
          </c:tx>
          <c:spPr>
            <a:ln w="57150" cmpd="sng"/>
          </c:spPr>
          <c:marker>
            <c:spPr>
              <a:ln w="57150" cmpd="sng"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SpeciesXDiv!$O$19:$O$20</c:f>
                <c:numCache>
                  <c:formatCode>General</c:formatCode>
                  <c:ptCount val="2"/>
                  <c:pt idx="0">
                    <c:v>0.0595929172760801</c:v>
                  </c:pt>
                  <c:pt idx="1">
                    <c:v>0.089750115010338</c:v>
                  </c:pt>
                </c:numCache>
              </c:numRef>
            </c:plus>
            <c:minus>
              <c:numRef>
                <c:f>SpeciesXDiv!$O$19:$O$20</c:f>
                <c:numCache>
                  <c:formatCode>General</c:formatCode>
                  <c:ptCount val="2"/>
                  <c:pt idx="0">
                    <c:v>0.0595929172760801</c:v>
                  </c:pt>
                  <c:pt idx="1">
                    <c:v>0.089750115010338</c:v>
                  </c:pt>
                </c:numCache>
              </c:numRef>
            </c:minus>
          </c:errBars>
          <c:cat>
            <c:strRef>
              <c:f>SpeciesXDiv!$K$5:$K$6</c:f>
              <c:strCache>
                <c:ptCount val="2"/>
                <c:pt idx="0">
                  <c:v>HE</c:v>
                </c:pt>
                <c:pt idx="1">
                  <c:v>LE</c:v>
                </c:pt>
              </c:strCache>
            </c:strRef>
          </c:cat>
          <c:val>
            <c:numRef>
              <c:f>SpeciesXDiv!$L$19:$L$20</c:f>
              <c:numCache>
                <c:formatCode>General</c:formatCode>
                <c:ptCount val="2"/>
                <c:pt idx="0">
                  <c:v>1.105</c:v>
                </c:pt>
                <c:pt idx="1">
                  <c:v>1.396428571428571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7192456"/>
        <c:axId val="2087195576"/>
      </c:lineChart>
      <c:catAx>
        <c:axId val="20871924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2087195576"/>
        <c:crosses val="autoZero"/>
        <c:auto val="1"/>
        <c:lblAlgn val="ctr"/>
        <c:lblOffset val="100"/>
        <c:noMultiLvlLbl val="0"/>
      </c:catAx>
      <c:valAx>
        <c:axId val="208719557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2000"/>
                </a:pPr>
                <a:r>
                  <a:rPr lang="en-US" sz="2000" dirty="0" smtClean="0"/>
                  <a:t>Mean Root Girth (cm)</a:t>
                </a:r>
                <a:endParaRPr lang="en-US" sz="20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208719245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No Fertilizer</c:v>
          </c:tx>
          <c:invertIfNegative val="0"/>
          <c:dLbls>
            <c:delete val="1"/>
          </c:dLbls>
          <c:errBars>
            <c:errBarType val="both"/>
            <c:errValType val="cust"/>
            <c:noEndCap val="0"/>
            <c:plus>
              <c:numRef>
                <c:f>DivXFert!$M$3:$M$4</c:f>
                <c:numCache>
                  <c:formatCode>General</c:formatCode>
                  <c:ptCount val="2"/>
                  <c:pt idx="0">
                    <c:v>0.154214921662892</c:v>
                  </c:pt>
                  <c:pt idx="1">
                    <c:v>0.124726728821213</c:v>
                  </c:pt>
                </c:numCache>
              </c:numRef>
            </c:plus>
            <c:minus>
              <c:numRef>
                <c:f>DivXFert!$M$3:$M$4</c:f>
                <c:numCache>
                  <c:formatCode>General</c:formatCode>
                  <c:ptCount val="2"/>
                  <c:pt idx="0">
                    <c:v>0.154214921662892</c:v>
                  </c:pt>
                  <c:pt idx="1">
                    <c:v>0.124726728821213</c:v>
                  </c:pt>
                </c:numCache>
              </c:numRef>
            </c:minus>
          </c:errBars>
          <c:cat>
            <c:strRef>
              <c:f>DivXFert!$I$6:$I$7</c:f>
              <c:strCache>
                <c:ptCount val="2"/>
                <c:pt idx="0">
                  <c:v>HE</c:v>
                </c:pt>
                <c:pt idx="1">
                  <c:v>LE</c:v>
                </c:pt>
              </c:strCache>
            </c:strRef>
          </c:cat>
          <c:val>
            <c:numRef>
              <c:f>DivXFert!$J$3:$J$4</c:f>
              <c:numCache>
                <c:formatCode>General</c:formatCode>
                <c:ptCount val="2"/>
                <c:pt idx="0">
                  <c:v>1.862500000000001</c:v>
                </c:pt>
                <c:pt idx="1">
                  <c:v>2.0265625</c:v>
                </c:pt>
              </c:numCache>
            </c:numRef>
          </c:val>
        </c:ser>
        <c:ser>
          <c:idx val="1"/>
          <c:order val="1"/>
          <c:tx>
            <c:v>Fertilzer</c:v>
          </c:tx>
          <c:invertIfNegative val="0"/>
          <c:dLbls>
            <c:delete val="1"/>
          </c:dLbls>
          <c:errBars>
            <c:errBarType val="both"/>
            <c:errValType val="cust"/>
            <c:noEndCap val="0"/>
            <c:plus>
              <c:numRef>
                <c:f>DivXFert!$M$6:$M$7</c:f>
                <c:numCache>
                  <c:formatCode>General</c:formatCode>
                  <c:ptCount val="2"/>
                  <c:pt idx="0">
                    <c:v>0.248696923302678</c:v>
                  </c:pt>
                  <c:pt idx="1">
                    <c:v>0.138184707297346</c:v>
                  </c:pt>
                </c:numCache>
              </c:numRef>
            </c:plus>
            <c:minus>
              <c:numRef>
                <c:f>DivXFert!$M$6:$M$7</c:f>
                <c:numCache>
                  <c:formatCode>General</c:formatCode>
                  <c:ptCount val="2"/>
                  <c:pt idx="0">
                    <c:v>0.248696923302678</c:v>
                  </c:pt>
                  <c:pt idx="1">
                    <c:v>0.138184707297346</c:v>
                  </c:pt>
                </c:numCache>
              </c:numRef>
            </c:minus>
          </c:errBars>
          <c:cat>
            <c:strRef>
              <c:f>DivXFert!$I$6:$I$7</c:f>
              <c:strCache>
                <c:ptCount val="2"/>
                <c:pt idx="0">
                  <c:v>HE</c:v>
                </c:pt>
                <c:pt idx="1">
                  <c:v>LE</c:v>
                </c:pt>
              </c:strCache>
            </c:strRef>
          </c:cat>
          <c:val>
            <c:numRef>
              <c:f>DivXFert!$J$6:$J$7</c:f>
              <c:numCache>
                <c:formatCode>General</c:formatCode>
                <c:ptCount val="2"/>
                <c:pt idx="0">
                  <c:v>2.751562499999999</c:v>
                </c:pt>
                <c:pt idx="1">
                  <c:v>2.2171875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87231272"/>
        <c:axId val="2087234280"/>
      </c:barChart>
      <c:catAx>
        <c:axId val="20872312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2087234280"/>
        <c:crosses val="autoZero"/>
        <c:auto val="1"/>
        <c:lblAlgn val="ctr"/>
        <c:lblOffset val="100"/>
        <c:noMultiLvlLbl val="0"/>
      </c:catAx>
      <c:valAx>
        <c:axId val="208723428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2000"/>
                </a:pPr>
                <a:r>
                  <a:rPr lang="en-US" sz="2000"/>
                  <a:t>Average</a:t>
                </a:r>
                <a:r>
                  <a:rPr lang="en-US" sz="2000" baseline="0"/>
                  <a:t> Root Girth (cm)</a:t>
                </a:r>
                <a:endParaRPr lang="en-US" sz="200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08723127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826376770471258"/>
          <c:y val="0.0983017449451984"/>
          <c:w val="0.769910979877515"/>
          <c:h val="0.67154345290172"/>
        </c:manualLayout>
      </c:layout>
      <c:scatterChart>
        <c:scatterStyle val="lineMarker"/>
        <c:varyColors val="0"/>
        <c:ser>
          <c:idx val="0"/>
          <c:order val="0"/>
          <c:tx>
            <c:v>AM</c:v>
          </c:tx>
          <c:spPr>
            <a:ln w="47625">
              <a:noFill/>
            </a:ln>
          </c:spPr>
          <c:xVal>
            <c:numRef>
              <c:f>Sheet1!$B$2:$B$43</c:f>
              <c:numCache>
                <c:formatCode>General</c:formatCode>
                <c:ptCount val="42"/>
                <c:pt idx="0">
                  <c:v>525.0</c:v>
                </c:pt>
                <c:pt idx="1">
                  <c:v>423.0</c:v>
                </c:pt>
                <c:pt idx="2">
                  <c:v>224.0</c:v>
                </c:pt>
                <c:pt idx="3">
                  <c:v>119.0</c:v>
                </c:pt>
                <c:pt idx="4">
                  <c:v>166.0</c:v>
                </c:pt>
                <c:pt idx="5">
                  <c:v>115.0</c:v>
                </c:pt>
                <c:pt idx="6">
                  <c:v>139.0</c:v>
                </c:pt>
                <c:pt idx="7">
                  <c:v>391.0</c:v>
                </c:pt>
                <c:pt idx="8">
                  <c:v>96.0</c:v>
                </c:pt>
                <c:pt idx="9">
                  <c:v>114.0</c:v>
                </c:pt>
                <c:pt idx="10">
                  <c:v>133.0</c:v>
                </c:pt>
                <c:pt idx="11">
                  <c:v>136.0</c:v>
                </c:pt>
                <c:pt idx="12">
                  <c:v>102.0</c:v>
                </c:pt>
                <c:pt idx="13">
                  <c:v>87.0</c:v>
                </c:pt>
                <c:pt idx="14">
                  <c:v>98.0</c:v>
                </c:pt>
                <c:pt idx="15">
                  <c:v>200.0</c:v>
                </c:pt>
                <c:pt idx="16">
                  <c:v>89.0</c:v>
                </c:pt>
                <c:pt idx="17">
                  <c:v>154.0</c:v>
                </c:pt>
                <c:pt idx="18">
                  <c:v>148.0</c:v>
                </c:pt>
                <c:pt idx="19">
                  <c:v>184.0</c:v>
                </c:pt>
                <c:pt idx="20">
                  <c:v>210.0</c:v>
                </c:pt>
                <c:pt idx="21">
                  <c:v>170.0</c:v>
                </c:pt>
                <c:pt idx="22">
                  <c:v>145.0</c:v>
                </c:pt>
                <c:pt idx="23">
                  <c:v>148.0</c:v>
                </c:pt>
                <c:pt idx="24">
                  <c:v>145.0</c:v>
                </c:pt>
                <c:pt idx="25">
                  <c:v>126.0</c:v>
                </c:pt>
                <c:pt idx="26">
                  <c:v>203.0</c:v>
                </c:pt>
                <c:pt idx="27">
                  <c:v>110.0</c:v>
                </c:pt>
                <c:pt idx="28">
                  <c:v>85.0</c:v>
                </c:pt>
                <c:pt idx="29">
                  <c:v>116.0</c:v>
                </c:pt>
                <c:pt idx="30">
                  <c:v>222.0</c:v>
                </c:pt>
                <c:pt idx="31">
                  <c:v>343.0</c:v>
                </c:pt>
                <c:pt idx="32">
                  <c:v>221.0</c:v>
                </c:pt>
                <c:pt idx="33">
                  <c:v>72.0</c:v>
                </c:pt>
                <c:pt idx="34">
                  <c:v>51.0</c:v>
                </c:pt>
                <c:pt idx="35">
                  <c:v>125.0</c:v>
                </c:pt>
                <c:pt idx="36">
                  <c:v>101.0</c:v>
                </c:pt>
                <c:pt idx="37">
                  <c:v>80.0</c:v>
                </c:pt>
                <c:pt idx="38">
                  <c:v>38.0</c:v>
                </c:pt>
                <c:pt idx="39">
                  <c:v>98.0</c:v>
                </c:pt>
                <c:pt idx="40">
                  <c:v>147.0</c:v>
                </c:pt>
                <c:pt idx="41">
                  <c:v>202.0</c:v>
                </c:pt>
              </c:numCache>
            </c:numRef>
          </c:xVal>
          <c:yVal>
            <c:numRef>
              <c:f>Sheet1!$A$2:$A$43</c:f>
              <c:numCache>
                <c:formatCode>General</c:formatCode>
                <c:ptCount val="42"/>
                <c:pt idx="0">
                  <c:v>5.3</c:v>
                </c:pt>
                <c:pt idx="1">
                  <c:v>4.4</c:v>
                </c:pt>
                <c:pt idx="2">
                  <c:v>3.1</c:v>
                </c:pt>
                <c:pt idx="3">
                  <c:v>2.3</c:v>
                </c:pt>
                <c:pt idx="4">
                  <c:v>2.0</c:v>
                </c:pt>
                <c:pt idx="5">
                  <c:v>1.4</c:v>
                </c:pt>
                <c:pt idx="6">
                  <c:v>1.6</c:v>
                </c:pt>
                <c:pt idx="7">
                  <c:v>3.8</c:v>
                </c:pt>
                <c:pt idx="8">
                  <c:v>1.8</c:v>
                </c:pt>
                <c:pt idx="9">
                  <c:v>2.0</c:v>
                </c:pt>
                <c:pt idx="10">
                  <c:v>1.8</c:v>
                </c:pt>
                <c:pt idx="11">
                  <c:v>1.9</c:v>
                </c:pt>
                <c:pt idx="12">
                  <c:v>2.0</c:v>
                </c:pt>
                <c:pt idx="13">
                  <c:v>1.5</c:v>
                </c:pt>
                <c:pt idx="14">
                  <c:v>1.7</c:v>
                </c:pt>
                <c:pt idx="15">
                  <c:v>2.7</c:v>
                </c:pt>
                <c:pt idx="16">
                  <c:v>1.5</c:v>
                </c:pt>
                <c:pt idx="17">
                  <c:v>2.1</c:v>
                </c:pt>
                <c:pt idx="18">
                  <c:v>1.7</c:v>
                </c:pt>
                <c:pt idx="19">
                  <c:v>2.2</c:v>
                </c:pt>
                <c:pt idx="20">
                  <c:v>3.2</c:v>
                </c:pt>
                <c:pt idx="21">
                  <c:v>3.4</c:v>
                </c:pt>
                <c:pt idx="22">
                  <c:v>1.8</c:v>
                </c:pt>
                <c:pt idx="23">
                  <c:v>2.0</c:v>
                </c:pt>
                <c:pt idx="24">
                  <c:v>1.6</c:v>
                </c:pt>
                <c:pt idx="25">
                  <c:v>1.5</c:v>
                </c:pt>
                <c:pt idx="26">
                  <c:v>2.2</c:v>
                </c:pt>
                <c:pt idx="27">
                  <c:v>2.0</c:v>
                </c:pt>
                <c:pt idx="28">
                  <c:v>1.5</c:v>
                </c:pt>
                <c:pt idx="29">
                  <c:v>1.5</c:v>
                </c:pt>
                <c:pt idx="30">
                  <c:v>2.2</c:v>
                </c:pt>
                <c:pt idx="31">
                  <c:v>3.0</c:v>
                </c:pt>
                <c:pt idx="32">
                  <c:v>2.9</c:v>
                </c:pt>
                <c:pt idx="33">
                  <c:v>1.9</c:v>
                </c:pt>
                <c:pt idx="34">
                  <c:v>0.8</c:v>
                </c:pt>
                <c:pt idx="35">
                  <c:v>1.7</c:v>
                </c:pt>
                <c:pt idx="36">
                  <c:v>1.4</c:v>
                </c:pt>
                <c:pt idx="37">
                  <c:v>1.7</c:v>
                </c:pt>
                <c:pt idx="38">
                  <c:v>1.0</c:v>
                </c:pt>
                <c:pt idx="39">
                  <c:v>1.6</c:v>
                </c:pt>
                <c:pt idx="40">
                  <c:v>2.1</c:v>
                </c:pt>
                <c:pt idx="41">
                  <c:v>2.5</c:v>
                </c:pt>
              </c:numCache>
            </c:numRef>
          </c:yVal>
          <c:smooth val="0"/>
        </c:ser>
        <c:ser>
          <c:idx val="1"/>
          <c:order val="1"/>
          <c:tx>
            <c:v>CEN</c:v>
          </c:tx>
          <c:spPr>
            <a:ln w="47625">
              <a:noFill/>
            </a:ln>
          </c:spPr>
          <c:xVal>
            <c:numRef>
              <c:f>Sheet1!$B$44:$B$59</c:f>
              <c:numCache>
                <c:formatCode>General</c:formatCode>
                <c:ptCount val="16"/>
                <c:pt idx="0">
                  <c:v>203.0</c:v>
                </c:pt>
                <c:pt idx="1">
                  <c:v>115.8</c:v>
                </c:pt>
                <c:pt idx="2">
                  <c:v>42.0</c:v>
                </c:pt>
                <c:pt idx="3">
                  <c:v>78.0</c:v>
                </c:pt>
                <c:pt idx="4">
                  <c:v>61.0</c:v>
                </c:pt>
                <c:pt idx="5">
                  <c:v>48.0</c:v>
                </c:pt>
                <c:pt idx="6">
                  <c:v>156.0</c:v>
                </c:pt>
                <c:pt idx="7">
                  <c:v>24.0</c:v>
                </c:pt>
                <c:pt idx="8">
                  <c:v>205.0</c:v>
                </c:pt>
                <c:pt idx="9">
                  <c:v>150.0</c:v>
                </c:pt>
                <c:pt idx="10">
                  <c:v>48.0</c:v>
                </c:pt>
                <c:pt idx="11">
                  <c:v>115.0</c:v>
                </c:pt>
                <c:pt idx="12">
                  <c:v>88.0</c:v>
                </c:pt>
                <c:pt idx="13">
                  <c:v>42.0</c:v>
                </c:pt>
                <c:pt idx="14">
                  <c:v>142.5</c:v>
                </c:pt>
                <c:pt idx="15">
                  <c:v>146.0</c:v>
                </c:pt>
              </c:numCache>
            </c:numRef>
          </c:xVal>
          <c:yVal>
            <c:numRef>
              <c:f>Sheet1!$A$44:$A$59</c:f>
              <c:numCache>
                <c:formatCode>General</c:formatCode>
                <c:ptCount val="16"/>
                <c:pt idx="0">
                  <c:v>5.5</c:v>
                </c:pt>
                <c:pt idx="1">
                  <c:v>3.7</c:v>
                </c:pt>
                <c:pt idx="2">
                  <c:v>1.6</c:v>
                </c:pt>
                <c:pt idx="3">
                  <c:v>2.1</c:v>
                </c:pt>
                <c:pt idx="4">
                  <c:v>1.8</c:v>
                </c:pt>
                <c:pt idx="5">
                  <c:v>2.0</c:v>
                </c:pt>
                <c:pt idx="6">
                  <c:v>4.0</c:v>
                </c:pt>
                <c:pt idx="7">
                  <c:v>1.2</c:v>
                </c:pt>
                <c:pt idx="8">
                  <c:v>4.2</c:v>
                </c:pt>
                <c:pt idx="9">
                  <c:v>4.8</c:v>
                </c:pt>
                <c:pt idx="10">
                  <c:v>2.8</c:v>
                </c:pt>
                <c:pt idx="11">
                  <c:v>2.8</c:v>
                </c:pt>
                <c:pt idx="12">
                  <c:v>2.6</c:v>
                </c:pt>
                <c:pt idx="13">
                  <c:v>2.1</c:v>
                </c:pt>
                <c:pt idx="14">
                  <c:v>4.8</c:v>
                </c:pt>
                <c:pt idx="15">
                  <c:v>4.6</c:v>
                </c:pt>
              </c:numCache>
            </c:numRef>
          </c:yVal>
          <c:smooth val="0"/>
        </c:ser>
        <c:ser>
          <c:idx val="2"/>
          <c:order val="2"/>
          <c:tx>
            <c:v>Guap</c:v>
          </c:tx>
          <c:spPr>
            <a:ln w="47625">
              <a:noFill/>
            </a:ln>
          </c:spPr>
          <c:xVal>
            <c:numRef>
              <c:f>Sheet1!$B$60:$B$75</c:f>
              <c:numCache>
                <c:formatCode>General</c:formatCode>
                <c:ptCount val="16"/>
                <c:pt idx="0">
                  <c:v>104.0</c:v>
                </c:pt>
                <c:pt idx="1">
                  <c:v>184.0</c:v>
                </c:pt>
                <c:pt idx="2">
                  <c:v>165.0</c:v>
                </c:pt>
                <c:pt idx="3">
                  <c:v>44.0</c:v>
                </c:pt>
                <c:pt idx="4">
                  <c:v>143.0</c:v>
                </c:pt>
                <c:pt idx="5">
                  <c:v>134.0</c:v>
                </c:pt>
                <c:pt idx="6">
                  <c:v>124.0</c:v>
                </c:pt>
                <c:pt idx="7">
                  <c:v>101.0</c:v>
                </c:pt>
                <c:pt idx="8">
                  <c:v>85.5</c:v>
                </c:pt>
                <c:pt idx="9">
                  <c:v>171.0</c:v>
                </c:pt>
                <c:pt idx="10">
                  <c:v>59.0</c:v>
                </c:pt>
                <c:pt idx="11">
                  <c:v>117.5</c:v>
                </c:pt>
                <c:pt idx="12">
                  <c:v>107.7</c:v>
                </c:pt>
                <c:pt idx="13">
                  <c:v>129.0</c:v>
                </c:pt>
                <c:pt idx="14">
                  <c:v>230.0</c:v>
                </c:pt>
                <c:pt idx="15">
                  <c:v>195.0</c:v>
                </c:pt>
              </c:numCache>
            </c:numRef>
          </c:xVal>
          <c:yVal>
            <c:numRef>
              <c:f>Sheet1!$A$60:$A$75</c:f>
              <c:numCache>
                <c:formatCode>General</c:formatCode>
                <c:ptCount val="16"/>
                <c:pt idx="0">
                  <c:v>2.2</c:v>
                </c:pt>
                <c:pt idx="1">
                  <c:v>3.9</c:v>
                </c:pt>
                <c:pt idx="2">
                  <c:v>2.7</c:v>
                </c:pt>
                <c:pt idx="3">
                  <c:v>1.0</c:v>
                </c:pt>
                <c:pt idx="4">
                  <c:v>2.7</c:v>
                </c:pt>
                <c:pt idx="5">
                  <c:v>3.3</c:v>
                </c:pt>
                <c:pt idx="6">
                  <c:v>1.9</c:v>
                </c:pt>
                <c:pt idx="7">
                  <c:v>1.3</c:v>
                </c:pt>
                <c:pt idx="8">
                  <c:v>1.6</c:v>
                </c:pt>
                <c:pt idx="9">
                  <c:v>1.7</c:v>
                </c:pt>
                <c:pt idx="10">
                  <c:v>1.1</c:v>
                </c:pt>
                <c:pt idx="11">
                  <c:v>2.1</c:v>
                </c:pt>
                <c:pt idx="12">
                  <c:v>1.2</c:v>
                </c:pt>
                <c:pt idx="13">
                  <c:v>1.2</c:v>
                </c:pt>
                <c:pt idx="14">
                  <c:v>3.8</c:v>
                </c:pt>
                <c:pt idx="15">
                  <c:v>3.7</c:v>
                </c:pt>
              </c:numCache>
            </c:numRef>
          </c:yVal>
          <c:smooth val="0"/>
        </c:ser>
        <c:ser>
          <c:idx val="3"/>
          <c:order val="3"/>
          <c:tx>
            <c:v>K</c:v>
          </c:tx>
          <c:spPr>
            <a:ln w="47625">
              <a:noFill/>
            </a:ln>
          </c:spPr>
          <c:xVal>
            <c:numRef>
              <c:f>Sheet1!$B$76:$B$95</c:f>
              <c:numCache>
                <c:formatCode>General</c:formatCode>
                <c:ptCount val="20"/>
                <c:pt idx="0">
                  <c:v>272.0</c:v>
                </c:pt>
                <c:pt idx="1">
                  <c:v>326.0</c:v>
                </c:pt>
                <c:pt idx="2">
                  <c:v>155.0</c:v>
                </c:pt>
                <c:pt idx="3">
                  <c:v>252.0</c:v>
                </c:pt>
                <c:pt idx="4">
                  <c:v>284.0</c:v>
                </c:pt>
                <c:pt idx="5">
                  <c:v>231.0</c:v>
                </c:pt>
                <c:pt idx="6">
                  <c:v>170.0</c:v>
                </c:pt>
                <c:pt idx="7">
                  <c:v>127.5</c:v>
                </c:pt>
                <c:pt idx="8">
                  <c:v>164.0</c:v>
                </c:pt>
                <c:pt idx="9">
                  <c:v>235.0</c:v>
                </c:pt>
                <c:pt idx="10">
                  <c:v>230.0</c:v>
                </c:pt>
                <c:pt idx="11">
                  <c:v>60.0</c:v>
                </c:pt>
                <c:pt idx="12">
                  <c:v>259.0</c:v>
                </c:pt>
                <c:pt idx="13">
                  <c:v>298.0</c:v>
                </c:pt>
                <c:pt idx="14">
                  <c:v>240.0</c:v>
                </c:pt>
                <c:pt idx="15">
                  <c:v>179.0</c:v>
                </c:pt>
                <c:pt idx="16">
                  <c:v>124.5</c:v>
                </c:pt>
                <c:pt idx="17">
                  <c:v>84.4</c:v>
                </c:pt>
                <c:pt idx="18">
                  <c:v>166.0</c:v>
                </c:pt>
                <c:pt idx="19">
                  <c:v>205.0</c:v>
                </c:pt>
              </c:numCache>
            </c:numRef>
          </c:xVal>
          <c:yVal>
            <c:numRef>
              <c:f>Sheet1!$A$76:$A$95</c:f>
              <c:numCache>
                <c:formatCode>General</c:formatCode>
                <c:ptCount val="20"/>
                <c:pt idx="0">
                  <c:v>6.3</c:v>
                </c:pt>
                <c:pt idx="1">
                  <c:v>8.6</c:v>
                </c:pt>
                <c:pt idx="2">
                  <c:v>4.0</c:v>
                </c:pt>
                <c:pt idx="3">
                  <c:v>7.5</c:v>
                </c:pt>
                <c:pt idx="4">
                  <c:v>7.4</c:v>
                </c:pt>
                <c:pt idx="5">
                  <c:v>6.0</c:v>
                </c:pt>
                <c:pt idx="6">
                  <c:v>4.1</c:v>
                </c:pt>
                <c:pt idx="7">
                  <c:v>4.9</c:v>
                </c:pt>
                <c:pt idx="8">
                  <c:v>5.1</c:v>
                </c:pt>
                <c:pt idx="9">
                  <c:v>6.0</c:v>
                </c:pt>
                <c:pt idx="10">
                  <c:v>5.8</c:v>
                </c:pt>
                <c:pt idx="11">
                  <c:v>1.9</c:v>
                </c:pt>
                <c:pt idx="12">
                  <c:v>6.2</c:v>
                </c:pt>
                <c:pt idx="13">
                  <c:v>7.5</c:v>
                </c:pt>
                <c:pt idx="14">
                  <c:v>6.5</c:v>
                </c:pt>
                <c:pt idx="15">
                  <c:v>5.7</c:v>
                </c:pt>
                <c:pt idx="16">
                  <c:v>3.7</c:v>
                </c:pt>
                <c:pt idx="17">
                  <c:v>2.8</c:v>
                </c:pt>
                <c:pt idx="18">
                  <c:v>5.2</c:v>
                </c:pt>
                <c:pt idx="19">
                  <c:v>5.4</c:v>
                </c:pt>
              </c:numCache>
            </c:numRef>
          </c:yVal>
          <c:smooth val="0"/>
        </c:ser>
        <c:ser>
          <c:idx val="4"/>
          <c:order val="4"/>
          <c:tx>
            <c:v>Mang</c:v>
          </c:tx>
          <c:spPr>
            <a:ln w="47625">
              <a:noFill/>
            </a:ln>
          </c:spPr>
          <c:xVal>
            <c:numRef>
              <c:f>Sheet1!$B$96:$B$117</c:f>
              <c:numCache>
                <c:formatCode>General</c:formatCode>
                <c:ptCount val="22"/>
                <c:pt idx="0">
                  <c:v>183.0</c:v>
                </c:pt>
                <c:pt idx="1">
                  <c:v>32.5</c:v>
                </c:pt>
                <c:pt idx="2">
                  <c:v>34.5</c:v>
                </c:pt>
                <c:pt idx="3">
                  <c:v>60.0</c:v>
                </c:pt>
                <c:pt idx="4">
                  <c:v>113.5</c:v>
                </c:pt>
                <c:pt idx="5">
                  <c:v>105.0</c:v>
                </c:pt>
                <c:pt idx="6">
                  <c:v>101.0</c:v>
                </c:pt>
                <c:pt idx="7">
                  <c:v>88.0</c:v>
                </c:pt>
                <c:pt idx="8">
                  <c:v>40.0</c:v>
                </c:pt>
                <c:pt idx="9">
                  <c:v>133.0</c:v>
                </c:pt>
                <c:pt idx="10">
                  <c:v>117.0</c:v>
                </c:pt>
                <c:pt idx="11">
                  <c:v>60.0</c:v>
                </c:pt>
                <c:pt idx="12">
                  <c:v>87.0</c:v>
                </c:pt>
                <c:pt idx="13">
                  <c:v>42.0</c:v>
                </c:pt>
                <c:pt idx="14">
                  <c:v>48.0</c:v>
                </c:pt>
                <c:pt idx="15">
                  <c:v>63.0</c:v>
                </c:pt>
                <c:pt idx="16">
                  <c:v>41.0</c:v>
                </c:pt>
                <c:pt idx="17">
                  <c:v>16.0</c:v>
                </c:pt>
                <c:pt idx="18">
                  <c:v>56.0</c:v>
                </c:pt>
                <c:pt idx="19">
                  <c:v>29.5</c:v>
                </c:pt>
                <c:pt idx="20">
                  <c:v>41.2</c:v>
                </c:pt>
                <c:pt idx="21">
                  <c:v>31.5</c:v>
                </c:pt>
              </c:numCache>
            </c:numRef>
          </c:xVal>
          <c:yVal>
            <c:numRef>
              <c:f>Sheet1!$A$96:$A$117</c:f>
              <c:numCache>
                <c:formatCode>General</c:formatCode>
                <c:ptCount val="22"/>
                <c:pt idx="0">
                  <c:v>3.5</c:v>
                </c:pt>
                <c:pt idx="1">
                  <c:v>1.1</c:v>
                </c:pt>
                <c:pt idx="2">
                  <c:v>0.8</c:v>
                </c:pt>
                <c:pt idx="3">
                  <c:v>1.0</c:v>
                </c:pt>
                <c:pt idx="4">
                  <c:v>2.5</c:v>
                </c:pt>
                <c:pt idx="5">
                  <c:v>1.4</c:v>
                </c:pt>
                <c:pt idx="6">
                  <c:v>2.0</c:v>
                </c:pt>
                <c:pt idx="7">
                  <c:v>1.9</c:v>
                </c:pt>
                <c:pt idx="8">
                  <c:v>0.7</c:v>
                </c:pt>
                <c:pt idx="9">
                  <c:v>1.7</c:v>
                </c:pt>
                <c:pt idx="10">
                  <c:v>1.7</c:v>
                </c:pt>
                <c:pt idx="11">
                  <c:v>1.5</c:v>
                </c:pt>
                <c:pt idx="12">
                  <c:v>1.0</c:v>
                </c:pt>
                <c:pt idx="13">
                  <c:v>0.8</c:v>
                </c:pt>
                <c:pt idx="14">
                  <c:v>1.3</c:v>
                </c:pt>
                <c:pt idx="15">
                  <c:v>1.0</c:v>
                </c:pt>
                <c:pt idx="16">
                  <c:v>1.5</c:v>
                </c:pt>
                <c:pt idx="17">
                  <c:v>0.6</c:v>
                </c:pt>
                <c:pt idx="18">
                  <c:v>1.5</c:v>
                </c:pt>
                <c:pt idx="19">
                  <c:v>0.6</c:v>
                </c:pt>
                <c:pt idx="20">
                  <c:v>1.0</c:v>
                </c:pt>
                <c:pt idx="21">
                  <c:v>1.0</c:v>
                </c:pt>
              </c:numCache>
            </c:numRef>
          </c:yVal>
          <c:smooth val="0"/>
        </c:ser>
        <c:ser>
          <c:idx val="5"/>
          <c:order val="5"/>
          <c:tx>
            <c:v>MC</c:v>
          </c:tx>
          <c:spPr>
            <a:ln w="47625">
              <a:noFill/>
            </a:ln>
          </c:spPr>
          <c:xVal>
            <c:numRef>
              <c:f>Sheet1!$B$118:$B$163</c:f>
              <c:numCache>
                <c:formatCode>General</c:formatCode>
                <c:ptCount val="46"/>
                <c:pt idx="0">
                  <c:v>198.0</c:v>
                </c:pt>
                <c:pt idx="1">
                  <c:v>177.0</c:v>
                </c:pt>
                <c:pt idx="2">
                  <c:v>160.0</c:v>
                </c:pt>
                <c:pt idx="3">
                  <c:v>109.0</c:v>
                </c:pt>
                <c:pt idx="4">
                  <c:v>218.0</c:v>
                </c:pt>
                <c:pt idx="5">
                  <c:v>165.0</c:v>
                </c:pt>
                <c:pt idx="6">
                  <c:v>188.0</c:v>
                </c:pt>
                <c:pt idx="7">
                  <c:v>207.0</c:v>
                </c:pt>
                <c:pt idx="8">
                  <c:v>240.0</c:v>
                </c:pt>
                <c:pt idx="9">
                  <c:v>196.0</c:v>
                </c:pt>
                <c:pt idx="10">
                  <c:v>249.0</c:v>
                </c:pt>
                <c:pt idx="11">
                  <c:v>207.0</c:v>
                </c:pt>
                <c:pt idx="12">
                  <c:v>219.0</c:v>
                </c:pt>
                <c:pt idx="13">
                  <c:v>125.0</c:v>
                </c:pt>
                <c:pt idx="14">
                  <c:v>190.0</c:v>
                </c:pt>
                <c:pt idx="15">
                  <c:v>205.0</c:v>
                </c:pt>
                <c:pt idx="16">
                  <c:v>155.0</c:v>
                </c:pt>
                <c:pt idx="17">
                  <c:v>96.0</c:v>
                </c:pt>
                <c:pt idx="18">
                  <c:v>70.0</c:v>
                </c:pt>
                <c:pt idx="19">
                  <c:v>110.0</c:v>
                </c:pt>
                <c:pt idx="20">
                  <c:v>128.0</c:v>
                </c:pt>
                <c:pt idx="21">
                  <c:v>135.0</c:v>
                </c:pt>
                <c:pt idx="22">
                  <c:v>184.0</c:v>
                </c:pt>
                <c:pt idx="23">
                  <c:v>268.0</c:v>
                </c:pt>
                <c:pt idx="24">
                  <c:v>168.0</c:v>
                </c:pt>
                <c:pt idx="25">
                  <c:v>250.0</c:v>
                </c:pt>
                <c:pt idx="26">
                  <c:v>50.0</c:v>
                </c:pt>
                <c:pt idx="27">
                  <c:v>66.0</c:v>
                </c:pt>
                <c:pt idx="28">
                  <c:v>51.0</c:v>
                </c:pt>
                <c:pt idx="29">
                  <c:v>109.0</c:v>
                </c:pt>
                <c:pt idx="30">
                  <c:v>86.5</c:v>
                </c:pt>
                <c:pt idx="31">
                  <c:v>63.0</c:v>
                </c:pt>
                <c:pt idx="32">
                  <c:v>142.0</c:v>
                </c:pt>
                <c:pt idx="33">
                  <c:v>150.0</c:v>
                </c:pt>
                <c:pt idx="34">
                  <c:v>172.0</c:v>
                </c:pt>
                <c:pt idx="35">
                  <c:v>200.0</c:v>
                </c:pt>
                <c:pt idx="36">
                  <c:v>87.0</c:v>
                </c:pt>
                <c:pt idx="37">
                  <c:v>70.0</c:v>
                </c:pt>
                <c:pt idx="38">
                  <c:v>190.0</c:v>
                </c:pt>
                <c:pt idx="39">
                  <c:v>120.0</c:v>
                </c:pt>
                <c:pt idx="40">
                  <c:v>240.0</c:v>
                </c:pt>
                <c:pt idx="41">
                  <c:v>176.0</c:v>
                </c:pt>
                <c:pt idx="42">
                  <c:v>220.0</c:v>
                </c:pt>
                <c:pt idx="43">
                  <c:v>137.0</c:v>
                </c:pt>
                <c:pt idx="44">
                  <c:v>93.0</c:v>
                </c:pt>
                <c:pt idx="45">
                  <c:v>53.0</c:v>
                </c:pt>
              </c:numCache>
            </c:numRef>
          </c:xVal>
          <c:yVal>
            <c:numRef>
              <c:f>Sheet1!$A$118:$A$163</c:f>
              <c:numCache>
                <c:formatCode>General</c:formatCode>
                <c:ptCount val="46"/>
                <c:pt idx="0">
                  <c:v>2.8</c:v>
                </c:pt>
                <c:pt idx="1">
                  <c:v>2.5</c:v>
                </c:pt>
                <c:pt idx="2">
                  <c:v>2.3</c:v>
                </c:pt>
                <c:pt idx="3">
                  <c:v>1.4</c:v>
                </c:pt>
                <c:pt idx="4">
                  <c:v>2.4</c:v>
                </c:pt>
                <c:pt idx="5">
                  <c:v>2.1</c:v>
                </c:pt>
                <c:pt idx="6">
                  <c:v>3.1</c:v>
                </c:pt>
                <c:pt idx="7">
                  <c:v>4.2</c:v>
                </c:pt>
                <c:pt idx="8">
                  <c:v>4.2</c:v>
                </c:pt>
                <c:pt idx="9">
                  <c:v>2.8</c:v>
                </c:pt>
                <c:pt idx="10">
                  <c:v>2.7</c:v>
                </c:pt>
                <c:pt idx="11">
                  <c:v>3.0</c:v>
                </c:pt>
                <c:pt idx="12">
                  <c:v>4.0</c:v>
                </c:pt>
                <c:pt idx="13">
                  <c:v>1.7</c:v>
                </c:pt>
                <c:pt idx="14">
                  <c:v>3.0</c:v>
                </c:pt>
                <c:pt idx="15">
                  <c:v>3.8</c:v>
                </c:pt>
                <c:pt idx="16">
                  <c:v>3.0</c:v>
                </c:pt>
                <c:pt idx="17">
                  <c:v>1.0</c:v>
                </c:pt>
                <c:pt idx="18">
                  <c:v>0.9</c:v>
                </c:pt>
                <c:pt idx="19">
                  <c:v>1.4</c:v>
                </c:pt>
                <c:pt idx="20">
                  <c:v>1.9</c:v>
                </c:pt>
                <c:pt idx="21">
                  <c:v>1.5</c:v>
                </c:pt>
                <c:pt idx="22">
                  <c:v>2.2</c:v>
                </c:pt>
                <c:pt idx="23">
                  <c:v>5.1</c:v>
                </c:pt>
                <c:pt idx="24">
                  <c:v>2.6</c:v>
                </c:pt>
                <c:pt idx="25">
                  <c:v>4.2</c:v>
                </c:pt>
                <c:pt idx="26">
                  <c:v>0.8</c:v>
                </c:pt>
                <c:pt idx="27">
                  <c:v>1.1</c:v>
                </c:pt>
                <c:pt idx="28">
                  <c:v>0.7</c:v>
                </c:pt>
                <c:pt idx="29">
                  <c:v>1.3</c:v>
                </c:pt>
                <c:pt idx="30">
                  <c:v>0.8</c:v>
                </c:pt>
                <c:pt idx="31">
                  <c:v>1.2</c:v>
                </c:pt>
                <c:pt idx="32">
                  <c:v>2.0</c:v>
                </c:pt>
                <c:pt idx="33">
                  <c:v>2.0</c:v>
                </c:pt>
                <c:pt idx="34">
                  <c:v>2.4</c:v>
                </c:pt>
                <c:pt idx="35">
                  <c:v>2.9</c:v>
                </c:pt>
                <c:pt idx="36">
                  <c:v>0.9</c:v>
                </c:pt>
                <c:pt idx="37">
                  <c:v>0.9</c:v>
                </c:pt>
                <c:pt idx="38">
                  <c:v>2.1</c:v>
                </c:pt>
                <c:pt idx="39">
                  <c:v>1.5</c:v>
                </c:pt>
                <c:pt idx="40">
                  <c:v>4.6</c:v>
                </c:pt>
                <c:pt idx="41">
                  <c:v>2.0</c:v>
                </c:pt>
                <c:pt idx="42">
                  <c:v>3.6</c:v>
                </c:pt>
                <c:pt idx="43">
                  <c:v>1.6</c:v>
                </c:pt>
                <c:pt idx="44">
                  <c:v>1.5</c:v>
                </c:pt>
                <c:pt idx="45">
                  <c:v>1.8</c:v>
                </c:pt>
              </c:numCache>
            </c:numRef>
          </c:yVal>
          <c:smooth val="0"/>
        </c:ser>
        <c:ser>
          <c:idx val="6"/>
          <c:order val="6"/>
          <c:tx>
            <c:v>RR</c:v>
          </c:tx>
          <c:spPr>
            <a:ln w="47625">
              <a:noFill/>
            </a:ln>
          </c:spPr>
          <c:xVal>
            <c:numRef>
              <c:f>Sheet1!$B$164:$B$209</c:f>
              <c:numCache>
                <c:formatCode>General</c:formatCode>
                <c:ptCount val="46"/>
                <c:pt idx="0">
                  <c:v>134.0</c:v>
                </c:pt>
                <c:pt idx="1">
                  <c:v>92.5</c:v>
                </c:pt>
                <c:pt idx="2">
                  <c:v>134.5</c:v>
                </c:pt>
                <c:pt idx="3">
                  <c:v>59.0</c:v>
                </c:pt>
                <c:pt idx="4">
                  <c:v>151.0</c:v>
                </c:pt>
                <c:pt idx="5">
                  <c:v>75.0</c:v>
                </c:pt>
                <c:pt idx="6">
                  <c:v>106.0</c:v>
                </c:pt>
                <c:pt idx="7">
                  <c:v>111.0</c:v>
                </c:pt>
                <c:pt idx="8">
                  <c:v>154.0</c:v>
                </c:pt>
                <c:pt idx="9">
                  <c:v>114.0</c:v>
                </c:pt>
                <c:pt idx="10">
                  <c:v>100.0</c:v>
                </c:pt>
                <c:pt idx="11">
                  <c:v>151.5</c:v>
                </c:pt>
                <c:pt idx="12">
                  <c:v>92.0</c:v>
                </c:pt>
                <c:pt idx="13">
                  <c:v>105.0</c:v>
                </c:pt>
                <c:pt idx="14">
                  <c:v>42.0</c:v>
                </c:pt>
                <c:pt idx="15">
                  <c:v>175.0</c:v>
                </c:pt>
                <c:pt idx="16">
                  <c:v>108.0</c:v>
                </c:pt>
                <c:pt idx="17">
                  <c:v>165.0</c:v>
                </c:pt>
                <c:pt idx="18">
                  <c:v>119.0</c:v>
                </c:pt>
                <c:pt idx="19">
                  <c:v>110.0</c:v>
                </c:pt>
                <c:pt idx="20">
                  <c:v>105.0</c:v>
                </c:pt>
                <c:pt idx="21">
                  <c:v>97.0</c:v>
                </c:pt>
                <c:pt idx="22">
                  <c:v>71.0</c:v>
                </c:pt>
                <c:pt idx="23">
                  <c:v>82.5</c:v>
                </c:pt>
                <c:pt idx="24">
                  <c:v>106.5</c:v>
                </c:pt>
                <c:pt idx="25">
                  <c:v>205.0</c:v>
                </c:pt>
                <c:pt idx="26">
                  <c:v>101.0</c:v>
                </c:pt>
                <c:pt idx="27">
                  <c:v>56.0</c:v>
                </c:pt>
                <c:pt idx="28">
                  <c:v>34.0</c:v>
                </c:pt>
                <c:pt idx="29">
                  <c:v>112.0</c:v>
                </c:pt>
                <c:pt idx="30">
                  <c:v>131.0</c:v>
                </c:pt>
                <c:pt idx="31">
                  <c:v>107.0</c:v>
                </c:pt>
                <c:pt idx="32">
                  <c:v>100.0</c:v>
                </c:pt>
                <c:pt idx="33">
                  <c:v>119.0</c:v>
                </c:pt>
                <c:pt idx="34">
                  <c:v>40.0</c:v>
                </c:pt>
                <c:pt idx="35">
                  <c:v>190.0</c:v>
                </c:pt>
                <c:pt idx="36">
                  <c:v>52.0</c:v>
                </c:pt>
                <c:pt idx="37">
                  <c:v>77.5</c:v>
                </c:pt>
                <c:pt idx="38">
                  <c:v>47.0</c:v>
                </c:pt>
                <c:pt idx="39">
                  <c:v>110.0</c:v>
                </c:pt>
                <c:pt idx="40">
                  <c:v>41.5</c:v>
                </c:pt>
                <c:pt idx="41">
                  <c:v>98.5</c:v>
                </c:pt>
                <c:pt idx="42">
                  <c:v>72.2</c:v>
                </c:pt>
                <c:pt idx="43">
                  <c:v>100.4</c:v>
                </c:pt>
                <c:pt idx="44">
                  <c:v>160.0</c:v>
                </c:pt>
                <c:pt idx="45">
                  <c:v>112.0</c:v>
                </c:pt>
              </c:numCache>
            </c:numRef>
          </c:xVal>
          <c:yVal>
            <c:numRef>
              <c:f>Sheet1!$A$164:$A$209</c:f>
              <c:numCache>
                <c:formatCode>General</c:formatCode>
                <c:ptCount val="46"/>
                <c:pt idx="0">
                  <c:v>2.0</c:v>
                </c:pt>
                <c:pt idx="1">
                  <c:v>2.1</c:v>
                </c:pt>
                <c:pt idx="2">
                  <c:v>2.2</c:v>
                </c:pt>
                <c:pt idx="3">
                  <c:v>1.0</c:v>
                </c:pt>
                <c:pt idx="4">
                  <c:v>2.3</c:v>
                </c:pt>
                <c:pt idx="5">
                  <c:v>1.4</c:v>
                </c:pt>
                <c:pt idx="6">
                  <c:v>1.8</c:v>
                </c:pt>
                <c:pt idx="7">
                  <c:v>1.3</c:v>
                </c:pt>
                <c:pt idx="8">
                  <c:v>2.2</c:v>
                </c:pt>
                <c:pt idx="9">
                  <c:v>2.3</c:v>
                </c:pt>
                <c:pt idx="10">
                  <c:v>1.9</c:v>
                </c:pt>
                <c:pt idx="11">
                  <c:v>2.1</c:v>
                </c:pt>
                <c:pt idx="12">
                  <c:v>1.9</c:v>
                </c:pt>
                <c:pt idx="13">
                  <c:v>2.3</c:v>
                </c:pt>
                <c:pt idx="14">
                  <c:v>1.0</c:v>
                </c:pt>
                <c:pt idx="15">
                  <c:v>2.2</c:v>
                </c:pt>
                <c:pt idx="16">
                  <c:v>1.9</c:v>
                </c:pt>
                <c:pt idx="17">
                  <c:v>3.0</c:v>
                </c:pt>
                <c:pt idx="18">
                  <c:v>2.0</c:v>
                </c:pt>
                <c:pt idx="19">
                  <c:v>1.9</c:v>
                </c:pt>
                <c:pt idx="20">
                  <c:v>1.5</c:v>
                </c:pt>
                <c:pt idx="21">
                  <c:v>1.5</c:v>
                </c:pt>
                <c:pt idx="22">
                  <c:v>1.2</c:v>
                </c:pt>
                <c:pt idx="23">
                  <c:v>2.0</c:v>
                </c:pt>
                <c:pt idx="24">
                  <c:v>1.8</c:v>
                </c:pt>
                <c:pt idx="25">
                  <c:v>2.6</c:v>
                </c:pt>
                <c:pt idx="26">
                  <c:v>2.0</c:v>
                </c:pt>
                <c:pt idx="27">
                  <c:v>1.1</c:v>
                </c:pt>
                <c:pt idx="28">
                  <c:v>1.4</c:v>
                </c:pt>
                <c:pt idx="29">
                  <c:v>1.9</c:v>
                </c:pt>
                <c:pt idx="30">
                  <c:v>2.7</c:v>
                </c:pt>
                <c:pt idx="31">
                  <c:v>2.0</c:v>
                </c:pt>
                <c:pt idx="32">
                  <c:v>1.8</c:v>
                </c:pt>
                <c:pt idx="33">
                  <c:v>2.0</c:v>
                </c:pt>
                <c:pt idx="34">
                  <c:v>1.0</c:v>
                </c:pt>
                <c:pt idx="35">
                  <c:v>2.0</c:v>
                </c:pt>
                <c:pt idx="36">
                  <c:v>1.2</c:v>
                </c:pt>
                <c:pt idx="37">
                  <c:v>1.2</c:v>
                </c:pt>
                <c:pt idx="38">
                  <c:v>1.1</c:v>
                </c:pt>
                <c:pt idx="39">
                  <c:v>1.7</c:v>
                </c:pt>
                <c:pt idx="40">
                  <c:v>2.5</c:v>
                </c:pt>
                <c:pt idx="41">
                  <c:v>1.5</c:v>
                </c:pt>
                <c:pt idx="42">
                  <c:v>1.4</c:v>
                </c:pt>
                <c:pt idx="43">
                  <c:v>1.7</c:v>
                </c:pt>
                <c:pt idx="44">
                  <c:v>2.3</c:v>
                </c:pt>
                <c:pt idx="45">
                  <c:v>1.3</c:v>
                </c:pt>
              </c:numCache>
            </c:numRef>
          </c:yVal>
          <c:smooth val="0"/>
        </c:ser>
        <c:ser>
          <c:idx val="7"/>
          <c:order val="7"/>
          <c:tx>
            <c:v>V</c:v>
          </c:tx>
          <c:spPr>
            <a:ln w="47625">
              <a:noFill/>
            </a:ln>
          </c:spPr>
          <c:xVal>
            <c:numRef>
              <c:f>Sheet1!$B$210:$B$257</c:f>
              <c:numCache>
                <c:formatCode>General</c:formatCode>
                <c:ptCount val="48"/>
                <c:pt idx="0">
                  <c:v>89.0</c:v>
                </c:pt>
                <c:pt idx="1">
                  <c:v>78.0</c:v>
                </c:pt>
                <c:pt idx="2">
                  <c:v>48.9</c:v>
                </c:pt>
                <c:pt idx="3">
                  <c:v>49.0</c:v>
                </c:pt>
                <c:pt idx="4">
                  <c:v>59.0</c:v>
                </c:pt>
                <c:pt idx="5">
                  <c:v>73.0</c:v>
                </c:pt>
                <c:pt idx="6">
                  <c:v>42.0</c:v>
                </c:pt>
                <c:pt idx="7">
                  <c:v>50.0</c:v>
                </c:pt>
                <c:pt idx="8">
                  <c:v>57.0</c:v>
                </c:pt>
                <c:pt idx="9">
                  <c:v>48.5</c:v>
                </c:pt>
                <c:pt idx="10">
                  <c:v>33.5</c:v>
                </c:pt>
                <c:pt idx="11">
                  <c:v>53.5</c:v>
                </c:pt>
                <c:pt idx="12">
                  <c:v>33.0</c:v>
                </c:pt>
                <c:pt idx="13">
                  <c:v>37.0</c:v>
                </c:pt>
                <c:pt idx="14">
                  <c:v>39.0</c:v>
                </c:pt>
                <c:pt idx="15">
                  <c:v>54.0</c:v>
                </c:pt>
                <c:pt idx="16">
                  <c:v>45.0</c:v>
                </c:pt>
                <c:pt idx="17">
                  <c:v>82.0</c:v>
                </c:pt>
                <c:pt idx="18">
                  <c:v>60.0</c:v>
                </c:pt>
                <c:pt idx="19">
                  <c:v>56.0</c:v>
                </c:pt>
                <c:pt idx="20">
                  <c:v>23.0</c:v>
                </c:pt>
                <c:pt idx="21">
                  <c:v>44.0</c:v>
                </c:pt>
                <c:pt idx="22">
                  <c:v>32.0</c:v>
                </c:pt>
                <c:pt idx="23">
                  <c:v>55.0</c:v>
                </c:pt>
                <c:pt idx="24">
                  <c:v>39.0</c:v>
                </c:pt>
                <c:pt idx="25">
                  <c:v>26.0</c:v>
                </c:pt>
                <c:pt idx="26">
                  <c:v>67.0</c:v>
                </c:pt>
                <c:pt idx="27">
                  <c:v>108.0</c:v>
                </c:pt>
                <c:pt idx="28">
                  <c:v>60.0</c:v>
                </c:pt>
                <c:pt idx="29">
                  <c:v>65.0</c:v>
                </c:pt>
                <c:pt idx="30">
                  <c:v>54.0</c:v>
                </c:pt>
                <c:pt idx="31">
                  <c:v>68.0</c:v>
                </c:pt>
                <c:pt idx="32">
                  <c:v>46.0</c:v>
                </c:pt>
                <c:pt idx="33">
                  <c:v>69.0</c:v>
                </c:pt>
                <c:pt idx="34">
                  <c:v>37.0</c:v>
                </c:pt>
                <c:pt idx="35">
                  <c:v>44.0</c:v>
                </c:pt>
                <c:pt idx="36">
                  <c:v>44.0</c:v>
                </c:pt>
                <c:pt idx="37">
                  <c:v>70.0</c:v>
                </c:pt>
                <c:pt idx="38">
                  <c:v>45.5</c:v>
                </c:pt>
                <c:pt idx="39">
                  <c:v>50.0</c:v>
                </c:pt>
                <c:pt idx="40">
                  <c:v>49.0</c:v>
                </c:pt>
                <c:pt idx="41">
                  <c:v>34.0</c:v>
                </c:pt>
                <c:pt idx="42">
                  <c:v>70.0</c:v>
                </c:pt>
                <c:pt idx="43">
                  <c:v>70.0</c:v>
                </c:pt>
                <c:pt idx="44">
                  <c:v>98.5</c:v>
                </c:pt>
                <c:pt idx="45">
                  <c:v>36.0</c:v>
                </c:pt>
                <c:pt idx="46">
                  <c:v>87.0</c:v>
                </c:pt>
                <c:pt idx="47">
                  <c:v>82.0</c:v>
                </c:pt>
              </c:numCache>
            </c:numRef>
          </c:xVal>
          <c:yVal>
            <c:numRef>
              <c:f>Sheet1!$A$210:$A$257</c:f>
              <c:numCache>
                <c:formatCode>General</c:formatCode>
                <c:ptCount val="48"/>
                <c:pt idx="0">
                  <c:v>1.5</c:v>
                </c:pt>
                <c:pt idx="1">
                  <c:v>1.3</c:v>
                </c:pt>
                <c:pt idx="2">
                  <c:v>1.1</c:v>
                </c:pt>
                <c:pt idx="3">
                  <c:v>1.3</c:v>
                </c:pt>
                <c:pt idx="4">
                  <c:v>1.3</c:v>
                </c:pt>
                <c:pt idx="5">
                  <c:v>1.3</c:v>
                </c:pt>
                <c:pt idx="6">
                  <c:v>1.0</c:v>
                </c:pt>
                <c:pt idx="7">
                  <c:v>1.2</c:v>
                </c:pt>
                <c:pt idx="8">
                  <c:v>1.2</c:v>
                </c:pt>
                <c:pt idx="9">
                  <c:v>1.1</c:v>
                </c:pt>
                <c:pt idx="10">
                  <c:v>1.0</c:v>
                </c:pt>
                <c:pt idx="11">
                  <c:v>1.8</c:v>
                </c:pt>
                <c:pt idx="12">
                  <c:v>1.1</c:v>
                </c:pt>
                <c:pt idx="13">
                  <c:v>0.9</c:v>
                </c:pt>
                <c:pt idx="14">
                  <c:v>0.4</c:v>
                </c:pt>
                <c:pt idx="15">
                  <c:v>1.3</c:v>
                </c:pt>
                <c:pt idx="16">
                  <c:v>1.1</c:v>
                </c:pt>
                <c:pt idx="17">
                  <c:v>1.9</c:v>
                </c:pt>
                <c:pt idx="18">
                  <c:v>1.8</c:v>
                </c:pt>
                <c:pt idx="19">
                  <c:v>1.3</c:v>
                </c:pt>
                <c:pt idx="20">
                  <c:v>1.0</c:v>
                </c:pt>
                <c:pt idx="21">
                  <c:v>1.0</c:v>
                </c:pt>
                <c:pt idx="22">
                  <c:v>0.6</c:v>
                </c:pt>
                <c:pt idx="23">
                  <c:v>1.0</c:v>
                </c:pt>
                <c:pt idx="24">
                  <c:v>0.7</c:v>
                </c:pt>
                <c:pt idx="25">
                  <c:v>0.6</c:v>
                </c:pt>
                <c:pt idx="26">
                  <c:v>1.5</c:v>
                </c:pt>
                <c:pt idx="27">
                  <c:v>2.3</c:v>
                </c:pt>
                <c:pt idx="28">
                  <c:v>1.5</c:v>
                </c:pt>
                <c:pt idx="29">
                  <c:v>1.5</c:v>
                </c:pt>
                <c:pt idx="30">
                  <c:v>1.5</c:v>
                </c:pt>
                <c:pt idx="31">
                  <c:v>1.4</c:v>
                </c:pt>
                <c:pt idx="32">
                  <c:v>0.9</c:v>
                </c:pt>
                <c:pt idx="33">
                  <c:v>1.5</c:v>
                </c:pt>
                <c:pt idx="34">
                  <c:v>1.2</c:v>
                </c:pt>
                <c:pt idx="35">
                  <c:v>1.0</c:v>
                </c:pt>
                <c:pt idx="36">
                  <c:v>1.0</c:v>
                </c:pt>
                <c:pt idx="37">
                  <c:v>1.4</c:v>
                </c:pt>
                <c:pt idx="38">
                  <c:v>1.0</c:v>
                </c:pt>
                <c:pt idx="39">
                  <c:v>1.2</c:v>
                </c:pt>
                <c:pt idx="40">
                  <c:v>1.2</c:v>
                </c:pt>
                <c:pt idx="41">
                  <c:v>1.0</c:v>
                </c:pt>
                <c:pt idx="42">
                  <c:v>2.4</c:v>
                </c:pt>
                <c:pt idx="43">
                  <c:v>1.7</c:v>
                </c:pt>
                <c:pt idx="44">
                  <c:v>1.8</c:v>
                </c:pt>
                <c:pt idx="45">
                  <c:v>0.6</c:v>
                </c:pt>
                <c:pt idx="46">
                  <c:v>1.8</c:v>
                </c:pt>
                <c:pt idx="47">
                  <c:v>2.0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42318632"/>
        <c:axId val="-2142085688"/>
      </c:scatterChart>
      <c:valAx>
        <c:axId val="-21423186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2000"/>
                </a:pPr>
                <a:r>
                  <a:rPr lang="en-US" sz="2000" dirty="0" smtClean="0"/>
                  <a:t>Height</a:t>
                </a:r>
                <a:endParaRPr lang="en-US" sz="20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-2142085688"/>
        <c:crosses val="autoZero"/>
        <c:crossBetween val="midCat"/>
      </c:valAx>
      <c:valAx>
        <c:axId val="-214208568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2000"/>
                </a:pPr>
                <a:r>
                  <a:rPr lang="en-US" sz="2000" dirty="0" smtClean="0"/>
                  <a:t>Root</a:t>
                </a:r>
                <a:r>
                  <a:rPr lang="en-US" sz="2000" baseline="0" dirty="0" smtClean="0"/>
                  <a:t> Girth</a:t>
                </a:r>
                <a:endParaRPr lang="en-US" sz="20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-2142318632"/>
        <c:crosses val="autoZero"/>
        <c:crossBetween val="midCat"/>
      </c:valAx>
    </c:plotArea>
    <c:legend>
      <c:legendPos val="r"/>
      <c:layout/>
      <c:overlay val="0"/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v>Amarillon</c:v>
          </c:tx>
          <c:spPr>
            <a:ln w="57150" cmpd="sng"/>
          </c:spPr>
          <c:errBars>
            <c:errDir val="y"/>
            <c:errBarType val="both"/>
            <c:errValType val="cust"/>
            <c:noEndCap val="0"/>
            <c:plus>
              <c:numRef>
                <c:f>Sheet2!$G$23:$H$23</c:f>
                <c:numCache>
                  <c:formatCode>General</c:formatCode>
                  <c:ptCount val="2"/>
                  <c:pt idx="0">
                    <c:v>0.103487924739524</c:v>
                  </c:pt>
                  <c:pt idx="1">
                    <c:v>0.241020129756512</c:v>
                  </c:pt>
                </c:numCache>
              </c:numRef>
            </c:plus>
            <c:minus>
              <c:numRef>
                <c:f>Sheet2!$G$23:$H$23</c:f>
                <c:numCache>
                  <c:formatCode>General</c:formatCode>
                  <c:ptCount val="2"/>
                  <c:pt idx="0">
                    <c:v>0.103487924739524</c:v>
                  </c:pt>
                  <c:pt idx="1">
                    <c:v>0.241020129756512</c:v>
                  </c:pt>
                </c:numCache>
              </c:numRef>
            </c:minus>
          </c:errBars>
          <c:cat>
            <c:strRef>
              <c:f>Sheet2!$F$1:$G$1</c:f>
              <c:strCache>
                <c:ptCount val="2"/>
                <c:pt idx="0">
                  <c:v>Not Fertilized</c:v>
                </c:pt>
                <c:pt idx="1">
                  <c:v>Fertilized</c:v>
                </c:pt>
              </c:strCache>
            </c:strRef>
          </c:cat>
          <c:val>
            <c:numRef>
              <c:f>Sheet2!$F$2:$G$2</c:f>
              <c:numCache>
                <c:formatCode>General</c:formatCode>
                <c:ptCount val="2"/>
                <c:pt idx="0">
                  <c:v>1.890476190476191</c:v>
                </c:pt>
                <c:pt idx="1">
                  <c:v>2.409523809523808</c:v>
                </c:pt>
              </c:numCache>
            </c:numRef>
          </c:val>
          <c:smooth val="0"/>
        </c:ser>
        <c:ser>
          <c:idx val="1"/>
          <c:order val="1"/>
          <c:tx>
            <c:v>Cenizaro</c:v>
          </c:tx>
          <c:spPr>
            <a:ln w="57150" cmpd="sng"/>
          </c:spPr>
          <c:marker>
            <c:spPr>
              <a:ln w="57150" cmpd="sng"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Sheet2!$G$24:$H$24</c:f>
                <c:numCache>
                  <c:formatCode>General</c:formatCode>
                  <c:ptCount val="2"/>
                  <c:pt idx="0">
                    <c:v>0.394153704609183</c:v>
                  </c:pt>
                  <c:pt idx="1">
                    <c:v>0.407409060843206</c:v>
                  </c:pt>
                </c:numCache>
              </c:numRef>
            </c:plus>
            <c:minus>
              <c:numRef>
                <c:f>Sheet2!$G$24:$H$24</c:f>
                <c:numCache>
                  <c:formatCode>General</c:formatCode>
                  <c:ptCount val="2"/>
                  <c:pt idx="0">
                    <c:v>0.394153704609183</c:v>
                  </c:pt>
                  <c:pt idx="1">
                    <c:v>0.407409060843206</c:v>
                  </c:pt>
                </c:numCache>
              </c:numRef>
            </c:minus>
          </c:errBars>
          <c:val>
            <c:numRef>
              <c:f>Sheet2!$F$3:$G$3</c:f>
              <c:numCache>
                <c:formatCode>General</c:formatCode>
                <c:ptCount val="2"/>
                <c:pt idx="0">
                  <c:v>2.4</c:v>
                </c:pt>
                <c:pt idx="1">
                  <c:v>3.925</c:v>
                </c:pt>
              </c:numCache>
            </c:numRef>
          </c:val>
          <c:smooth val="0"/>
        </c:ser>
        <c:ser>
          <c:idx val="2"/>
          <c:order val="2"/>
          <c:tx>
            <c:v>Guapinal</c:v>
          </c:tx>
          <c:spPr>
            <a:ln w="57150" cmpd="sng"/>
          </c:spPr>
          <c:marker>
            <c:spPr>
              <a:ln w="57150" cmpd="sng"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Sheet2!$G$25:$H$25</c:f>
                <c:numCache>
                  <c:formatCode>General</c:formatCode>
                  <c:ptCount val="2"/>
                  <c:pt idx="0">
                    <c:v>0.371981902401563</c:v>
                  </c:pt>
                  <c:pt idx="1">
                    <c:v>0.354026582940563</c:v>
                  </c:pt>
                </c:numCache>
              </c:numRef>
            </c:plus>
            <c:minus>
              <c:numRef>
                <c:f>Sheet2!$G$25:$H$25</c:f>
                <c:numCache>
                  <c:formatCode>General</c:formatCode>
                  <c:ptCount val="2"/>
                  <c:pt idx="0">
                    <c:v>0.371981902401563</c:v>
                  </c:pt>
                  <c:pt idx="1">
                    <c:v>0.354026582940563</c:v>
                  </c:pt>
                </c:numCache>
              </c:numRef>
            </c:minus>
          </c:errBars>
          <c:val>
            <c:numRef>
              <c:f>Sheet2!$F$4:$G$4</c:f>
              <c:numCache>
                <c:formatCode>General</c:formatCode>
                <c:ptCount val="2"/>
                <c:pt idx="0">
                  <c:v>1.9875</c:v>
                </c:pt>
                <c:pt idx="1">
                  <c:v>2.4375</c:v>
                </c:pt>
              </c:numCache>
            </c:numRef>
          </c:val>
          <c:smooth val="0"/>
        </c:ser>
        <c:ser>
          <c:idx val="3"/>
          <c:order val="3"/>
          <c:tx>
            <c:v>Kapok</c:v>
          </c:tx>
          <c:spPr>
            <a:ln w="57150" cmpd="sng"/>
          </c:spPr>
          <c:marker>
            <c:spPr>
              <a:ln w="57150" cmpd="sng"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Sheet2!$G$26:$H$26</c:f>
                <c:numCache>
                  <c:formatCode>General</c:formatCode>
                  <c:ptCount val="2"/>
                  <c:pt idx="0">
                    <c:v>0.518641387558773</c:v>
                  </c:pt>
                  <c:pt idx="1">
                    <c:v>0.339950976857939</c:v>
                  </c:pt>
                </c:numCache>
              </c:numRef>
            </c:plus>
            <c:minus>
              <c:numRef>
                <c:f>Sheet2!$G$26:$H$26</c:f>
                <c:numCache>
                  <c:formatCode>General</c:formatCode>
                  <c:ptCount val="2"/>
                  <c:pt idx="0">
                    <c:v>0.518641387558773</c:v>
                  </c:pt>
                  <c:pt idx="1">
                    <c:v>0.339950976857939</c:v>
                  </c:pt>
                </c:numCache>
              </c:numRef>
            </c:minus>
          </c:errBars>
          <c:val>
            <c:numRef>
              <c:f>Sheet2!$F$5:$G$5</c:f>
              <c:numCache>
                <c:formatCode>General</c:formatCode>
                <c:ptCount val="2"/>
                <c:pt idx="0">
                  <c:v>4.59</c:v>
                </c:pt>
                <c:pt idx="1">
                  <c:v>6.47</c:v>
                </c:pt>
              </c:numCache>
            </c:numRef>
          </c:val>
          <c:smooth val="0"/>
        </c:ser>
        <c:ser>
          <c:idx val="4"/>
          <c:order val="4"/>
          <c:tx>
            <c:v>Mangillo</c:v>
          </c:tx>
          <c:spPr>
            <a:ln w="57150" cmpd="sng"/>
          </c:spPr>
          <c:marker>
            <c:spPr>
              <a:ln w="57150" cmpd="sng"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Sheet2!$G$30:$H$30</c:f>
                <c:numCache>
                  <c:formatCode>General</c:formatCode>
                  <c:ptCount val="2"/>
                  <c:pt idx="0">
                    <c:v>0.079395169847851</c:v>
                  </c:pt>
                  <c:pt idx="1">
                    <c:v>0.0946923253143038</c:v>
                  </c:pt>
                </c:numCache>
              </c:numRef>
            </c:plus>
            <c:minus>
              <c:numRef>
                <c:f>Sheet2!$G$30:$H$30</c:f>
                <c:numCache>
                  <c:formatCode>General</c:formatCode>
                  <c:ptCount val="2"/>
                  <c:pt idx="0">
                    <c:v>0.079395169847851</c:v>
                  </c:pt>
                  <c:pt idx="1">
                    <c:v>0.0946923253143038</c:v>
                  </c:pt>
                </c:numCache>
              </c:numRef>
            </c:minus>
          </c:errBars>
          <c:val>
            <c:numRef>
              <c:f>Sheet2!$F$6:$G$6</c:f>
              <c:numCache>
                <c:formatCode>General</c:formatCode>
                <c:ptCount val="2"/>
                <c:pt idx="0">
                  <c:v>1.254545454545455</c:v>
                </c:pt>
                <c:pt idx="1">
                  <c:v>1.481818181818181</c:v>
                </c:pt>
              </c:numCache>
            </c:numRef>
          </c:val>
          <c:smooth val="0"/>
        </c:ser>
        <c:ser>
          <c:idx val="5"/>
          <c:order val="5"/>
          <c:tx>
            <c:v>Mayo Colorado</c:v>
          </c:tx>
          <c:spPr>
            <a:ln w="57150" cmpd="sng"/>
          </c:spPr>
          <c:marker>
            <c:spPr>
              <a:ln w="57150" cmpd="sng"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Sheet2!$G$28:$H$28</c:f>
                <c:numCache>
                  <c:formatCode>General</c:formatCode>
                  <c:ptCount val="2"/>
                  <c:pt idx="0">
                    <c:v>0.167690047056367</c:v>
                  </c:pt>
                  <c:pt idx="1">
                    <c:v>0.271201840369171</c:v>
                  </c:pt>
                </c:numCache>
              </c:numRef>
            </c:plus>
            <c:minus>
              <c:numRef>
                <c:f>Sheet2!$G$28:$H$28</c:f>
                <c:numCache>
                  <c:formatCode>General</c:formatCode>
                  <c:ptCount val="2"/>
                  <c:pt idx="0">
                    <c:v>0.167690047056367</c:v>
                  </c:pt>
                  <c:pt idx="1">
                    <c:v>0.271201840369171</c:v>
                  </c:pt>
                </c:numCache>
              </c:numRef>
            </c:minus>
          </c:errBars>
          <c:val>
            <c:numRef>
              <c:f>Sheet2!$F$7:$G$7</c:f>
              <c:numCache>
                <c:formatCode>General</c:formatCode>
                <c:ptCount val="2"/>
                <c:pt idx="0">
                  <c:v>1.930434782608695</c:v>
                </c:pt>
                <c:pt idx="1">
                  <c:v>2.656521739130435</c:v>
                </c:pt>
              </c:numCache>
            </c:numRef>
          </c:val>
          <c:smooth val="0"/>
        </c:ser>
        <c:ser>
          <c:idx val="6"/>
          <c:order val="6"/>
          <c:tx>
            <c:v>Ron Ron</c:v>
          </c:tx>
          <c:spPr>
            <a:ln w="57150" cmpd="sng"/>
          </c:spPr>
          <c:marker>
            <c:spPr>
              <a:ln w="57150" cmpd="sng"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Sheet2!$G$29:$H$29</c:f>
                <c:numCache>
                  <c:formatCode>General</c:formatCode>
                  <c:ptCount val="2"/>
                  <c:pt idx="0">
                    <c:v>0.0991890125796805</c:v>
                  </c:pt>
                  <c:pt idx="1">
                    <c:v>0.101161836349129</c:v>
                  </c:pt>
                </c:numCache>
              </c:numRef>
            </c:plus>
            <c:minus>
              <c:numRef>
                <c:f>Sheet2!$G$29:$H$29</c:f>
                <c:numCache>
                  <c:formatCode>General</c:formatCode>
                  <c:ptCount val="2"/>
                  <c:pt idx="0">
                    <c:v>0.0991890125796805</c:v>
                  </c:pt>
                  <c:pt idx="1">
                    <c:v>0.101161836349129</c:v>
                  </c:pt>
                </c:numCache>
              </c:numRef>
            </c:minus>
          </c:errBars>
          <c:val>
            <c:numRef>
              <c:f>Sheet2!$F$8:$G$8</c:f>
              <c:numCache>
                <c:formatCode>General</c:formatCode>
                <c:ptCount val="2"/>
                <c:pt idx="0">
                  <c:v>1.708695652173913</c:v>
                </c:pt>
                <c:pt idx="1">
                  <c:v>1.908695652173913</c:v>
                </c:pt>
              </c:numCache>
            </c:numRef>
          </c:val>
          <c:smooth val="0"/>
        </c:ser>
        <c:ser>
          <c:idx val="7"/>
          <c:order val="7"/>
          <c:tx>
            <c:v>Vaco</c:v>
          </c:tx>
          <c:spPr>
            <a:ln w="57150" cmpd="sng"/>
          </c:spPr>
          <c:marker>
            <c:spPr>
              <a:ln w="57150" cmpd="sng"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Sheet2!$G$30:$H$30</c:f>
                <c:numCache>
                  <c:formatCode>General</c:formatCode>
                  <c:ptCount val="2"/>
                  <c:pt idx="0">
                    <c:v>0.079395169847851</c:v>
                  </c:pt>
                  <c:pt idx="1">
                    <c:v>0.0946923253143038</c:v>
                  </c:pt>
                </c:numCache>
              </c:numRef>
            </c:plus>
            <c:minus>
              <c:numRef>
                <c:f>Sheet2!$G$30:$H$30</c:f>
                <c:numCache>
                  <c:formatCode>General</c:formatCode>
                  <c:ptCount val="2"/>
                  <c:pt idx="0">
                    <c:v>0.079395169847851</c:v>
                  </c:pt>
                  <c:pt idx="1">
                    <c:v>0.0946923253143038</c:v>
                  </c:pt>
                </c:numCache>
              </c:numRef>
            </c:minus>
          </c:errBars>
          <c:val>
            <c:numRef>
              <c:f>Sheet2!$F$9:$G$9</c:f>
              <c:numCache>
                <c:formatCode>General</c:formatCode>
                <c:ptCount val="2"/>
                <c:pt idx="0">
                  <c:v>1.279166666666667</c:v>
                </c:pt>
                <c:pt idx="1">
                  <c:v>1.270833333333333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41924568"/>
        <c:axId val="2126320856"/>
      </c:lineChart>
      <c:catAx>
        <c:axId val="-21419245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2126320856"/>
        <c:crosses val="autoZero"/>
        <c:auto val="1"/>
        <c:lblAlgn val="ctr"/>
        <c:lblOffset val="100"/>
        <c:noMultiLvlLbl val="0"/>
      </c:catAx>
      <c:valAx>
        <c:axId val="212632085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2000"/>
                </a:pPr>
                <a:r>
                  <a:rPr lang="en-US" sz="2000"/>
                  <a:t>Mean</a:t>
                </a:r>
                <a:r>
                  <a:rPr lang="en-US" sz="2000" baseline="0"/>
                  <a:t> Root Girth (cm)</a:t>
                </a:r>
                <a:endParaRPr lang="en-US" sz="200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-214192456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0360" y="13634723"/>
            <a:ext cx="32644080" cy="940816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60720" y="24871680"/>
            <a:ext cx="26883360" cy="11216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351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2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53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05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56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07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59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10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528D-DC9C-5944-8C73-58517282F9F3}" type="datetimeFigureOut">
              <a:rPr lang="en-US" smtClean="0"/>
              <a:t>4/27/14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B6DC-9EF8-C24E-BADE-AD8F120E5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850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528D-DC9C-5944-8C73-58517282F9F3}" type="datetimeFigureOut">
              <a:rPr lang="en-US" smtClean="0"/>
              <a:t>4/27/14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B6DC-9EF8-C24E-BADE-AD8F120E5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6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941286" y="11247124"/>
            <a:ext cx="36291200" cy="23968455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67676" y="11247124"/>
            <a:ext cx="108233530" cy="23968455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528D-DC9C-5944-8C73-58517282F9F3}" type="datetimeFigureOut">
              <a:rPr lang="en-US" smtClean="0"/>
              <a:t>4/27/14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B6DC-9EF8-C24E-BADE-AD8F120E5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876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528D-DC9C-5944-8C73-58517282F9F3}" type="datetimeFigureOut">
              <a:rPr lang="en-US" smtClean="0"/>
              <a:t>4/27/14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B6DC-9EF8-C24E-BADE-AD8F120E5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102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3715" y="28204163"/>
            <a:ext cx="32644080" cy="8717280"/>
          </a:xfrm>
        </p:spPr>
        <p:txBody>
          <a:bodyPr anchor="t"/>
          <a:lstStyle>
            <a:lvl1pPr algn="l">
              <a:defRPr sz="20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33715" y="18602967"/>
            <a:ext cx="32644080" cy="9601197"/>
          </a:xfrm>
        </p:spPr>
        <p:txBody>
          <a:bodyPr anchor="b"/>
          <a:lstStyle>
            <a:lvl1pPr marL="0" indent="0">
              <a:buNone/>
              <a:defRPr sz="10300">
                <a:solidFill>
                  <a:schemeClr val="tx1">
                    <a:tint val="75000"/>
                  </a:schemeClr>
                </a:solidFill>
              </a:defRPr>
            </a:lvl1pPr>
            <a:lvl2pPr marL="2351288" indent="0">
              <a:buNone/>
              <a:defRPr sz="9300">
                <a:solidFill>
                  <a:schemeClr val="tx1">
                    <a:tint val="75000"/>
                  </a:schemeClr>
                </a:solidFill>
              </a:defRPr>
            </a:lvl2pPr>
            <a:lvl3pPr marL="4702576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3pPr>
            <a:lvl4pPr marL="7053864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4pPr>
            <a:lvl5pPr marL="9405153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5pPr>
            <a:lvl6pPr marL="11756441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6pPr>
            <a:lvl7pPr marL="14107729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7pPr>
            <a:lvl8pPr marL="16459017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8pPr>
            <a:lvl9pPr marL="18810305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528D-DC9C-5944-8C73-58517282F9F3}" type="datetimeFigureOut">
              <a:rPr lang="en-US" smtClean="0"/>
              <a:t>4/27/14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B6DC-9EF8-C24E-BADE-AD8F120E5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701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67678" y="65542164"/>
            <a:ext cx="72262365" cy="185389517"/>
          </a:xfrm>
        </p:spPr>
        <p:txBody>
          <a:bodyPr/>
          <a:lstStyle>
            <a:lvl1pPr>
              <a:defRPr sz="14400"/>
            </a:lvl1pPr>
            <a:lvl2pPr>
              <a:defRPr sz="12300"/>
            </a:lvl2pPr>
            <a:lvl3pPr>
              <a:defRPr sz="10300"/>
            </a:lvl3pPr>
            <a:lvl4pPr>
              <a:defRPr sz="9300"/>
            </a:lvl4pPr>
            <a:lvl5pPr>
              <a:defRPr sz="9300"/>
            </a:lvl5pPr>
            <a:lvl6pPr>
              <a:defRPr sz="9300"/>
            </a:lvl6pPr>
            <a:lvl7pPr>
              <a:defRPr sz="9300"/>
            </a:lvl7pPr>
            <a:lvl8pPr>
              <a:defRPr sz="9300"/>
            </a:lvl8pPr>
            <a:lvl9pPr>
              <a:defRPr sz="9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70123" y="65542164"/>
            <a:ext cx="72262365" cy="185389517"/>
          </a:xfrm>
        </p:spPr>
        <p:txBody>
          <a:bodyPr/>
          <a:lstStyle>
            <a:lvl1pPr>
              <a:defRPr sz="14400"/>
            </a:lvl1pPr>
            <a:lvl2pPr>
              <a:defRPr sz="12300"/>
            </a:lvl2pPr>
            <a:lvl3pPr>
              <a:defRPr sz="10300"/>
            </a:lvl3pPr>
            <a:lvl4pPr>
              <a:defRPr sz="9300"/>
            </a:lvl4pPr>
            <a:lvl5pPr>
              <a:defRPr sz="9300"/>
            </a:lvl5pPr>
            <a:lvl6pPr>
              <a:defRPr sz="9300"/>
            </a:lvl6pPr>
            <a:lvl7pPr>
              <a:defRPr sz="9300"/>
            </a:lvl7pPr>
            <a:lvl8pPr>
              <a:defRPr sz="9300"/>
            </a:lvl8pPr>
            <a:lvl9pPr>
              <a:defRPr sz="9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528D-DC9C-5944-8C73-58517282F9F3}" type="datetimeFigureOut">
              <a:rPr lang="en-US" smtClean="0"/>
              <a:t>4/27/14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B6DC-9EF8-C24E-BADE-AD8F120E5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47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0" y="1757683"/>
            <a:ext cx="34564320" cy="7315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1" y="9824724"/>
            <a:ext cx="16968790" cy="4094477"/>
          </a:xfrm>
        </p:spPr>
        <p:txBody>
          <a:bodyPr anchor="b"/>
          <a:lstStyle>
            <a:lvl1pPr marL="0" indent="0">
              <a:buNone/>
              <a:defRPr sz="12300" b="1"/>
            </a:lvl1pPr>
            <a:lvl2pPr marL="2351288" indent="0">
              <a:buNone/>
              <a:defRPr sz="10300" b="1"/>
            </a:lvl2pPr>
            <a:lvl3pPr marL="4702576" indent="0">
              <a:buNone/>
              <a:defRPr sz="9300" b="1"/>
            </a:lvl3pPr>
            <a:lvl4pPr marL="7053864" indent="0">
              <a:buNone/>
              <a:defRPr sz="8200" b="1"/>
            </a:lvl4pPr>
            <a:lvl5pPr marL="9405153" indent="0">
              <a:buNone/>
              <a:defRPr sz="8200" b="1"/>
            </a:lvl5pPr>
            <a:lvl6pPr marL="11756441" indent="0">
              <a:buNone/>
              <a:defRPr sz="8200" b="1"/>
            </a:lvl6pPr>
            <a:lvl7pPr marL="14107729" indent="0">
              <a:buNone/>
              <a:defRPr sz="8200" b="1"/>
            </a:lvl7pPr>
            <a:lvl8pPr marL="16459017" indent="0">
              <a:buNone/>
              <a:defRPr sz="8200" b="1"/>
            </a:lvl8pPr>
            <a:lvl9pPr marL="18810305" indent="0">
              <a:buNone/>
              <a:defRPr sz="8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20241" y="13919201"/>
            <a:ext cx="16968790" cy="25288243"/>
          </a:xfrm>
        </p:spPr>
        <p:txBody>
          <a:bodyPr/>
          <a:lstStyle>
            <a:lvl1pPr>
              <a:defRPr sz="12300"/>
            </a:lvl1pPr>
            <a:lvl2pPr>
              <a:defRPr sz="10300"/>
            </a:lvl2pPr>
            <a:lvl3pPr>
              <a:defRPr sz="93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509108" y="9824724"/>
            <a:ext cx="16975455" cy="4094477"/>
          </a:xfrm>
        </p:spPr>
        <p:txBody>
          <a:bodyPr anchor="b"/>
          <a:lstStyle>
            <a:lvl1pPr marL="0" indent="0">
              <a:buNone/>
              <a:defRPr sz="12300" b="1"/>
            </a:lvl1pPr>
            <a:lvl2pPr marL="2351288" indent="0">
              <a:buNone/>
              <a:defRPr sz="10300" b="1"/>
            </a:lvl2pPr>
            <a:lvl3pPr marL="4702576" indent="0">
              <a:buNone/>
              <a:defRPr sz="9300" b="1"/>
            </a:lvl3pPr>
            <a:lvl4pPr marL="7053864" indent="0">
              <a:buNone/>
              <a:defRPr sz="8200" b="1"/>
            </a:lvl4pPr>
            <a:lvl5pPr marL="9405153" indent="0">
              <a:buNone/>
              <a:defRPr sz="8200" b="1"/>
            </a:lvl5pPr>
            <a:lvl6pPr marL="11756441" indent="0">
              <a:buNone/>
              <a:defRPr sz="8200" b="1"/>
            </a:lvl6pPr>
            <a:lvl7pPr marL="14107729" indent="0">
              <a:buNone/>
              <a:defRPr sz="8200" b="1"/>
            </a:lvl7pPr>
            <a:lvl8pPr marL="16459017" indent="0">
              <a:buNone/>
              <a:defRPr sz="8200" b="1"/>
            </a:lvl8pPr>
            <a:lvl9pPr marL="18810305" indent="0">
              <a:buNone/>
              <a:defRPr sz="8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509108" y="13919201"/>
            <a:ext cx="16975455" cy="25288243"/>
          </a:xfrm>
        </p:spPr>
        <p:txBody>
          <a:bodyPr/>
          <a:lstStyle>
            <a:lvl1pPr>
              <a:defRPr sz="12300"/>
            </a:lvl1pPr>
            <a:lvl2pPr>
              <a:defRPr sz="10300"/>
            </a:lvl2pPr>
            <a:lvl3pPr>
              <a:defRPr sz="93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528D-DC9C-5944-8C73-58517282F9F3}" type="datetimeFigureOut">
              <a:rPr lang="en-US" smtClean="0"/>
              <a:t>4/27/14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B6DC-9EF8-C24E-BADE-AD8F120E5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554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528D-DC9C-5944-8C73-58517282F9F3}" type="datetimeFigureOut">
              <a:rPr lang="en-US" smtClean="0"/>
              <a:t>4/27/14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B6DC-9EF8-C24E-BADE-AD8F120E5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37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528D-DC9C-5944-8C73-58517282F9F3}" type="datetimeFigureOut">
              <a:rPr lang="en-US" smtClean="0"/>
              <a:t>4/27/14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B6DC-9EF8-C24E-BADE-AD8F120E5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17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3" y="1747520"/>
            <a:ext cx="12634915" cy="7437120"/>
          </a:xfrm>
        </p:spPr>
        <p:txBody>
          <a:bodyPr anchor="b"/>
          <a:lstStyle>
            <a:lvl1pPr algn="l">
              <a:defRPr sz="10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5210" y="1747524"/>
            <a:ext cx="21469350" cy="37459923"/>
          </a:xfrm>
        </p:spPr>
        <p:txBody>
          <a:bodyPr/>
          <a:lstStyle>
            <a:lvl1pPr>
              <a:defRPr sz="16500"/>
            </a:lvl1pPr>
            <a:lvl2pPr>
              <a:defRPr sz="14400"/>
            </a:lvl2pPr>
            <a:lvl3pPr>
              <a:defRPr sz="12300"/>
            </a:lvl3pPr>
            <a:lvl4pPr>
              <a:defRPr sz="10300"/>
            </a:lvl4pPr>
            <a:lvl5pPr>
              <a:defRPr sz="10300"/>
            </a:lvl5pPr>
            <a:lvl6pPr>
              <a:defRPr sz="10300"/>
            </a:lvl6pPr>
            <a:lvl7pPr>
              <a:defRPr sz="10300"/>
            </a:lvl7pPr>
            <a:lvl8pPr>
              <a:defRPr sz="10300"/>
            </a:lvl8pPr>
            <a:lvl9pPr>
              <a:defRPr sz="10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3" y="9184644"/>
            <a:ext cx="12634915" cy="30022803"/>
          </a:xfrm>
        </p:spPr>
        <p:txBody>
          <a:bodyPr/>
          <a:lstStyle>
            <a:lvl1pPr marL="0" indent="0">
              <a:buNone/>
              <a:defRPr sz="7200"/>
            </a:lvl1pPr>
            <a:lvl2pPr marL="2351288" indent="0">
              <a:buNone/>
              <a:defRPr sz="6200"/>
            </a:lvl2pPr>
            <a:lvl3pPr marL="4702576" indent="0">
              <a:buNone/>
              <a:defRPr sz="5100"/>
            </a:lvl3pPr>
            <a:lvl4pPr marL="7053864" indent="0">
              <a:buNone/>
              <a:defRPr sz="4600"/>
            </a:lvl4pPr>
            <a:lvl5pPr marL="9405153" indent="0">
              <a:buNone/>
              <a:defRPr sz="4600"/>
            </a:lvl5pPr>
            <a:lvl6pPr marL="11756441" indent="0">
              <a:buNone/>
              <a:defRPr sz="4600"/>
            </a:lvl6pPr>
            <a:lvl7pPr marL="14107729" indent="0">
              <a:buNone/>
              <a:defRPr sz="4600"/>
            </a:lvl7pPr>
            <a:lvl8pPr marL="16459017" indent="0">
              <a:buNone/>
              <a:defRPr sz="4600"/>
            </a:lvl8pPr>
            <a:lvl9pPr marL="18810305" indent="0">
              <a:buNone/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528D-DC9C-5944-8C73-58517282F9F3}" type="datetimeFigureOut">
              <a:rPr lang="en-US" smtClean="0"/>
              <a:t>4/27/14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B6DC-9EF8-C24E-BADE-AD8F120E5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977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27610" y="30723841"/>
            <a:ext cx="23042880" cy="3627123"/>
          </a:xfrm>
        </p:spPr>
        <p:txBody>
          <a:bodyPr anchor="b"/>
          <a:lstStyle>
            <a:lvl1pPr algn="l">
              <a:defRPr sz="10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527610" y="3921760"/>
            <a:ext cx="23042880" cy="26334720"/>
          </a:xfrm>
        </p:spPr>
        <p:txBody>
          <a:bodyPr/>
          <a:lstStyle>
            <a:lvl1pPr marL="0" indent="0">
              <a:buNone/>
              <a:defRPr sz="16500"/>
            </a:lvl1pPr>
            <a:lvl2pPr marL="2351288" indent="0">
              <a:buNone/>
              <a:defRPr sz="14400"/>
            </a:lvl2pPr>
            <a:lvl3pPr marL="4702576" indent="0">
              <a:buNone/>
              <a:defRPr sz="12300"/>
            </a:lvl3pPr>
            <a:lvl4pPr marL="7053864" indent="0">
              <a:buNone/>
              <a:defRPr sz="10300"/>
            </a:lvl4pPr>
            <a:lvl5pPr marL="9405153" indent="0">
              <a:buNone/>
              <a:defRPr sz="10300"/>
            </a:lvl5pPr>
            <a:lvl6pPr marL="11756441" indent="0">
              <a:buNone/>
              <a:defRPr sz="10300"/>
            </a:lvl6pPr>
            <a:lvl7pPr marL="14107729" indent="0">
              <a:buNone/>
              <a:defRPr sz="10300"/>
            </a:lvl7pPr>
            <a:lvl8pPr marL="16459017" indent="0">
              <a:buNone/>
              <a:defRPr sz="10300"/>
            </a:lvl8pPr>
            <a:lvl9pPr marL="18810305" indent="0">
              <a:buNone/>
              <a:defRPr sz="10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27610" y="34350964"/>
            <a:ext cx="23042880" cy="5151117"/>
          </a:xfrm>
        </p:spPr>
        <p:txBody>
          <a:bodyPr/>
          <a:lstStyle>
            <a:lvl1pPr marL="0" indent="0">
              <a:buNone/>
              <a:defRPr sz="7200"/>
            </a:lvl1pPr>
            <a:lvl2pPr marL="2351288" indent="0">
              <a:buNone/>
              <a:defRPr sz="6200"/>
            </a:lvl2pPr>
            <a:lvl3pPr marL="4702576" indent="0">
              <a:buNone/>
              <a:defRPr sz="5100"/>
            </a:lvl3pPr>
            <a:lvl4pPr marL="7053864" indent="0">
              <a:buNone/>
              <a:defRPr sz="4600"/>
            </a:lvl4pPr>
            <a:lvl5pPr marL="9405153" indent="0">
              <a:buNone/>
              <a:defRPr sz="4600"/>
            </a:lvl5pPr>
            <a:lvl6pPr marL="11756441" indent="0">
              <a:buNone/>
              <a:defRPr sz="4600"/>
            </a:lvl6pPr>
            <a:lvl7pPr marL="14107729" indent="0">
              <a:buNone/>
              <a:defRPr sz="4600"/>
            </a:lvl7pPr>
            <a:lvl8pPr marL="16459017" indent="0">
              <a:buNone/>
              <a:defRPr sz="4600"/>
            </a:lvl8pPr>
            <a:lvl9pPr marL="18810305" indent="0">
              <a:buNone/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528D-DC9C-5944-8C73-58517282F9F3}" type="datetimeFigureOut">
              <a:rPr lang="en-US" smtClean="0"/>
              <a:t>4/27/14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B6DC-9EF8-C24E-BADE-AD8F120E5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52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20240" y="1757683"/>
            <a:ext cx="34564320" cy="7315200"/>
          </a:xfrm>
          <a:prstGeom prst="rect">
            <a:avLst/>
          </a:prstGeom>
        </p:spPr>
        <p:txBody>
          <a:bodyPr vert="horz" lIns="470258" tIns="235129" rIns="470258" bIns="23512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0" y="10241284"/>
            <a:ext cx="34564320" cy="28966163"/>
          </a:xfrm>
          <a:prstGeom prst="rect">
            <a:avLst/>
          </a:prstGeom>
        </p:spPr>
        <p:txBody>
          <a:bodyPr vert="horz" lIns="470258" tIns="235129" rIns="470258" bIns="23512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20240" y="40680643"/>
            <a:ext cx="8961120" cy="2336800"/>
          </a:xfrm>
          <a:prstGeom prst="rect">
            <a:avLst/>
          </a:prstGeom>
        </p:spPr>
        <p:txBody>
          <a:bodyPr vert="horz" lIns="470258" tIns="235129" rIns="470258" bIns="235129" rtlCol="0" anchor="ctr"/>
          <a:lstStyle>
            <a:lvl1pPr algn="l">
              <a:defRPr sz="6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7528D-DC9C-5944-8C73-58517282F9F3}" type="datetimeFigureOut">
              <a:rPr lang="en-US" smtClean="0"/>
              <a:t>4/27/14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121640" y="40680643"/>
            <a:ext cx="12161520" cy="2336800"/>
          </a:xfrm>
          <a:prstGeom prst="rect">
            <a:avLst/>
          </a:prstGeom>
        </p:spPr>
        <p:txBody>
          <a:bodyPr vert="horz" lIns="470258" tIns="235129" rIns="470258" bIns="235129" rtlCol="0" anchor="ctr"/>
          <a:lstStyle>
            <a:lvl1pPr algn="ctr">
              <a:defRPr sz="6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523440" y="40680643"/>
            <a:ext cx="8961120" cy="2336800"/>
          </a:xfrm>
          <a:prstGeom prst="rect">
            <a:avLst/>
          </a:prstGeom>
        </p:spPr>
        <p:txBody>
          <a:bodyPr vert="horz" lIns="470258" tIns="235129" rIns="470258" bIns="235129" rtlCol="0" anchor="ctr"/>
          <a:lstStyle>
            <a:lvl1pPr algn="r">
              <a:defRPr sz="6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7B6DC-9EF8-C24E-BADE-AD8F120E5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969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351288" rtl="0" eaLnBrk="1" latinLnBrk="0" hangingPunct="1">
        <a:spcBef>
          <a:spcPct val="0"/>
        </a:spcBef>
        <a:buNone/>
        <a:defRPr sz="22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3466" indent="-1763466" algn="l" defTabSz="2351288" rtl="0" eaLnBrk="1" latinLnBrk="0" hangingPunct="1">
        <a:spcBef>
          <a:spcPct val="20000"/>
        </a:spcBef>
        <a:buFont typeface="Arial"/>
        <a:buChar char="•"/>
        <a:defRPr sz="16500" kern="1200">
          <a:solidFill>
            <a:schemeClr val="tx1"/>
          </a:solidFill>
          <a:latin typeface="+mn-lt"/>
          <a:ea typeface="+mn-ea"/>
          <a:cs typeface="+mn-cs"/>
        </a:defRPr>
      </a:lvl1pPr>
      <a:lvl2pPr marL="3820843" indent="-1469555" algn="l" defTabSz="2351288" rtl="0" eaLnBrk="1" latinLnBrk="0" hangingPunct="1">
        <a:spcBef>
          <a:spcPct val="20000"/>
        </a:spcBef>
        <a:buFont typeface="Arial"/>
        <a:buChar char="–"/>
        <a:defRPr sz="14400" kern="1200">
          <a:solidFill>
            <a:schemeClr val="tx1"/>
          </a:solidFill>
          <a:latin typeface="+mn-lt"/>
          <a:ea typeface="+mn-ea"/>
          <a:cs typeface="+mn-cs"/>
        </a:defRPr>
      </a:lvl2pPr>
      <a:lvl3pPr marL="5878220" indent="-1175644" algn="l" defTabSz="2351288" rtl="0" eaLnBrk="1" latinLnBrk="0" hangingPunct="1">
        <a:spcBef>
          <a:spcPct val="20000"/>
        </a:spcBef>
        <a:buFont typeface="Arial"/>
        <a:buChar char="•"/>
        <a:defRPr sz="12300" kern="1200">
          <a:solidFill>
            <a:schemeClr val="tx1"/>
          </a:solidFill>
          <a:latin typeface="+mn-lt"/>
          <a:ea typeface="+mn-ea"/>
          <a:cs typeface="+mn-cs"/>
        </a:defRPr>
      </a:lvl3pPr>
      <a:lvl4pPr marL="8229509" indent="-1175644" algn="l" defTabSz="2351288" rtl="0" eaLnBrk="1" latinLnBrk="0" hangingPunct="1">
        <a:spcBef>
          <a:spcPct val="20000"/>
        </a:spcBef>
        <a:buFont typeface="Arial"/>
        <a:buChar char="–"/>
        <a:defRPr sz="10300" kern="1200">
          <a:solidFill>
            <a:schemeClr val="tx1"/>
          </a:solidFill>
          <a:latin typeface="+mn-lt"/>
          <a:ea typeface="+mn-ea"/>
          <a:cs typeface="+mn-cs"/>
        </a:defRPr>
      </a:lvl4pPr>
      <a:lvl5pPr marL="10580797" indent="-1175644" algn="l" defTabSz="2351288" rtl="0" eaLnBrk="1" latinLnBrk="0" hangingPunct="1">
        <a:spcBef>
          <a:spcPct val="20000"/>
        </a:spcBef>
        <a:buFont typeface="Arial"/>
        <a:buChar char="»"/>
        <a:defRPr sz="10300" kern="1200">
          <a:solidFill>
            <a:schemeClr val="tx1"/>
          </a:solidFill>
          <a:latin typeface="+mn-lt"/>
          <a:ea typeface="+mn-ea"/>
          <a:cs typeface="+mn-cs"/>
        </a:defRPr>
      </a:lvl5pPr>
      <a:lvl6pPr marL="12932085" indent="-1175644" algn="l" defTabSz="2351288" rtl="0" eaLnBrk="1" latinLnBrk="0" hangingPunct="1">
        <a:spcBef>
          <a:spcPct val="20000"/>
        </a:spcBef>
        <a:buFont typeface="Arial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6pPr>
      <a:lvl7pPr marL="15283373" indent="-1175644" algn="l" defTabSz="2351288" rtl="0" eaLnBrk="1" latinLnBrk="0" hangingPunct="1">
        <a:spcBef>
          <a:spcPct val="20000"/>
        </a:spcBef>
        <a:buFont typeface="Arial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7pPr>
      <a:lvl8pPr marL="17634661" indent="-1175644" algn="l" defTabSz="2351288" rtl="0" eaLnBrk="1" latinLnBrk="0" hangingPunct="1">
        <a:spcBef>
          <a:spcPct val="20000"/>
        </a:spcBef>
        <a:buFont typeface="Arial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8pPr>
      <a:lvl9pPr marL="19985949" indent="-1175644" algn="l" defTabSz="2351288" rtl="0" eaLnBrk="1" latinLnBrk="0" hangingPunct="1">
        <a:spcBef>
          <a:spcPct val="20000"/>
        </a:spcBef>
        <a:buFont typeface="Arial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51288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1pPr>
      <a:lvl2pPr marL="2351288" algn="l" defTabSz="2351288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2pPr>
      <a:lvl3pPr marL="4702576" algn="l" defTabSz="2351288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3pPr>
      <a:lvl4pPr marL="7053864" algn="l" defTabSz="2351288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4pPr>
      <a:lvl5pPr marL="9405153" algn="l" defTabSz="2351288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5pPr>
      <a:lvl6pPr marL="11756441" algn="l" defTabSz="2351288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6pPr>
      <a:lvl7pPr marL="14107729" algn="l" defTabSz="2351288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017" algn="l" defTabSz="2351288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8pPr>
      <a:lvl9pPr marL="18810305" algn="l" defTabSz="2351288" rtl="0" eaLnBrk="1" latinLnBrk="0" hangingPunct="1">
        <a:defRPr sz="9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chart" Target="../charts/chart4.xml"/><Relationship Id="rId12" Type="http://schemas.openxmlformats.org/officeDocument/2006/relationships/image" Target="../media/image7.png"/><Relationship Id="rId13" Type="http://schemas.openxmlformats.org/officeDocument/2006/relationships/image" Target="../media/image8.png"/><Relationship Id="rId14" Type="http://schemas.openxmlformats.org/officeDocument/2006/relationships/image" Target="../media/image9.png"/><Relationship Id="rId1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chart" Target="../charts/chart1.xml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jpg"/><Relationship Id="rId9" Type="http://schemas.openxmlformats.org/officeDocument/2006/relationships/chart" Target="../charts/chart2.xml"/><Relationship Id="rId10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3889" y="0"/>
            <a:ext cx="36938514" cy="680186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900" dirty="0">
                <a:latin typeface="Helvetica"/>
                <a:cs typeface="Helvetica"/>
              </a:rPr>
              <a:t>Nutrient Availability and Species Evenness Influence Productivity During Early Stages of a Tropical Forest </a:t>
            </a:r>
            <a:r>
              <a:rPr lang="en-US" sz="7900" dirty="0" smtClean="0">
                <a:latin typeface="Helvetica"/>
                <a:cs typeface="Helvetica"/>
              </a:rPr>
              <a:t>Restoration</a:t>
            </a:r>
          </a:p>
          <a:p>
            <a:pPr algn="ctr"/>
            <a:r>
              <a:rPr lang="en-US" sz="7900" dirty="0" smtClean="0">
                <a:latin typeface="Helvetica"/>
                <a:cs typeface="Helvetica"/>
              </a:rPr>
              <a:t> </a:t>
            </a:r>
          </a:p>
          <a:p>
            <a:pPr algn="ctr"/>
            <a:r>
              <a:rPr lang="en-US" sz="6000" dirty="0" smtClean="0">
                <a:latin typeface="Helvetica"/>
                <a:cs typeface="Helvetica"/>
              </a:rPr>
              <a:t>Julia Rogers (‘16), </a:t>
            </a:r>
            <a:r>
              <a:rPr lang="en-US" sz="6000" dirty="0">
                <a:latin typeface="Helvetica"/>
                <a:cs typeface="Helvetica"/>
              </a:rPr>
              <a:t>Emma </a:t>
            </a:r>
            <a:r>
              <a:rPr lang="en-US" sz="6000" dirty="0" err="1">
                <a:latin typeface="Helvetica"/>
                <a:cs typeface="Helvetica"/>
              </a:rPr>
              <a:t>Rosenfield</a:t>
            </a:r>
            <a:r>
              <a:rPr lang="en-US" sz="6000" dirty="0">
                <a:latin typeface="Helvetica"/>
                <a:cs typeface="Helvetica"/>
              </a:rPr>
              <a:t> (‘16), Cathy </a:t>
            </a:r>
            <a:r>
              <a:rPr lang="en-US" sz="6000" dirty="0" smtClean="0">
                <a:latin typeface="Helvetica"/>
                <a:cs typeface="Helvetica"/>
              </a:rPr>
              <a:t>D. Collins, Susan </a:t>
            </a:r>
            <a:r>
              <a:rPr lang="en-US" sz="6000" dirty="0" err="1" smtClean="0">
                <a:latin typeface="Helvetica"/>
                <a:cs typeface="Helvetica"/>
              </a:rPr>
              <a:t>Gagliardi</a:t>
            </a:r>
            <a:r>
              <a:rPr lang="en-US" sz="6000" dirty="0" smtClean="0">
                <a:latin typeface="Helvetica"/>
                <a:cs typeface="Helvetica"/>
              </a:rPr>
              <a:t>, </a:t>
            </a:r>
            <a:r>
              <a:rPr lang="en-US" sz="6000" dirty="0" smtClean="0">
                <a:latin typeface="Helvetica"/>
                <a:cs typeface="Helvetica"/>
              </a:rPr>
              <a:t>Lauren </a:t>
            </a:r>
            <a:r>
              <a:rPr lang="en-US" sz="6000" dirty="0" err="1" smtClean="0">
                <a:latin typeface="Helvetica"/>
                <a:cs typeface="Helvetica"/>
              </a:rPr>
              <a:t>Bizzari</a:t>
            </a:r>
            <a:endParaRPr lang="en-US" sz="6000" dirty="0" smtClean="0">
              <a:latin typeface="Helvetica"/>
              <a:cs typeface="Helvetica"/>
            </a:endParaRPr>
          </a:p>
          <a:p>
            <a:pPr algn="ctr"/>
            <a:r>
              <a:rPr lang="en-US" sz="6000" dirty="0" smtClean="0">
                <a:latin typeface="Helvetica"/>
                <a:cs typeface="Helvetica"/>
              </a:rPr>
              <a:t>Biology Department, Colby College, 2014</a:t>
            </a:r>
          </a:p>
          <a:p>
            <a:pPr algn="ctr"/>
            <a:endParaRPr lang="en-US" sz="7900" dirty="0">
              <a:latin typeface="Helvetica"/>
              <a:cs typeface="Helvetic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2546" y="6937754"/>
            <a:ext cx="8811133" cy="62478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/>
              <a:t>Background</a:t>
            </a:r>
            <a:endParaRPr lang="en-US" sz="4000" dirty="0" smtClean="0"/>
          </a:p>
          <a:p>
            <a:r>
              <a:rPr lang="en-US" sz="3000" dirty="0" smtClean="0"/>
              <a:t>Restorations are projects that seek to </a:t>
            </a:r>
            <a:r>
              <a:rPr lang="en-US" sz="3000" dirty="0" smtClean="0"/>
              <a:t>convert a </a:t>
            </a:r>
            <a:r>
              <a:rPr lang="en-US" sz="3000" dirty="0" smtClean="0"/>
              <a:t>degraded landscape and </a:t>
            </a:r>
            <a:r>
              <a:rPr lang="en-US" sz="3000" dirty="0" smtClean="0"/>
              <a:t>convert it to its original diversity and productivity.  Restoration is thus one method of maintaining biodiversity in the face of anthropogenic landscape changes. In our study, we are restoring a </a:t>
            </a:r>
            <a:r>
              <a:rPr lang="en-US" sz="3000" dirty="0" smtClean="0"/>
              <a:t>nonnative </a:t>
            </a:r>
            <a:r>
              <a:rPr lang="en-US" sz="3000" dirty="0" smtClean="0"/>
              <a:t>bamboo plantation in Dominical, Costa Rica to a tropical rainforest dominated by native tree species.  Because fertilizer is typically added to seedlings in tropical plantations and nutrients are central to determining plant </a:t>
            </a:r>
            <a:r>
              <a:rPr lang="en-US" sz="3000" dirty="0" smtClean="0"/>
              <a:t>diversity, we are exploring how nutrients and relative species abundances alter the outcome of forest restoration.  </a:t>
            </a:r>
            <a:endParaRPr lang="en-US" sz="3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54404" y="19405853"/>
            <a:ext cx="8539275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Our questions</a:t>
            </a:r>
          </a:p>
          <a:p>
            <a:r>
              <a:rPr lang="en-US" sz="3000" dirty="0" smtClean="0"/>
              <a:t>1.What is the effect of diversity and fertilizer on the average root girth on tropical tree seedlings?</a:t>
            </a:r>
          </a:p>
          <a:p>
            <a:r>
              <a:rPr lang="en-US" sz="3000" dirty="0" smtClean="0"/>
              <a:t>2. Is there a correlation between root girth and height?</a:t>
            </a:r>
          </a:p>
          <a:p>
            <a:r>
              <a:rPr lang="en-US" sz="3000" dirty="0" smtClean="0"/>
              <a:t> 3. Is there a different effect of diversity and fertilizer depending on the species?</a:t>
            </a:r>
          </a:p>
          <a:p>
            <a:r>
              <a:rPr lang="en-US" sz="3000" dirty="0" smtClean="0"/>
              <a:t>4. What is the effect of diversity on each species?</a:t>
            </a:r>
          </a:p>
          <a:p>
            <a:endParaRPr lang="en-US" sz="3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461" y="14059480"/>
            <a:ext cx="5859762" cy="49545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756124" y="17800957"/>
            <a:ext cx="184666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047086" y="19023339"/>
            <a:ext cx="184666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12106275" y="6347460"/>
            <a:ext cx="8535008" cy="39395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Methods</a:t>
            </a:r>
          </a:p>
          <a:p>
            <a:pPr marL="457200" indent="-457200">
              <a:buFont typeface="Arial"/>
              <a:buChar char="•"/>
            </a:pPr>
            <a:r>
              <a:rPr lang="en-US" sz="3000" dirty="0" smtClean="0"/>
              <a:t>16 plots 12x12 m cleared from the bamboo</a:t>
            </a:r>
          </a:p>
          <a:p>
            <a:pPr marL="457200" indent="-457200">
              <a:buFont typeface="Arial"/>
              <a:buChar char="•"/>
            </a:pPr>
            <a:r>
              <a:rPr lang="en-US" sz="3000" dirty="0" smtClean="0"/>
              <a:t>Four replicates of each of the above treatments (Figure 1)</a:t>
            </a:r>
            <a:endParaRPr lang="en-US" sz="3000" dirty="0" smtClean="0"/>
          </a:p>
          <a:p>
            <a:pPr marL="457200" indent="-457200">
              <a:buFont typeface="Arial"/>
              <a:buChar char="•"/>
            </a:pPr>
            <a:r>
              <a:rPr lang="en-US" sz="3000" dirty="0" smtClean="0"/>
              <a:t>16 trees in each plots</a:t>
            </a:r>
          </a:p>
          <a:p>
            <a:pPr marL="457200" indent="-457200">
              <a:buFont typeface="Arial"/>
              <a:buChar char="•"/>
            </a:pPr>
            <a:r>
              <a:rPr lang="en-US" sz="3000" dirty="0" smtClean="0"/>
              <a:t>Applied fertilizer five times over 2 wet seasons</a:t>
            </a:r>
          </a:p>
          <a:p>
            <a:pPr marL="457200" indent="-457200">
              <a:buFont typeface="Arial"/>
              <a:buChar char="•"/>
            </a:pPr>
            <a:r>
              <a:rPr lang="en-US" sz="3000" dirty="0" smtClean="0"/>
              <a:t>Measured tree root circumference after 18 months of growth</a:t>
            </a:r>
            <a:endParaRPr lang="en-US" sz="3000" dirty="0"/>
          </a:p>
        </p:txBody>
      </p:sp>
      <p:sp>
        <p:nvSpPr>
          <p:cNvPr id="57" name="TextBox 56"/>
          <p:cNvSpPr txBox="1"/>
          <p:nvPr/>
        </p:nvSpPr>
        <p:spPr>
          <a:xfrm>
            <a:off x="12154650" y="10287000"/>
            <a:ext cx="210388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b="1" dirty="0" smtClean="0"/>
              <a:t>Results</a:t>
            </a:r>
            <a:endParaRPr lang="en-US" sz="5000" b="1" dirty="0"/>
          </a:p>
        </p:txBody>
      </p:sp>
      <p:grpSp>
        <p:nvGrpSpPr>
          <p:cNvPr id="23" name="Group 22"/>
          <p:cNvGrpSpPr/>
          <p:nvPr/>
        </p:nvGrpSpPr>
        <p:grpSpPr>
          <a:xfrm>
            <a:off x="23447156" y="7363123"/>
            <a:ext cx="12877800" cy="9639774"/>
            <a:chOff x="24231600" y="9677399"/>
            <a:chExt cx="10591800" cy="8914479"/>
          </a:xfrm>
        </p:grpSpPr>
        <p:sp>
          <p:nvSpPr>
            <p:cNvPr id="22" name="TextBox 21"/>
            <p:cNvSpPr txBox="1"/>
            <p:nvPr/>
          </p:nvSpPr>
          <p:spPr>
            <a:xfrm>
              <a:off x="24231600" y="9677399"/>
              <a:ext cx="10591800" cy="891447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24669749" y="10237346"/>
              <a:ext cx="9950289" cy="8153032"/>
              <a:chOff x="24669749" y="10237346"/>
              <a:chExt cx="9950289" cy="8153032"/>
            </a:xfrm>
          </p:grpSpPr>
          <p:graphicFrame>
            <p:nvGraphicFramePr>
              <p:cNvPr id="26" name="Chart 25"/>
              <p:cNvGraphicFramePr/>
              <p:nvPr>
                <p:extLst>
                  <p:ext uri="{D42A27DB-BD31-4B8C-83A1-F6EECF244321}">
                    <p14:modId xmlns:p14="http://schemas.microsoft.com/office/powerpoint/2010/main" val="891517438"/>
                  </p:ext>
                </p:extLst>
              </p:nvPr>
            </p:nvGraphicFramePr>
            <p:xfrm>
              <a:off x="24669750" y="10237346"/>
              <a:ext cx="7934325" cy="648311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2" name="TextBox 11"/>
              <p:cNvSpPr txBox="1"/>
              <p:nvPr/>
            </p:nvSpPr>
            <p:spPr>
              <a:xfrm>
                <a:off x="24669749" y="17191315"/>
                <a:ext cx="9950289" cy="11990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000" dirty="0" smtClean="0"/>
                  <a:t>Figure 8. The effect of diversity and species on root girth (</a:t>
                </a:r>
                <a:r>
                  <a:rPr lang="en-US" sz="3000" dirty="0" err="1" smtClean="0"/>
                  <a:t>Guapinol</a:t>
                </a:r>
                <a:r>
                  <a:rPr lang="en-US" sz="3000" dirty="0" smtClean="0"/>
                  <a:t> p = 0.000492; all others, p &gt; </a:t>
                </a:r>
                <a:r>
                  <a:rPr lang="en-US" sz="3000" dirty="0"/>
                  <a:t>0.05. Error bars indicate standard error.</a:t>
                </a:r>
              </a:p>
              <a:p>
                <a:r>
                  <a:rPr lang="en-US" sz="3000" dirty="0" smtClean="0"/>
                  <a:t>  </a:t>
                </a:r>
                <a:endParaRPr lang="en-US" sz="3000" dirty="0"/>
              </a:p>
            </p:txBody>
          </p:sp>
        </p:grpSp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03400" y="21544984"/>
            <a:ext cx="5539469" cy="738595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65570" y="32966518"/>
            <a:ext cx="9015685" cy="676176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4479523" y="40462200"/>
            <a:ext cx="10597856" cy="25545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Acknowledgements</a:t>
            </a:r>
          </a:p>
          <a:p>
            <a:r>
              <a:rPr lang="en-US" sz="3000" dirty="0" smtClean="0"/>
              <a:t>I would like to thank Cat Collins, Lauren </a:t>
            </a:r>
            <a:r>
              <a:rPr lang="en-US" sz="3000" dirty="0" err="1" smtClean="0"/>
              <a:t>Bizzari</a:t>
            </a:r>
            <a:r>
              <a:rPr lang="en-US" sz="3000" dirty="0" smtClean="0"/>
              <a:t> and the rest of the lab team for their assistance with this project.  I would also like to the thank the Dean of Faculty’s Students’ Special Projects Fund for the funding for this research.</a:t>
            </a:r>
            <a:endParaRPr lang="en-US" sz="3000" dirty="0"/>
          </a:p>
        </p:txBody>
      </p:sp>
      <p:pic>
        <p:nvPicPr>
          <p:cNvPr id="29" name="Picture 28" descr="Colby_seal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34" y="1981200"/>
            <a:ext cx="2420312" cy="238266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31467" y="38404800"/>
            <a:ext cx="4025895" cy="3005634"/>
          </a:xfrm>
          <a:prstGeom prst="rect">
            <a:avLst/>
          </a:prstGeom>
        </p:spPr>
      </p:pic>
      <p:pic>
        <p:nvPicPr>
          <p:cNvPr id="32" name="Picture 31" descr="Costa-Rica-Map-large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803" y="37109400"/>
            <a:ext cx="6019800" cy="5747028"/>
          </a:xfrm>
          <a:prstGeom prst="rect">
            <a:avLst/>
          </a:prstGeom>
        </p:spPr>
      </p:pic>
      <p:sp>
        <p:nvSpPr>
          <p:cNvPr id="33" name="5-Point Star 32"/>
          <p:cNvSpPr/>
          <p:nvPr/>
        </p:nvSpPr>
        <p:spPr>
          <a:xfrm>
            <a:off x="3766742" y="40262666"/>
            <a:ext cx="609600" cy="723900"/>
          </a:xfrm>
          <a:prstGeom prst="star5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Arrow 33"/>
          <p:cNvSpPr/>
          <p:nvPr/>
        </p:nvSpPr>
        <p:spPr>
          <a:xfrm>
            <a:off x="4662421" y="39703079"/>
            <a:ext cx="3350726" cy="762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305329" y="36118800"/>
            <a:ext cx="2359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Location</a:t>
            </a:r>
            <a:endParaRPr lang="en-US" sz="4000" b="1" dirty="0"/>
          </a:p>
        </p:txBody>
      </p:sp>
      <p:grpSp>
        <p:nvGrpSpPr>
          <p:cNvPr id="41" name="Group 40"/>
          <p:cNvGrpSpPr/>
          <p:nvPr/>
        </p:nvGrpSpPr>
        <p:grpSpPr>
          <a:xfrm>
            <a:off x="12068272" y="11285534"/>
            <a:ext cx="9777006" cy="10978182"/>
            <a:chOff x="11764977" y="11285534"/>
            <a:chExt cx="9777006" cy="10978182"/>
          </a:xfrm>
        </p:grpSpPr>
        <p:grpSp>
          <p:nvGrpSpPr>
            <p:cNvPr id="42" name="Group 41"/>
            <p:cNvGrpSpPr/>
            <p:nvPr/>
          </p:nvGrpSpPr>
          <p:grpSpPr>
            <a:xfrm>
              <a:off x="11764977" y="11285534"/>
              <a:ext cx="9777006" cy="10944989"/>
              <a:chOff x="11604843" y="7647810"/>
              <a:chExt cx="9777006" cy="10944989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11604843" y="8747888"/>
                <a:ext cx="9777006" cy="9844911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1621616" y="7647810"/>
                <a:ext cx="853671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000" dirty="0" smtClean="0"/>
                  <a:t>Result 1: </a:t>
                </a:r>
                <a:r>
                  <a:rPr lang="en-US" sz="3000" dirty="0" smtClean="0"/>
                  <a:t>Root girth increased with the addition of fertilizer and with increased evenness.  </a:t>
                </a:r>
                <a:endParaRPr lang="en-US" sz="3000" dirty="0"/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11851355" y="12725400"/>
              <a:ext cx="9525000" cy="9538316"/>
              <a:chOff x="11851355" y="11901795"/>
              <a:chExt cx="9525000" cy="10361921"/>
            </a:xfrm>
          </p:grpSpPr>
          <p:graphicFrame>
            <p:nvGraphicFramePr>
              <p:cNvPr id="59" name="Chart 58"/>
              <p:cNvGraphicFramePr/>
              <p:nvPr>
                <p:extLst>
                  <p:ext uri="{D42A27DB-BD31-4B8C-83A1-F6EECF244321}">
                    <p14:modId xmlns:p14="http://schemas.microsoft.com/office/powerpoint/2010/main" val="468734577"/>
                  </p:ext>
                </p:extLst>
              </p:nvPr>
            </p:nvGraphicFramePr>
            <p:xfrm>
              <a:off x="11996104" y="11901795"/>
              <a:ext cx="9380251" cy="765467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9"/>
              </a:graphicData>
            </a:graphic>
          </p:graphicFrame>
          <p:sp>
            <p:nvSpPr>
              <p:cNvPr id="60" name="TextBox 59"/>
              <p:cNvSpPr txBox="1"/>
              <p:nvPr/>
            </p:nvSpPr>
            <p:spPr>
              <a:xfrm>
                <a:off x="11851355" y="19863059"/>
                <a:ext cx="9430763" cy="2400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000" dirty="0"/>
                  <a:t>Figure </a:t>
                </a:r>
                <a:r>
                  <a:rPr lang="en-US" sz="3000" dirty="0"/>
                  <a:t>2</a:t>
                </a:r>
                <a:r>
                  <a:rPr lang="en-US" sz="3000" dirty="0" smtClean="0"/>
                  <a:t>. </a:t>
                </a:r>
                <a:r>
                  <a:rPr lang="en-US" sz="3000" dirty="0"/>
                  <a:t>The effect of </a:t>
                </a:r>
                <a:r>
                  <a:rPr lang="en-US" sz="3000" dirty="0" smtClean="0"/>
                  <a:t>high evenness (HE) and low evenness (LE), and </a:t>
                </a:r>
                <a:r>
                  <a:rPr lang="en-US" sz="3000" dirty="0"/>
                  <a:t>fertilizer treatments on the average root girth of tropical seedlings in January of 2013.  </a:t>
                </a:r>
                <a:r>
                  <a:rPr lang="en-US" sz="3000" dirty="0" smtClean="0"/>
                  <a:t>(p = </a:t>
                </a:r>
                <a:r>
                  <a:rPr lang="en-US" sz="3000" dirty="0" smtClean="0"/>
                  <a:t>0.01745).  Error bars indicate standard error.</a:t>
                </a:r>
                <a:endParaRPr lang="en-US" sz="3000" dirty="0"/>
              </a:p>
              <a:p>
                <a:endParaRPr lang="en-US" sz="3000" dirty="0"/>
              </a:p>
            </p:txBody>
          </p:sp>
        </p:grpSp>
      </p:grpSp>
      <p:grpSp>
        <p:nvGrpSpPr>
          <p:cNvPr id="39" name="Group 38"/>
          <p:cNvGrpSpPr/>
          <p:nvPr/>
        </p:nvGrpSpPr>
        <p:grpSpPr>
          <a:xfrm>
            <a:off x="12008853" y="22663913"/>
            <a:ext cx="10182506" cy="9521642"/>
            <a:chOff x="11509540" y="20196115"/>
            <a:chExt cx="10182506" cy="9692486"/>
          </a:xfrm>
        </p:grpSpPr>
        <p:grpSp>
          <p:nvGrpSpPr>
            <p:cNvPr id="17" name="Group 16"/>
            <p:cNvGrpSpPr/>
            <p:nvPr/>
          </p:nvGrpSpPr>
          <p:grpSpPr>
            <a:xfrm>
              <a:off x="11595918" y="21237163"/>
              <a:ext cx="9525000" cy="8651438"/>
              <a:chOff x="12589062" y="20711929"/>
              <a:chExt cx="9525000" cy="8651438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12589062" y="20711929"/>
                <a:ext cx="9525000" cy="8651438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  <p:grpSp>
            <p:nvGrpSpPr>
              <p:cNvPr id="5" name="Group 4"/>
              <p:cNvGrpSpPr/>
              <p:nvPr/>
            </p:nvGrpSpPr>
            <p:grpSpPr>
              <a:xfrm>
                <a:off x="12852481" y="20886831"/>
                <a:ext cx="8952333" cy="8348765"/>
                <a:chOff x="14688550" y="18275979"/>
                <a:chExt cx="10231238" cy="7305170"/>
              </a:xfrm>
            </p:grpSpPr>
            <p:graphicFrame>
              <p:nvGraphicFramePr>
                <p:cNvPr id="61" name="Chart 60"/>
                <p:cNvGraphicFramePr/>
                <p:nvPr>
                  <p:extLst>
                    <p:ext uri="{D42A27DB-BD31-4B8C-83A1-F6EECF244321}">
                      <p14:modId xmlns:p14="http://schemas.microsoft.com/office/powerpoint/2010/main" val="1432630131"/>
                    </p:ext>
                  </p:extLst>
                </p:nvPr>
              </p:nvGraphicFramePr>
              <p:xfrm>
                <a:off x="14688550" y="18275979"/>
                <a:ext cx="9866527" cy="5844588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10"/>
                </a:graphicData>
              </a:graphic>
            </p:graphicFrame>
            <p:sp>
              <p:nvSpPr>
                <p:cNvPr id="62" name="TextBox 61"/>
                <p:cNvSpPr txBox="1"/>
                <p:nvPr/>
              </p:nvSpPr>
              <p:spPr>
                <a:xfrm>
                  <a:off x="14942195" y="23442884"/>
                  <a:ext cx="9977593" cy="21382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000" dirty="0"/>
                    <a:t>Figure </a:t>
                  </a:r>
                  <a:r>
                    <a:rPr lang="en-US" sz="3000" dirty="0"/>
                    <a:t>2</a:t>
                  </a:r>
                  <a:r>
                    <a:rPr lang="en-US" sz="3000" dirty="0" smtClean="0"/>
                    <a:t>.  </a:t>
                  </a:r>
                  <a:r>
                    <a:rPr lang="en-US" sz="3000" dirty="0"/>
                    <a:t>The correlation between root girth and height by species in tropical tree seedlings in January 2014.  </a:t>
                  </a:r>
                  <a:r>
                    <a:rPr lang="en-US" sz="3000" dirty="0" smtClean="0"/>
                    <a:t>There is </a:t>
                  </a:r>
                  <a:r>
                    <a:rPr lang="en-US" sz="3000" dirty="0"/>
                    <a:t>a positive correlation for all species although the slopes differ.   </a:t>
                  </a:r>
                </a:p>
                <a:p>
                  <a:endParaRPr lang="en-US" sz="3000" dirty="0"/>
                </a:p>
              </p:txBody>
            </p:sp>
          </p:grpSp>
        </p:grpSp>
        <p:sp>
          <p:nvSpPr>
            <p:cNvPr id="37" name="TextBox 36"/>
            <p:cNvSpPr txBox="1"/>
            <p:nvPr/>
          </p:nvSpPr>
          <p:spPr>
            <a:xfrm>
              <a:off x="11509540" y="20196115"/>
              <a:ext cx="1018250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dirty="0" smtClean="0"/>
                <a:t>Result 2: There is a positive correlation between height and root girth in all tree species studied.</a:t>
              </a:r>
              <a:endParaRPr lang="en-US" sz="3000" dirty="0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2139040" y="32612958"/>
            <a:ext cx="10159566" cy="1016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Result 3: </a:t>
            </a:r>
            <a:r>
              <a:rPr lang="en-US" sz="3000" dirty="0" smtClean="0"/>
              <a:t>The </a:t>
            </a:r>
            <a:r>
              <a:rPr lang="en-US" sz="3000" dirty="0" smtClean="0"/>
              <a:t>effect of the nutrients is dependent upon the species.</a:t>
            </a:r>
            <a:endParaRPr lang="en-US" sz="3000" dirty="0"/>
          </a:p>
        </p:txBody>
      </p:sp>
      <p:sp>
        <p:nvSpPr>
          <p:cNvPr id="44" name="TextBox 43"/>
          <p:cNvSpPr txBox="1"/>
          <p:nvPr/>
        </p:nvSpPr>
        <p:spPr>
          <a:xfrm>
            <a:off x="23297545" y="6347460"/>
            <a:ext cx="107837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Result 4: The effect of the diversity is dependent upon the species identity.</a:t>
            </a:r>
            <a:endParaRPr lang="en-US" sz="3000" dirty="0"/>
          </a:p>
        </p:txBody>
      </p:sp>
      <p:grpSp>
        <p:nvGrpSpPr>
          <p:cNvPr id="46" name="Group 45"/>
          <p:cNvGrpSpPr/>
          <p:nvPr/>
        </p:nvGrpSpPr>
        <p:grpSpPr>
          <a:xfrm>
            <a:off x="12139040" y="33896982"/>
            <a:ext cx="10001892" cy="9285558"/>
            <a:chOff x="11633006" y="29955766"/>
            <a:chExt cx="10001892" cy="9285558"/>
          </a:xfrm>
        </p:grpSpPr>
        <p:sp>
          <p:nvSpPr>
            <p:cNvPr id="19" name="TextBox 18"/>
            <p:cNvSpPr txBox="1"/>
            <p:nvPr/>
          </p:nvSpPr>
          <p:spPr>
            <a:xfrm>
              <a:off x="11633006" y="29955766"/>
              <a:ext cx="10001892" cy="909830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2442174" y="36379002"/>
              <a:ext cx="8882528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dirty="0"/>
                <a:t>Figure </a:t>
              </a:r>
              <a:r>
                <a:rPr lang="en-US" sz="3000" dirty="0" smtClean="0"/>
                <a:t>7. </a:t>
              </a:r>
              <a:r>
                <a:rPr lang="en-US" sz="3000" dirty="0"/>
                <a:t>The effect of </a:t>
              </a:r>
              <a:r>
                <a:rPr lang="en-US" sz="3000" dirty="0" smtClean="0"/>
                <a:t>nutrients </a:t>
              </a:r>
              <a:r>
                <a:rPr lang="en-US" sz="3000" dirty="0"/>
                <a:t>on the mean root girth of trees in January 2014, per species.  </a:t>
              </a:r>
              <a:r>
                <a:rPr lang="en-US" sz="3000" dirty="0" smtClean="0"/>
                <a:t>(</a:t>
              </a:r>
              <a:r>
                <a:rPr lang="en-US" sz="3000" dirty="0" err="1" smtClean="0"/>
                <a:t>Cenizaro</a:t>
              </a:r>
              <a:r>
                <a:rPr lang="en-US" sz="3000" dirty="0" smtClean="0"/>
                <a:t>: p = 0.0385; Kapok: p = 0.0272; all others p &gt; 0.05</a:t>
              </a:r>
              <a:r>
                <a:rPr lang="en-US" sz="3000" dirty="0"/>
                <a:t>) Error bars indicate standard error.</a:t>
              </a:r>
            </a:p>
            <a:p>
              <a:r>
                <a:rPr lang="en-US" sz="3000" dirty="0" smtClean="0"/>
                <a:t> </a:t>
              </a:r>
              <a:endParaRPr lang="en-US" sz="3000" dirty="0"/>
            </a:p>
            <a:p>
              <a:endParaRPr lang="en-US" sz="3000" dirty="0"/>
            </a:p>
          </p:txBody>
        </p:sp>
        <p:graphicFrame>
          <p:nvGraphicFramePr>
            <p:cNvPr id="65" name="Chart 6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055334448"/>
                </p:ext>
              </p:extLst>
            </p:nvPr>
          </p:nvGraphicFramePr>
          <p:xfrm>
            <a:off x="12081275" y="30449302"/>
            <a:ext cx="9039641" cy="58980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</p:grpSp>
      <p:grpSp>
        <p:nvGrpSpPr>
          <p:cNvPr id="38" name="Group 37"/>
          <p:cNvGrpSpPr/>
          <p:nvPr/>
        </p:nvGrpSpPr>
        <p:grpSpPr>
          <a:xfrm>
            <a:off x="991378" y="25137158"/>
            <a:ext cx="7718746" cy="10757753"/>
            <a:chOff x="615536" y="21683926"/>
            <a:chExt cx="7718746" cy="10757753"/>
          </a:xfrm>
        </p:grpSpPr>
        <p:sp>
          <p:nvSpPr>
            <p:cNvPr id="14" name="TextBox 13"/>
            <p:cNvSpPr txBox="1"/>
            <p:nvPr/>
          </p:nvSpPr>
          <p:spPr>
            <a:xfrm>
              <a:off x="615536" y="21769544"/>
              <a:ext cx="7718746" cy="1067213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69392" y="21683926"/>
              <a:ext cx="25440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 smtClean="0"/>
                <a:t>Plot </a:t>
              </a:r>
              <a:r>
                <a:rPr lang="en-US" sz="4000" dirty="0" smtClean="0"/>
                <a:t>Set-</a:t>
              </a:r>
              <a:r>
                <a:rPr lang="en-US" sz="4000" dirty="0" smtClean="0"/>
                <a:t>Up</a:t>
              </a:r>
              <a:endParaRPr lang="en-US" sz="40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53763" y="24573266"/>
              <a:ext cx="333002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dirty="0" smtClean="0"/>
                <a:t>Figure </a:t>
              </a:r>
              <a:r>
                <a:rPr lang="en-US" sz="3000" dirty="0" smtClean="0"/>
                <a:t>1a. </a:t>
              </a:r>
              <a:r>
                <a:rPr lang="en-US" sz="3000" dirty="0" smtClean="0"/>
                <a:t>High evenness, fertilized</a:t>
              </a:r>
              <a:endParaRPr lang="en-US" sz="3000" dirty="0"/>
            </a:p>
          </p:txBody>
        </p:sp>
        <p:pic>
          <p:nvPicPr>
            <p:cNvPr id="48" name="Picture 47" descr="HE F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2496" y="22428315"/>
              <a:ext cx="2032012" cy="2024742"/>
            </a:xfrm>
            <a:prstGeom prst="rect">
              <a:avLst/>
            </a:prstGeom>
          </p:spPr>
        </p:pic>
        <p:pic>
          <p:nvPicPr>
            <p:cNvPr id="49" name="Picture 48" descr="LE F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48200" y="22428315"/>
              <a:ext cx="2201767" cy="2024743"/>
            </a:xfrm>
            <a:prstGeom prst="rect">
              <a:avLst/>
            </a:prstGeom>
          </p:spPr>
        </p:pic>
        <p:pic>
          <p:nvPicPr>
            <p:cNvPr id="50" name="Picture 49" descr="HE NF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5284" y="25588929"/>
              <a:ext cx="2053308" cy="1919472"/>
            </a:xfrm>
            <a:prstGeom prst="rect">
              <a:avLst/>
            </a:prstGeom>
          </p:spPr>
        </p:pic>
        <p:pic>
          <p:nvPicPr>
            <p:cNvPr id="51" name="Picture 50" descr="LE NF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35854" y="25588930"/>
              <a:ext cx="2295613" cy="1919471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4709320" y="24573266"/>
              <a:ext cx="32154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dirty="0" smtClean="0"/>
                <a:t>Figure </a:t>
              </a:r>
              <a:r>
                <a:rPr lang="en-US" sz="3000" dirty="0" smtClean="0"/>
                <a:t>1b. </a:t>
              </a:r>
              <a:r>
                <a:rPr lang="en-US" sz="3000" dirty="0" smtClean="0"/>
                <a:t>Low evenness, fertilized</a:t>
              </a:r>
              <a:endParaRPr lang="en-US" sz="3000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375284" y="27648093"/>
              <a:ext cx="300105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dirty="0" smtClean="0"/>
                <a:t>Figure </a:t>
              </a:r>
              <a:r>
                <a:rPr lang="en-US" sz="3000" dirty="0" smtClean="0"/>
                <a:t>1c. </a:t>
              </a:r>
              <a:r>
                <a:rPr lang="en-US" sz="3000" dirty="0" smtClean="0"/>
                <a:t>High evenness, not fertilized</a:t>
              </a:r>
              <a:endParaRPr lang="en-US" sz="3000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035854" y="27648093"/>
              <a:ext cx="255156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dirty="0" smtClean="0"/>
                <a:t>Figure </a:t>
              </a:r>
              <a:r>
                <a:rPr lang="en-US" sz="3000" dirty="0" smtClean="0"/>
                <a:t>1d. </a:t>
              </a:r>
              <a:r>
                <a:rPr lang="en-US" sz="3000" dirty="0" smtClean="0"/>
                <a:t>Low evenness, not fertilized</a:t>
              </a:r>
              <a:endParaRPr lang="en-US" sz="3000" dirty="0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12592" y="29125946"/>
              <a:ext cx="6727500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dirty="0" smtClean="0"/>
                <a:t>Figure 1. A diagram of our plot set-up.  The dark backgrounds indicate fertilized plots, and different colored circles represent different tree species.  Evenness is an equal distribution of species abundances.</a:t>
              </a:r>
              <a:endParaRPr lang="en-US" sz="30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3404944" y="17585513"/>
            <a:ext cx="12490472" cy="3477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/>
              <a:t>Discussion</a:t>
            </a:r>
            <a:endParaRPr lang="en-US" sz="4000" dirty="0" smtClean="0"/>
          </a:p>
          <a:p>
            <a:pPr marL="571500" indent="-571500">
              <a:buFont typeface="Arial"/>
              <a:buChar char="•"/>
            </a:pPr>
            <a:r>
              <a:rPr lang="en-US" sz="3000" dirty="0" smtClean="0"/>
              <a:t>The interaction seen between the diversity treatments and fertilizer (figure 2) is driven by the species characteristics.</a:t>
            </a:r>
          </a:p>
          <a:p>
            <a:pPr marL="571500" indent="-571500">
              <a:buFont typeface="Arial"/>
              <a:buChar char="•"/>
            </a:pPr>
            <a:r>
              <a:rPr lang="en-US" sz="3000" dirty="0" smtClean="0"/>
              <a:t>Shade-loving trees do not see as great as an effect of the fertilizer treatment as those trees that are sun-loving species (Figure 7)</a:t>
            </a:r>
          </a:p>
          <a:p>
            <a:pPr marL="571500" indent="-571500">
              <a:buFont typeface="Arial"/>
              <a:buChar char="•"/>
            </a:pPr>
            <a:r>
              <a:rPr lang="en-US" sz="3000" dirty="0" smtClean="0"/>
              <a:t>This fact decreases the effect of the fertilizer in the low evenness treatments because there are shade-loving species that are dominant.  </a:t>
            </a:r>
            <a:endParaRPr lang="en-US" sz="3000" dirty="0"/>
          </a:p>
        </p:txBody>
      </p:sp>
      <p:sp>
        <p:nvSpPr>
          <p:cNvPr id="18" name="TextBox 17"/>
          <p:cNvSpPr txBox="1"/>
          <p:nvPr/>
        </p:nvSpPr>
        <p:spPr>
          <a:xfrm>
            <a:off x="23431938" y="29631010"/>
            <a:ext cx="13829861" cy="25545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/>
              <a:t>Implications</a:t>
            </a:r>
          </a:p>
          <a:p>
            <a:pPr marL="457200" indent="-457200">
              <a:buFont typeface="Arial"/>
              <a:buChar char="•"/>
            </a:pPr>
            <a:r>
              <a:rPr lang="en-US" sz="3000" dirty="0" smtClean="0"/>
              <a:t>Nutrients may be a beneficial addition to tropical forest restoration projects. </a:t>
            </a:r>
          </a:p>
          <a:p>
            <a:pPr marL="457200" indent="-457200">
              <a:buFont typeface="Arial"/>
              <a:buChar char="•"/>
            </a:pPr>
            <a:r>
              <a:rPr lang="en-US" sz="3000" dirty="0" smtClean="0"/>
              <a:t>Maximizing evenness can increase biomass productivity.</a:t>
            </a:r>
          </a:p>
          <a:p>
            <a:pPr marL="457200" indent="-457200">
              <a:buFont typeface="Arial"/>
              <a:buChar char="•"/>
            </a:pPr>
            <a:r>
              <a:rPr lang="en-US" sz="3000" dirty="0" smtClean="0"/>
              <a:t>Root girth may be a better indicator of the success of the restoration project than height, at an early stage.    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21592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731</Words>
  <Application>Microsoft Macintosh PowerPoint</Application>
  <PresentationFormat>Custom</PresentationFormat>
  <Paragraphs>50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Colby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 Rogers</dc:creator>
  <cp:lastModifiedBy>Julia Rogers</cp:lastModifiedBy>
  <cp:revision>34</cp:revision>
  <dcterms:created xsi:type="dcterms:W3CDTF">2014-04-19T23:35:37Z</dcterms:created>
  <dcterms:modified xsi:type="dcterms:W3CDTF">2014-04-27T22:24:50Z</dcterms:modified>
</cp:coreProperties>
</file>