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3891200" cy="329184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E6B6"/>
    <a:srgbClr val="031A48"/>
    <a:srgbClr val="177DF0"/>
    <a:srgbClr val="20110A"/>
    <a:srgbClr val="FB0008"/>
    <a:srgbClr val="3D0C0E"/>
    <a:srgbClr val="101C45"/>
    <a:srgbClr val="1524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358DEFD9-82A1-4E63-BAC9-50D8879B597D}">
  <a:tblStyle styleId="{358DEFD9-82A1-4E63-BAC9-50D8879B597D}" styleName="Table_0">
    <a:wholeTbl>
      <a:tcTxStyle b="off" i="off">
        <a:font>
          <a:latin typeface="Calibri"/>
          <a:ea typeface="Calibri"/>
          <a:cs typeface="Calibri"/>
        </a:font>
        <a:schemeClr val="dk1"/>
      </a:tcTxStyle>
      <a:tcStyle>
        <a:tcBdr>
          <a:left>
            <a:ln w="12700" cap="flat">
              <a:solidFill>
                <a:schemeClr val="lt1"/>
              </a:solidFill>
              <a:prstDash val="solid"/>
              <a:round/>
              <a:headEnd type="none" w="med" len="med"/>
              <a:tailEnd type="none" w="med" len="med"/>
            </a:ln>
          </a:left>
          <a:right>
            <a:ln w="12700" cap="flat">
              <a:solidFill>
                <a:schemeClr val="lt1"/>
              </a:solidFill>
              <a:prstDash val="solid"/>
              <a:round/>
              <a:headEnd type="none" w="med" len="med"/>
              <a:tailEnd type="none" w="med" len="med"/>
            </a:ln>
          </a:right>
          <a:top>
            <a:ln w="12700" cap="flat">
              <a:solidFill>
                <a:schemeClr val="lt1"/>
              </a:solidFill>
              <a:prstDash val="solid"/>
              <a:round/>
              <a:headEnd type="none" w="med" len="med"/>
              <a:tailEnd type="none" w="med" len="med"/>
            </a:ln>
          </a:top>
          <a:bottom>
            <a:ln w="12700" cap="flat">
              <a:solidFill>
                <a:schemeClr val="lt1"/>
              </a:solidFill>
              <a:prstDash val="solid"/>
              <a:round/>
              <a:headEnd type="none" w="med" len="med"/>
              <a:tailEnd type="none" w="med" len="med"/>
            </a:ln>
          </a:bottom>
          <a:insideH>
            <a:ln w="12700" cap="flat">
              <a:solidFill>
                <a:schemeClr val="lt1"/>
              </a:solidFill>
              <a:prstDash val="solid"/>
              <a:round/>
              <a:headEnd type="none" w="med" len="med"/>
              <a:tailEnd type="none" w="med" len="med"/>
            </a:ln>
          </a:insideH>
          <a:insideV>
            <a:ln w="12700" cap="flat">
              <a:solidFill>
                <a:schemeClr val="lt1"/>
              </a:solidFill>
              <a:prstDash val="solid"/>
              <a:round/>
              <a:headEnd type="none" w="med" len="med"/>
              <a:tailEnd type="none" w="med" len="med"/>
            </a:ln>
          </a:insideV>
        </a:tcBdr>
        <a:fill>
          <a:solidFill>
            <a:srgbClr val="E7E7E7"/>
          </a:solidFill>
        </a:fill>
      </a:tcStyle>
    </a:wholeTbl>
    <a:band1H>
      <a:tcStyle>
        <a:tcBdr/>
        <a:fill>
          <a:solidFill>
            <a:srgbClr val="CBCBCB"/>
          </a:solidFill>
        </a:fill>
      </a:tcStyle>
    </a:band1H>
    <a:band1V>
      <a:tcStyle>
        <a:tcBdr/>
        <a:fill>
          <a:solidFill>
            <a:srgbClr val="CBCBCB"/>
          </a:solidFill>
        </a:fill>
      </a:tcStyle>
    </a:band1V>
    <a:lastCol>
      <a:tcTxStyle b="on" i="off">
        <a:font>
          <a:latin typeface="Calibri"/>
          <a:ea typeface="Calibri"/>
          <a:cs typeface="Calibri"/>
        </a:font>
        <a:schemeClr val="lt1"/>
      </a:tcTxStyle>
      <a:tcStyle>
        <a:tcBdr/>
        <a:fill>
          <a:solidFill>
            <a:schemeClr val="dk1"/>
          </a:solidFill>
        </a:fill>
      </a:tcStyle>
    </a:lastCol>
    <a:firstCol>
      <a:tcTxStyle b="on" i="off">
        <a:font>
          <a:latin typeface="Calibri"/>
          <a:ea typeface="Calibri"/>
          <a:cs typeface="Calibri"/>
        </a:font>
        <a:schemeClr val="lt1"/>
      </a:tcTxStyle>
      <a:tcStyle>
        <a:tcBdr/>
        <a:fill>
          <a:solidFill>
            <a:schemeClr val="dk1"/>
          </a:solidFill>
        </a:fill>
      </a:tcStyle>
    </a:firstCol>
    <a:lastRow>
      <a:tcTxStyle b="on" i="off">
        <a:font>
          <a:latin typeface="Calibri"/>
          <a:ea typeface="Calibri"/>
          <a:cs typeface="Calibri"/>
        </a:font>
        <a:schemeClr val="lt1"/>
      </a:tcTxStyle>
      <a:tcStyle>
        <a:tcBdr>
          <a:top>
            <a:ln w="38100" cap="flat">
              <a:solidFill>
                <a:schemeClr val="lt1"/>
              </a:solidFill>
              <a:prstDash val="solid"/>
              <a:round/>
              <a:headEnd type="none" w="med" len="med"/>
              <a:tailEnd type="none" w="med" len="med"/>
            </a:ln>
          </a:top>
        </a:tcBdr>
        <a:fill>
          <a:solidFill>
            <a:schemeClr val="dk1"/>
          </a:solidFill>
        </a:fill>
      </a:tcStyle>
    </a:lastRow>
    <a:firstRow>
      <a:tcTxStyle b="on" i="off">
        <a:font>
          <a:latin typeface="Calibri"/>
          <a:ea typeface="Calibri"/>
          <a:cs typeface="Calibri"/>
        </a:font>
        <a:schemeClr val="lt1"/>
      </a:tcTxStyle>
      <a:tcStyle>
        <a:tcBdr>
          <a:bottom>
            <a:ln w="38100" cap="flat">
              <a:solidFill>
                <a:schemeClr val="lt1"/>
              </a:solidFill>
              <a:prstDash val="solid"/>
              <a:round/>
              <a:headEnd type="none" w="med" len="med"/>
              <a:tailEnd type="none" w="med" len="med"/>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35" d="100"/>
          <a:sy n="35" d="100"/>
        </p:scale>
        <p:origin x="2088" y="672"/>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dylansmith:Downloads:UpdatedExceldatafile%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dirty="0" smtClean="0"/>
              <a:t>Est.</a:t>
            </a:r>
            <a:r>
              <a:rPr lang="en-US" sz="1600" baseline="0" dirty="0" smtClean="0"/>
              <a:t> </a:t>
            </a:r>
            <a:r>
              <a:rPr lang="en-US" sz="1600" dirty="0" smtClean="0"/>
              <a:t>% of Population </a:t>
            </a:r>
            <a:r>
              <a:rPr lang="en-US" sz="1600" baseline="0" dirty="0" smtClean="0"/>
              <a:t>with Positive vs. Negative Views on Immigration</a:t>
            </a:r>
          </a:p>
          <a:p>
            <a:pPr>
              <a:defRPr/>
            </a:pPr>
            <a:r>
              <a:rPr lang="en-US" sz="1600" baseline="0" dirty="0" smtClean="0"/>
              <a:t>**Extrapolated from Representative Surveys</a:t>
            </a:r>
            <a:endParaRPr lang="en-US" sz="1600" dirty="0"/>
          </a:p>
        </c:rich>
      </c:tx>
      <c:layout/>
      <c:overlay val="0"/>
    </c:title>
    <c:autoTitleDeleted val="0"/>
    <c:plotArea>
      <c:layout/>
      <c:lineChart>
        <c:grouping val="standard"/>
        <c:varyColors val="0"/>
        <c:ser>
          <c:idx val="1"/>
          <c:order val="0"/>
          <c:tx>
            <c:v>Immigration Good</c:v>
          </c:tx>
          <c:spPr>
            <a:ln>
              <a:solidFill>
                <a:srgbClr val="4BE6B6"/>
              </a:solidFill>
            </a:ln>
          </c:spPr>
          <c:marker>
            <c:symbol val="none"/>
          </c:marker>
          <c:cat>
            <c:numRef>
              <c:f>'Table 1'!$AQ$6:$AQ$29</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 1'!$AR$6:$AR$29</c:f>
              <c:numCache>
                <c:formatCode>General</c:formatCode>
                <c:ptCount val="24"/>
                <c:pt idx="0">
                  <c:v>32.0</c:v>
                </c:pt>
                <c:pt idx="1">
                  <c:v>31.0</c:v>
                </c:pt>
                <c:pt idx="2">
                  <c:v>30.0</c:v>
                </c:pt>
                <c:pt idx="3">
                  <c:v>33.0</c:v>
                </c:pt>
                <c:pt idx="4">
                  <c:v>29.0</c:v>
                </c:pt>
                <c:pt idx="5">
                  <c:v>31.0</c:v>
                </c:pt>
                <c:pt idx="6">
                  <c:v>34.0</c:v>
                </c:pt>
                <c:pt idx="7">
                  <c:v>40.0</c:v>
                </c:pt>
                <c:pt idx="8">
                  <c:v>45.0</c:v>
                </c:pt>
                <c:pt idx="9">
                  <c:v>51.0</c:v>
                </c:pt>
                <c:pt idx="10">
                  <c:v>54.0</c:v>
                </c:pt>
                <c:pt idx="11">
                  <c:v>62.0</c:v>
                </c:pt>
                <c:pt idx="12">
                  <c:v>52.0</c:v>
                </c:pt>
                <c:pt idx="13">
                  <c:v>58.0</c:v>
                </c:pt>
                <c:pt idx="14">
                  <c:v>61.0</c:v>
                </c:pt>
                <c:pt idx="15">
                  <c:v>67.0</c:v>
                </c:pt>
                <c:pt idx="16">
                  <c:v>60.0</c:v>
                </c:pt>
                <c:pt idx="17">
                  <c:v>64.0</c:v>
                </c:pt>
                <c:pt idx="18">
                  <c:v>58.0</c:v>
                </c:pt>
                <c:pt idx="19">
                  <c:v>57.0</c:v>
                </c:pt>
                <c:pt idx="20">
                  <c:v>59.0</c:v>
                </c:pt>
                <c:pt idx="21">
                  <c:v>66.0</c:v>
                </c:pt>
                <c:pt idx="22">
                  <c:v>72.0</c:v>
                </c:pt>
                <c:pt idx="23">
                  <c:v>63.0</c:v>
                </c:pt>
              </c:numCache>
            </c:numRef>
          </c:val>
          <c:smooth val="0"/>
        </c:ser>
        <c:ser>
          <c:idx val="2"/>
          <c:order val="1"/>
          <c:tx>
            <c:v>Immigration Bad</c:v>
          </c:tx>
          <c:spPr>
            <a:ln>
              <a:solidFill>
                <a:srgbClr val="FF0000"/>
              </a:solidFill>
            </a:ln>
          </c:spPr>
          <c:marker>
            <c:symbol val="none"/>
          </c:marker>
          <c:cat>
            <c:numRef>
              <c:f>'Table 1'!$AQ$6:$AQ$29</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 1'!$AS$6:$AS$29</c:f>
              <c:numCache>
                <c:formatCode>General</c:formatCode>
                <c:ptCount val="24"/>
                <c:pt idx="0">
                  <c:v>57.0</c:v>
                </c:pt>
                <c:pt idx="1">
                  <c:v>58.0</c:v>
                </c:pt>
                <c:pt idx="2">
                  <c:v>61.0</c:v>
                </c:pt>
                <c:pt idx="3">
                  <c:v>65.0</c:v>
                </c:pt>
                <c:pt idx="4">
                  <c:v>64.0</c:v>
                </c:pt>
                <c:pt idx="5">
                  <c:v>65.0</c:v>
                </c:pt>
                <c:pt idx="6">
                  <c:v>63.0</c:v>
                </c:pt>
                <c:pt idx="7">
                  <c:v>53.0</c:v>
                </c:pt>
                <c:pt idx="8">
                  <c:v>49.0</c:v>
                </c:pt>
                <c:pt idx="9">
                  <c:v>44.0</c:v>
                </c:pt>
                <c:pt idx="10">
                  <c:v>38.0</c:v>
                </c:pt>
                <c:pt idx="11">
                  <c:v>31.0</c:v>
                </c:pt>
                <c:pt idx="12">
                  <c:v>42.0</c:v>
                </c:pt>
                <c:pt idx="13">
                  <c:v>36.0</c:v>
                </c:pt>
                <c:pt idx="14">
                  <c:v>34.0</c:v>
                </c:pt>
                <c:pt idx="15">
                  <c:v>28.0</c:v>
                </c:pt>
                <c:pt idx="16">
                  <c:v>33.0</c:v>
                </c:pt>
                <c:pt idx="17">
                  <c:v>30.0</c:v>
                </c:pt>
                <c:pt idx="18">
                  <c:v>36.0</c:v>
                </c:pt>
                <c:pt idx="19">
                  <c:v>36.0</c:v>
                </c:pt>
                <c:pt idx="20">
                  <c:v>37.0</c:v>
                </c:pt>
                <c:pt idx="21">
                  <c:v>29.0</c:v>
                </c:pt>
                <c:pt idx="22">
                  <c:v>25.0</c:v>
                </c:pt>
                <c:pt idx="23">
                  <c:v>33.0</c:v>
                </c:pt>
              </c:numCache>
            </c:numRef>
          </c:val>
          <c:smooth val="0"/>
        </c:ser>
        <c:dLbls>
          <c:showLegendKey val="0"/>
          <c:showVal val="0"/>
          <c:showCatName val="0"/>
          <c:showSerName val="0"/>
          <c:showPercent val="0"/>
          <c:showBubbleSize val="0"/>
        </c:dLbls>
        <c:marker val="1"/>
        <c:smooth val="0"/>
        <c:axId val="2091191320"/>
        <c:axId val="2141092056"/>
      </c:lineChart>
      <c:catAx>
        <c:axId val="2091191320"/>
        <c:scaling>
          <c:orientation val="minMax"/>
        </c:scaling>
        <c:delete val="0"/>
        <c:axPos val="b"/>
        <c:title>
          <c:tx>
            <c:rich>
              <a:bodyPr/>
              <a:lstStyle/>
              <a:p>
                <a:pPr>
                  <a:defRPr/>
                </a:pPr>
                <a:r>
                  <a:rPr lang="en-US"/>
                  <a:t>Year</a:t>
                </a:r>
              </a:p>
            </c:rich>
          </c:tx>
          <c:layout/>
          <c:overlay val="0"/>
        </c:title>
        <c:numFmt formatCode="General" sourceLinked="1"/>
        <c:majorTickMark val="out"/>
        <c:minorTickMark val="none"/>
        <c:tickLblPos val="nextTo"/>
        <c:crossAx val="2141092056"/>
        <c:crosses val="autoZero"/>
        <c:auto val="1"/>
        <c:lblAlgn val="ctr"/>
        <c:lblOffset val="100"/>
        <c:noMultiLvlLbl val="0"/>
      </c:catAx>
      <c:valAx>
        <c:axId val="2141092056"/>
        <c:scaling>
          <c:orientation val="minMax"/>
        </c:scaling>
        <c:delete val="0"/>
        <c:axPos val="l"/>
        <c:majorGridlines/>
        <c:title>
          <c:tx>
            <c:rich>
              <a:bodyPr rot="-5400000" vert="horz"/>
              <a:lstStyle/>
              <a:p>
                <a:pPr>
                  <a:defRPr/>
                </a:pPr>
                <a:r>
                  <a:rPr lang="en-US" dirty="0"/>
                  <a:t>Percent of </a:t>
                </a:r>
                <a:r>
                  <a:rPr lang="en-US" dirty="0" smtClean="0"/>
                  <a:t>Population</a:t>
                </a:r>
                <a:endParaRPr lang="en-US" dirty="0"/>
              </a:p>
            </c:rich>
          </c:tx>
          <c:layout/>
          <c:overlay val="0"/>
        </c:title>
        <c:numFmt formatCode="General" sourceLinked="1"/>
        <c:majorTickMark val="out"/>
        <c:minorTickMark val="none"/>
        <c:tickLblPos val="nextTo"/>
        <c:crossAx val="2091191320"/>
        <c:crosses val="autoZero"/>
        <c:crossBetween val="between"/>
      </c:valAx>
    </c:plotArea>
    <c:legend>
      <c:legendPos val="r"/>
      <c:layout>
        <c:manualLayout>
          <c:xMode val="edge"/>
          <c:yMode val="edge"/>
          <c:x val="0.847318547614167"/>
          <c:y val="0.472425048244347"/>
          <c:w val="0.142458173355619"/>
          <c:h val="0.111631603636513"/>
        </c:manualLayout>
      </c:layout>
      <c:overlay val="0"/>
    </c:legend>
    <c:plotVisOnly val="1"/>
    <c:dispBlanksAs val="gap"/>
    <c:showDLblsOverMax val="0"/>
  </c:chart>
  <c:spPr>
    <a:solidFill>
      <a:srgbClr val="FFFFFF"/>
    </a:solidFill>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95829996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3291839" y="10226042"/>
            <a:ext cx="37307518" cy="705612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6583679" y="18653759"/>
            <a:ext cx="30723838" cy="8412480"/>
          </a:xfrm>
          <a:prstGeom prst="rect">
            <a:avLst/>
          </a:prstGeom>
          <a:noFill/>
          <a:ln>
            <a:noFill/>
          </a:ln>
        </p:spPr>
        <p:txBody>
          <a:bodyPr lIns="91425" tIns="91425" rIns="91425" bIns="91425" anchor="t" anchorCtr="0"/>
          <a:lstStyle>
            <a:lvl1pPr marL="0" marR="0" indent="0" algn="ctr" rtl="0">
              <a:spcBef>
                <a:spcPts val="3080"/>
              </a:spcBef>
              <a:buClr>
                <a:srgbClr val="888888"/>
              </a:buClr>
              <a:buFont typeface="Arial"/>
              <a:buNone/>
              <a:defRPr/>
            </a:lvl1pPr>
            <a:lvl2pPr marL="2194560" marR="0" indent="-10160" algn="ctr" rtl="0">
              <a:spcBef>
                <a:spcPts val="2680"/>
              </a:spcBef>
              <a:buClr>
                <a:srgbClr val="888888"/>
              </a:buClr>
              <a:buFont typeface="Arial"/>
              <a:buNone/>
              <a:defRPr/>
            </a:lvl2pPr>
            <a:lvl3pPr marL="4389120" marR="0" indent="-7620" algn="ctr" rtl="0">
              <a:spcBef>
                <a:spcPts val="2300"/>
              </a:spcBef>
              <a:buClr>
                <a:srgbClr val="888888"/>
              </a:buClr>
              <a:buFont typeface="Arial"/>
              <a:buNone/>
              <a:defRPr/>
            </a:lvl3pPr>
            <a:lvl4pPr marL="6583680" marR="0" indent="-5080" algn="ctr" rtl="0">
              <a:spcBef>
                <a:spcPts val="1920"/>
              </a:spcBef>
              <a:buClr>
                <a:srgbClr val="888888"/>
              </a:buClr>
              <a:buFont typeface="Arial"/>
              <a:buNone/>
              <a:defRPr/>
            </a:lvl4pPr>
            <a:lvl5pPr marL="8778240" marR="0" indent="-2540" algn="ctr" rtl="0">
              <a:spcBef>
                <a:spcPts val="1920"/>
              </a:spcBef>
              <a:buClr>
                <a:srgbClr val="888888"/>
              </a:buClr>
              <a:buFont typeface="Arial"/>
              <a:buNone/>
              <a:defRPr/>
            </a:lvl5pPr>
            <a:lvl6pPr marL="10972800" marR="0" indent="0" algn="ctr" rtl="0">
              <a:spcBef>
                <a:spcPts val="1920"/>
              </a:spcBef>
              <a:buClr>
                <a:srgbClr val="888888"/>
              </a:buClr>
              <a:buFont typeface="Arial"/>
              <a:buNone/>
              <a:defRPr/>
            </a:lvl6pPr>
            <a:lvl7pPr marL="13167361" marR="0" indent="-10160" algn="ctr" rtl="0">
              <a:spcBef>
                <a:spcPts val="1920"/>
              </a:spcBef>
              <a:buClr>
                <a:srgbClr val="888888"/>
              </a:buClr>
              <a:buFont typeface="Arial"/>
              <a:buNone/>
              <a:defRPr/>
            </a:lvl7pPr>
            <a:lvl8pPr marL="15361920" marR="0" indent="-7619" algn="ctr" rtl="0">
              <a:spcBef>
                <a:spcPts val="1920"/>
              </a:spcBef>
              <a:buClr>
                <a:srgbClr val="888888"/>
              </a:buClr>
              <a:buFont typeface="Arial"/>
              <a:buNone/>
              <a:defRPr/>
            </a:lvl8pPr>
            <a:lvl9pPr marL="17556480" marR="0" indent="-5080" algn="ctr" rtl="0">
              <a:spcBef>
                <a:spcPts val="1920"/>
              </a:spcBef>
              <a:buClr>
                <a:srgbClr val="888888"/>
              </a:buClr>
              <a:buFont typeface="Arial"/>
              <a:buNone/>
              <a:defRPr/>
            </a:lvl9pPr>
          </a:lstStyle>
          <a:p>
            <a:endParaRPr/>
          </a:p>
        </p:txBody>
      </p:sp>
      <p:sp>
        <p:nvSpPr>
          <p:cNvPr id="13" name="Shape 13"/>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14" name="Shape 14"/>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15" name="Shape 15"/>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2194559" y="1318262"/>
            <a:ext cx="39502080" cy="54863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11083289" y="-1207766"/>
            <a:ext cx="21724621" cy="39502080"/>
          </a:xfrm>
          <a:prstGeom prst="rect">
            <a:avLst/>
          </a:prstGeom>
          <a:noFill/>
          <a:ln>
            <a:noFill/>
          </a:ln>
        </p:spPr>
        <p:txBody>
          <a:bodyPr lIns="91425" tIns="91425" rIns="91425" bIns="91425" anchor="t" anchorCtr="0"/>
          <a:lstStyle>
            <a:lvl1pPr marL="1645920" indent="-668020" algn="l" rtl="0">
              <a:spcBef>
                <a:spcPts val="3080"/>
              </a:spcBef>
              <a:buClr>
                <a:schemeClr val="dk1"/>
              </a:buClr>
              <a:buFont typeface="Arial"/>
              <a:buChar char="•"/>
              <a:defRPr/>
            </a:lvl1pPr>
            <a:lvl2pPr marL="3566159" indent="-530859" algn="l" rtl="0">
              <a:spcBef>
                <a:spcPts val="2680"/>
              </a:spcBef>
              <a:buClr>
                <a:schemeClr val="dk1"/>
              </a:buClr>
              <a:buFont typeface="Arial"/>
              <a:buChar char="–"/>
              <a:defRPr/>
            </a:lvl2pPr>
            <a:lvl3pPr marL="5486400" indent="-374650" algn="l" rtl="0">
              <a:spcBef>
                <a:spcPts val="2300"/>
              </a:spcBef>
              <a:buClr>
                <a:schemeClr val="dk1"/>
              </a:buClr>
              <a:buFont typeface="Arial"/>
              <a:buChar char="•"/>
              <a:defRPr/>
            </a:lvl3pPr>
            <a:lvl4pPr marL="7680960" indent="-492759" algn="l" rtl="0">
              <a:spcBef>
                <a:spcPts val="1920"/>
              </a:spcBef>
              <a:buClr>
                <a:schemeClr val="dk1"/>
              </a:buClr>
              <a:buFont typeface="Arial"/>
              <a:buChar char="–"/>
              <a:defRPr/>
            </a:lvl4pPr>
            <a:lvl5pPr marL="9875520" indent="-490219" algn="l" rtl="0">
              <a:spcBef>
                <a:spcPts val="1920"/>
              </a:spcBef>
              <a:buClr>
                <a:schemeClr val="dk1"/>
              </a:buClr>
              <a:buFont typeface="Arial"/>
              <a:buChar char="»"/>
              <a:defRPr/>
            </a:lvl5pPr>
            <a:lvl6pPr marL="12070080" indent="-487680" algn="l" rtl="0">
              <a:spcBef>
                <a:spcPts val="1920"/>
              </a:spcBef>
              <a:buClr>
                <a:schemeClr val="dk1"/>
              </a:buClr>
              <a:buFont typeface="Arial"/>
              <a:buChar char="•"/>
              <a:defRPr/>
            </a:lvl6pPr>
            <a:lvl7pPr marL="14264639" indent="-497839" algn="l" rtl="0">
              <a:spcBef>
                <a:spcPts val="1920"/>
              </a:spcBef>
              <a:buClr>
                <a:schemeClr val="dk1"/>
              </a:buClr>
              <a:buFont typeface="Arial"/>
              <a:buChar char="•"/>
              <a:defRPr/>
            </a:lvl7pPr>
            <a:lvl8pPr marL="16459200" indent="-495300" algn="l" rtl="0">
              <a:spcBef>
                <a:spcPts val="1920"/>
              </a:spcBef>
              <a:buClr>
                <a:schemeClr val="dk1"/>
              </a:buClr>
              <a:buFont typeface="Arial"/>
              <a:buChar char="•"/>
              <a:defRPr/>
            </a:lvl8pPr>
            <a:lvl9pPr marL="18653760" indent="-492760" algn="l" rtl="0">
              <a:spcBef>
                <a:spcPts val="1920"/>
              </a:spcBef>
              <a:buClr>
                <a:schemeClr val="dk1"/>
              </a:buClr>
              <a:buFont typeface="Arial"/>
              <a:buChar char="•"/>
              <a:defRPr/>
            </a:lvl9pPr>
          </a:lstStyle>
          <a:p>
            <a:endParaRPr/>
          </a:p>
        </p:txBody>
      </p:sp>
      <p:sp>
        <p:nvSpPr>
          <p:cNvPr id="70" name="Shape 70"/>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71" name="Shape 71"/>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72" name="Shape 72"/>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109034586" y="50032921"/>
            <a:ext cx="134820659" cy="47404017"/>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13860788" y="2994661"/>
            <a:ext cx="134820659" cy="141480537"/>
          </a:xfrm>
          <a:prstGeom prst="rect">
            <a:avLst/>
          </a:prstGeom>
          <a:noFill/>
          <a:ln>
            <a:noFill/>
          </a:ln>
        </p:spPr>
        <p:txBody>
          <a:bodyPr lIns="91425" tIns="91425" rIns="91425" bIns="91425" anchor="t" anchorCtr="0"/>
          <a:lstStyle>
            <a:lvl1pPr marL="1645920" indent="-668020" algn="l" rtl="0">
              <a:spcBef>
                <a:spcPts val="3080"/>
              </a:spcBef>
              <a:buClr>
                <a:schemeClr val="dk1"/>
              </a:buClr>
              <a:buFont typeface="Arial"/>
              <a:buChar char="•"/>
              <a:defRPr/>
            </a:lvl1pPr>
            <a:lvl2pPr marL="3566159" indent="-530859" algn="l" rtl="0">
              <a:spcBef>
                <a:spcPts val="2680"/>
              </a:spcBef>
              <a:buClr>
                <a:schemeClr val="dk1"/>
              </a:buClr>
              <a:buFont typeface="Arial"/>
              <a:buChar char="–"/>
              <a:defRPr/>
            </a:lvl2pPr>
            <a:lvl3pPr marL="5486400" indent="-374650" algn="l" rtl="0">
              <a:spcBef>
                <a:spcPts val="2300"/>
              </a:spcBef>
              <a:buClr>
                <a:schemeClr val="dk1"/>
              </a:buClr>
              <a:buFont typeface="Arial"/>
              <a:buChar char="•"/>
              <a:defRPr/>
            </a:lvl3pPr>
            <a:lvl4pPr marL="7680960" indent="-492759" algn="l" rtl="0">
              <a:spcBef>
                <a:spcPts val="1920"/>
              </a:spcBef>
              <a:buClr>
                <a:schemeClr val="dk1"/>
              </a:buClr>
              <a:buFont typeface="Arial"/>
              <a:buChar char="–"/>
              <a:defRPr/>
            </a:lvl4pPr>
            <a:lvl5pPr marL="9875520" indent="-490219" algn="l" rtl="0">
              <a:spcBef>
                <a:spcPts val="1920"/>
              </a:spcBef>
              <a:buClr>
                <a:schemeClr val="dk1"/>
              </a:buClr>
              <a:buFont typeface="Arial"/>
              <a:buChar char="»"/>
              <a:defRPr/>
            </a:lvl5pPr>
            <a:lvl6pPr marL="12070080" indent="-487680" algn="l" rtl="0">
              <a:spcBef>
                <a:spcPts val="1920"/>
              </a:spcBef>
              <a:buClr>
                <a:schemeClr val="dk1"/>
              </a:buClr>
              <a:buFont typeface="Arial"/>
              <a:buChar char="•"/>
              <a:defRPr/>
            </a:lvl6pPr>
            <a:lvl7pPr marL="14264639" indent="-497839" algn="l" rtl="0">
              <a:spcBef>
                <a:spcPts val="1920"/>
              </a:spcBef>
              <a:buClr>
                <a:schemeClr val="dk1"/>
              </a:buClr>
              <a:buFont typeface="Arial"/>
              <a:buChar char="•"/>
              <a:defRPr/>
            </a:lvl7pPr>
            <a:lvl8pPr marL="16459200" indent="-495300" algn="l" rtl="0">
              <a:spcBef>
                <a:spcPts val="1920"/>
              </a:spcBef>
              <a:buClr>
                <a:schemeClr val="dk1"/>
              </a:buClr>
              <a:buFont typeface="Arial"/>
              <a:buChar char="•"/>
              <a:defRPr/>
            </a:lvl8pPr>
            <a:lvl9pPr marL="18653760" indent="-492760" algn="l" rtl="0">
              <a:spcBef>
                <a:spcPts val="1920"/>
              </a:spcBef>
              <a:buClr>
                <a:schemeClr val="dk1"/>
              </a:buClr>
              <a:buFont typeface="Arial"/>
              <a:buChar char="•"/>
              <a:defRPr/>
            </a:lvl9pPr>
          </a:lstStyle>
          <a:p>
            <a:endParaRPr/>
          </a:p>
        </p:txBody>
      </p:sp>
      <p:sp>
        <p:nvSpPr>
          <p:cNvPr id="76" name="Shape 76"/>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77" name="Shape 77"/>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78" name="Shape 78"/>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2194559" y="1318262"/>
            <a:ext cx="39502080" cy="54863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2194559" y="7680963"/>
            <a:ext cx="39502080" cy="21724621"/>
          </a:xfrm>
          <a:prstGeom prst="rect">
            <a:avLst/>
          </a:prstGeom>
          <a:noFill/>
          <a:ln>
            <a:noFill/>
          </a:ln>
        </p:spPr>
        <p:txBody>
          <a:bodyPr lIns="91425" tIns="91425" rIns="91425" bIns="91425" anchor="t" anchorCtr="0"/>
          <a:lstStyle>
            <a:lvl1pPr marL="1645920" indent="-668020" algn="l" rtl="0">
              <a:spcBef>
                <a:spcPts val="3080"/>
              </a:spcBef>
              <a:buClr>
                <a:schemeClr val="dk1"/>
              </a:buClr>
              <a:buFont typeface="Arial"/>
              <a:buChar char="•"/>
              <a:defRPr/>
            </a:lvl1pPr>
            <a:lvl2pPr marL="3566159" indent="-530859" algn="l" rtl="0">
              <a:spcBef>
                <a:spcPts val="2680"/>
              </a:spcBef>
              <a:buClr>
                <a:schemeClr val="dk1"/>
              </a:buClr>
              <a:buFont typeface="Arial"/>
              <a:buChar char="–"/>
              <a:defRPr/>
            </a:lvl2pPr>
            <a:lvl3pPr marL="5486400" indent="-374650" algn="l" rtl="0">
              <a:spcBef>
                <a:spcPts val="2300"/>
              </a:spcBef>
              <a:buClr>
                <a:schemeClr val="dk1"/>
              </a:buClr>
              <a:buFont typeface="Arial"/>
              <a:buChar char="•"/>
              <a:defRPr/>
            </a:lvl3pPr>
            <a:lvl4pPr marL="7680960" indent="-492759" algn="l" rtl="0">
              <a:spcBef>
                <a:spcPts val="1920"/>
              </a:spcBef>
              <a:buClr>
                <a:schemeClr val="dk1"/>
              </a:buClr>
              <a:buFont typeface="Arial"/>
              <a:buChar char="–"/>
              <a:defRPr/>
            </a:lvl4pPr>
            <a:lvl5pPr marL="9875520" indent="-490219" algn="l" rtl="0">
              <a:spcBef>
                <a:spcPts val="1920"/>
              </a:spcBef>
              <a:buClr>
                <a:schemeClr val="dk1"/>
              </a:buClr>
              <a:buFont typeface="Arial"/>
              <a:buChar char="»"/>
              <a:defRPr/>
            </a:lvl5pPr>
            <a:lvl6pPr marL="12070080" indent="-487680" algn="l" rtl="0">
              <a:spcBef>
                <a:spcPts val="1920"/>
              </a:spcBef>
              <a:buClr>
                <a:schemeClr val="dk1"/>
              </a:buClr>
              <a:buFont typeface="Arial"/>
              <a:buChar char="•"/>
              <a:defRPr/>
            </a:lvl6pPr>
            <a:lvl7pPr marL="14264639" indent="-497839" algn="l" rtl="0">
              <a:spcBef>
                <a:spcPts val="1920"/>
              </a:spcBef>
              <a:buClr>
                <a:schemeClr val="dk1"/>
              </a:buClr>
              <a:buFont typeface="Arial"/>
              <a:buChar char="•"/>
              <a:defRPr/>
            </a:lvl7pPr>
            <a:lvl8pPr marL="16459200" indent="-495300" algn="l" rtl="0">
              <a:spcBef>
                <a:spcPts val="1920"/>
              </a:spcBef>
              <a:buClr>
                <a:schemeClr val="dk1"/>
              </a:buClr>
              <a:buFont typeface="Arial"/>
              <a:buChar char="•"/>
              <a:defRPr/>
            </a:lvl8pPr>
            <a:lvl9pPr marL="18653760" indent="-492760" algn="l" rtl="0">
              <a:spcBef>
                <a:spcPts val="1920"/>
              </a:spcBef>
              <a:buClr>
                <a:schemeClr val="dk1"/>
              </a:buClr>
              <a:buFont typeface="Arial"/>
              <a:buChar char="•"/>
              <a:defRPr/>
            </a:lvl9pPr>
          </a:lstStyle>
          <a:p>
            <a:endParaRPr/>
          </a:p>
        </p:txBody>
      </p:sp>
      <p:sp>
        <p:nvSpPr>
          <p:cNvPr id="19" name="Shape 19"/>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20" name="Shape 20"/>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21" name="Shape 21"/>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3467101" y="21153121"/>
            <a:ext cx="37307518" cy="6537960"/>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3467101" y="13952225"/>
            <a:ext cx="37307518" cy="720089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2194560" indent="-10160" rtl="0">
              <a:spcBef>
                <a:spcPts val="0"/>
              </a:spcBef>
              <a:buClr>
                <a:srgbClr val="888888"/>
              </a:buClr>
              <a:buFont typeface="Calibri"/>
              <a:buNone/>
              <a:defRPr/>
            </a:lvl2pPr>
            <a:lvl3pPr marL="4389120" indent="-7620" rtl="0">
              <a:spcBef>
                <a:spcPts val="0"/>
              </a:spcBef>
              <a:buClr>
                <a:srgbClr val="888888"/>
              </a:buClr>
              <a:buFont typeface="Calibri"/>
              <a:buNone/>
              <a:defRPr/>
            </a:lvl3pPr>
            <a:lvl4pPr marL="6583680" indent="-5080" rtl="0">
              <a:spcBef>
                <a:spcPts val="0"/>
              </a:spcBef>
              <a:buClr>
                <a:srgbClr val="888888"/>
              </a:buClr>
              <a:buFont typeface="Calibri"/>
              <a:buNone/>
              <a:defRPr/>
            </a:lvl4pPr>
            <a:lvl5pPr marL="8778240" indent="-2540" rtl="0">
              <a:spcBef>
                <a:spcPts val="0"/>
              </a:spcBef>
              <a:buClr>
                <a:srgbClr val="888888"/>
              </a:buClr>
              <a:buFont typeface="Calibri"/>
              <a:buNone/>
              <a:defRPr/>
            </a:lvl5pPr>
            <a:lvl6pPr marL="10972800" indent="0" rtl="0">
              <a:spcBef>
                <a:spcPts val="0"/>
              </a:spcBef>
              <a:buClr>
                <a:srgbClr val="888888"/>
              </a:buClr>
              <a:buFont typeface="Calibri"/>
              <a:buNone/>
              <a:defRPr/>
            </a:lvl6pPr>
            <a:lvl7pPr marL="13167361" indent="-10160" rtl="0">
              <a:spcBef>
                <a:spcPts val="0"/>
              </a:spcBef>
              <a:buClr>
                <a:srgbClr val="888888"/>
              </a:buClr>
              <a:buFont typeface="Calibri"/>
              <a:buNone/>
              <a:defRPr/>
            </a:lvl7pPr>
            <a:lvl8pPr marL="15361920" indent="-7619" rtl="0">
              <a:spcBef>
                <a:spcPts val="0"/>
              </a:spcBef>
              <a:buClr>
                <a:srgbClr val="888888"/>
              </a:buClr>
              <a:buFont typeface="Calibri"/>
              <a:buNone/>
              <a:defRPr/>
            </a:lvl8pPr>
            <a:lvl9pPr marL="17556480" indent="-5080" rtl="0">
              <a:spcBef>
                <a:spcPts val="0"/>
              </a:spcBef>
              <a:buClr>
                <a:srgbClr val="888888"/>
              </a:buClr>
              <a:buFont typeface="Calibri"/>
              <a:buNone/>
              <a:defRPr/>
            </a:lvl9pPr>
          </a:lstStyle>
          <a:p>
            <a:endParaRPr/>
          </a:p>
        </p:txBody>
      </p:sp>
      <p:sp>
        <p:nvSpPr>
          <p:cNvPr id="25" name="Shape 25"/>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26" name="Shape 26"/>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27" name="Shape 27"/>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2194559" y="1318262"/>
            <a:ext cx="39502080" cy="54863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body" idx="1"/>
          </p:nvPr>
        </p:nvSpPr>
        <p:spPr>
          <a:xfrm>
            <a:off x="10530842" y="36865559"/>
            <a:ext cx="94442281" cy="10427969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2"/>
          </p:nvPr>
        </p:nvSpPr>
        <p:spPr>
          <a:xfrm>
            <a:off x="105704637" y="36865559"/>
            <a:ext cx="94442281" cy="10427969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33" name="Shape 33"/>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34" name="Shape 34"/>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2194559" y="1318262"/>
            <a:ext cx="39502080" cy="5486399"/>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2194559" y="7368542"/>
            <a:ext cx="19392901" cy="3070857"/>
          </a:xfrm>
          <a:prstGeom prst="rect">
            <a:avLst/>
          </a:prstGeom>
          <a:noFill/>
          <a:ln>
            <a:noFill/>
          </a:ln>
        </p:spPr>
        <p:txBody>
          <a:bodyPr lIns="91425" tIns="91425" rIns="91425" bIns="91425" anchor="b" anchorCtr="0"/>
          <a:lstStyle>
            <a:lvl1pPr marL="0" indent="0" rtl="0">
              <a:spcBef>
                <a:spcPts val="0"/>
              </a:spcBef>
              <a:buFont typeface="Calibri"/>
              <a:buNone/>
              <a:defRPr/>
            </a:lvl1pPr>
            <a:lvl2pPr marL="2194560" indent="-10160" rtl="0">
              <a:spcBef>
                <a:spcPts val="0"/>
              </a:spcBef>
              <a:buFont typeface="Calibri"/>
              <a:buNone/>
              <a:defRPr/>
            </a:lvl2pPr>
            <a:lvl3pPr marL="4389120" indent="-7620" rtl="0">
              <a:spcBef>
                <a:spcPts val="0"/>
              </a:spcBef>
              <a:buFont typeface="Calibri"/>
              <a:buNone/>
              <a:defRPr/>
            </a:lvl3pPr>
            <a:lvl4pPr marL="6583680" indent="-5080" rtl="0">
              <a:spcBef>
                <a:spcPts val="0"/>
              </a:spcBef>
              <a:buFont typeface="Calibri"/>
              <a:buNone/>
              <a:defRPr/>
            </a:lvl4pPr>
            <a:lvl5pPr marL="8778240" indent="-2540" rtl="0">
              <a:spcBef>
                <a:spcPts val="0"/>
              </a:spcBef>
              <a:buFont typeface="Calibri"/>
              <a:buNone/>
              <a:defRPr/>
            </a:lvl5pPr>
            <a:lvl6pPr marL="10972800" indent="0" rtl="0">
              <a:spcBef>
                <a:spcPts val="0"/>
              </a:spcBef>
              <a:buFont typeface="Calibri"/>
              <a:buNone/>
              <a:defRPr/>
            </a:lvl6pPr>
            <a:lvl7pPr marL="13167361" indent="-10160" rtl="0">
              <a:spcBef>
                <a:spcPts val="0"/>
              </a:spcBef>
              <a:buFont typeface="Calibri"/>
              <a:buNone/>
              <a:defRPr/>
            </a:lvl7pPr>
            <a:lvl8pPr marL="15361920" indent="-7619" rtl="0">
              <a:spcBef>
                <a:spcPts val="0"/>
              </a:spcBef>
              <a:buFont typeface="Calibri"/>
              <a:buNone/>
              <a:defRPr/>
            </a:lvl8pPr>
            <a:lvl9pPr marL="17556480" indent="-5080" rtl="0">
              <a:spcBef>
                <a:spcPts val="0"/>
              </a:spcBef>
              <a:buFont typeface="Calibri"/>
              <a:buNone/>
              <a:defRPr/>
            </a:lvl9pPr>
          </a:lstStyle>
          <a:p>
            <a:endParaRPr/>
          </a:p>
        </p:txBody>
      </p:sp>
      <p:sp>
        <p:nvSpPr>
          <p:cNvPr id="38" name="Shape 38"/>
          <p:cNvSpPr txBox="1">
            <a:spLocks noGrp="1"/>
          </p:cNvSpPr>
          <p:nvPr>
            <p:ph type="body" idx="2"/>
          </p:nvPr>
        </p:nvSpPr>
        <p:spPr>
          <a:xfrm>
            <a:off x="2194559" y="10439400"/>
            <a:ext cx="19392901" cy="18966181"/>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22296121" y="7368542"/>
            <a:ext cx="19400519" cy="3070857"/>
          </a:xfrm>
          <a:prstGeom prst="rect">
            <a:avLst/>
          </a:prstGeom>
          <a:noFill/>
          <a:ln>
            <a:noFill/>
          </a:ln>
        </p:spPr>
        <p:txBody>
          <a:bodyPr lIns="91425" tIns="91425" rIns="91425" bIns="91425" anchor="b" anchorCtr="0"/>
          <a:lstStyle>
            <a:lvl1pPr marL="0" indent="0" rtl="0">
              <a:spcBef>
                <a:spcPts val="0"/>
              </a:spcBef>
              <a:buFont typeface="Calibri"/>
              <a:buNone/>
              <a:defRPr/>
            </a:lvl1pPr>
            <a:lvl2pPr marL="2194560" indent="-10160" rtl="0">
              <a:spcBef>
                <a:spcPts val="0"/>
              </a:spcBef>
              <a:buFont typeface="Calibri"/>
              <a:buNone/>
              <a:defRPr/>
            </a:lvl2pPr>
            <a:lvl3pPr marL="4389120" indent="-7620" rtl="0">
              <a:spcBef>
                <a:spcPts val="0"/>
              </a:spcBef>
              <a:buFont typeface="Calibri"/>
              <a:buNone/>
              <a:defRPr/>
            </a:lvl3pPr>
            <a:lvl4pPr marL="6583680" indent="-5080" rtl="0">
              <a:spcBef>
                <a:spcPts val="0"/>
              </a:spcBef>
              <a:buFont typeface="Calibri"/>
              <a:buNone/>
              <a:defRPr/>
            </a:lvl4pPr>
            <a:lvl5pPr marL="8778240" indent="-2540" rtl="0">
              <a:spcBef>
                <a:spcPts val="0"/>
              </a:spcBef>
              <a:buFont typeface="Calibri"/>
              <a:buNone/>
              <a:defRPr/>
            </a:lvl5pPr>
            <a:lvl6pPr marL="10972800" indent="0" rtl="0">
              <a:spcBef>
                <a:spcPts val="0"/>
              </a:spcBef>
              <a:buFont typeface="Calibri"/>
              <a:buNone/>
              <a:defRPr/>
            </a:lvl6pPr>
            <a:lvl7pPr marL="13167361" indent="-10160" rtl="0">
              <a:spcBef>
                <a:spcPts val="0"/>
              </a:spcBef>
              <a:buFont typeface="Calibri"/>
              <a:buNone/>
              <a:defRPr/>
            </a:lvl7pPr>
            <a:lvl8pPr marL="15361920" indent="-7619" rtl="0">
              <a:spcBef>
                <a:spcPts val="0"/>
              </a:spcBef>
              <a:buFont typeface="Calibri"/>
              <a:buNone/>
              <a:defRPr/>
            </a:lvl8pPr>
            <a:lvl9pPr marL="17556480" indent="-5080" rtl="0">
              <a:spcBef>
                <a:spcPts val="0"/>
              </a:spcBef>
              <a:buFont typeface="Calibri"/>
              <a:buNone/>
              <a:defRPr/>
            </a:lvl9pPr>
          </a:lstStyle>
          <a:p>
            <a:endParaRPr/>
          </a:p>
        </p:txBody>
      </p:sp>
      <p:sp>
        <p:nvSpPr>
          <p:cNvPr id="40" name="Shape 40"/>
          <p:cNvSpPr txBox="1">
            <a:spLocks noGrp="1"/>
          </p:cNvSpPr>
          <p:nvPr>
            <p:ph type="body" idx="4"/>
          </p:nvPr>
        </p:nvSpPr>
        <p:spPr>
          <a:xfrm>
            <a:off x="22296121" y="10439400"/>
            <a:ext cx="19400519" cy="18966181"/>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42" name="Shape 42"/>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43" name="Shape 43"/>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2194559" y="1318262"/>
            <a:ext cx="39502080" cy="54863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47" name="Shape 47"/>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48" name="Shape 48"/>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51" name="Shape 51"/>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52" name="Shape 52"/>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2194563" y="1310640"/>
            <a:ext cx="14439901" cy="557783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17160240" y="1310642"/>
            <a:ext cx="24536398" cy="2809494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2194563" y="6888482"/>
            <a:ext cx="14439901" cy="22517101"/>
          </a:xfrm>
          <a:prstGeom prst="rect">
            <a:avLst/>
          </a:prstGeom>
          <a:noFill/>
          <a:ln>
            <a:noFill/>
          </a:ln>
        </p:spPr>
        <p:txBody>
          <a:bodyPr lIns="91425" tIns="91425" rIns="91425" bIns="91425" anchor="t" anchorCtr="0"/>
          <a:lstStyle>
            <a:lvl1pPr marL="0" indent="0" rtl="0">
              <a:spcBef>
                <a:spcPts val="0"/>
              </a:spcBef>
              <a:buFont typeface="Calibri"/>
              <a:buNone/>
              <a:defRPr/>
            </a:lvl1pPr>
            <a:lvl2pPr marL="2194560" indent="-10160" rtl="0">
              <a:spcBef>
                <a:spcPts val="0"/>
              </a:spcBef>
              <a:buFont typeface="Calibri"/>
              <a:buNone/>
              <a:defRPr/>
            </a:lvl2pPr>
            <a:lvl3pPr marL="4389120" indent="-7620" rtl="0">
              <a:spcBef>
                <a:spcPts val="0"/>
              </a:spcBef>
              <a:buFont typeface="Calibri"/>
              <a:buNone/>
              <a:defRPr/>
            </a:lvl3pPr>
            <a:lvl4pPr marL="6583680" indent="-5080" rtl="0">
              <a:spcBef>
                <a:spcPts val="0"/>
              </a:spcBef>
              <a:buFont typeface="Calibri"/>
              <a:buNone/>
              <a:defRPr/>
            </a:lvl4pPr>
            <a:lvl5pPr marL="8778240" indent="-2540" rtl="0">
              <a:spcBef>
                <a:spcPts val="0"/>
              </a:spcBef>
              <a:buFont typeface="Calibri"/>
              <a:buNone/>
              <a:defRPr/>
            </a:lvl5pPr>
            <a:lvl6pPr marL="10972800" indent="0" rtl="0">
              <a:spcBef>
                <a:spcPts val="0"/>
              </a:spcBef>
              <a:buFont typeface="Calibri"/>
              <a:buNone/>
              <a:defRPr/>
            </a:lvl6pPr>
            <a:lvl7pPr marL="13167361" indent="-10160" rtl="0">
              <a:spcBef>
                <a:spcPts val="0"/>
              </a:spcBef>
              <a:buFont typeface="Calibri"/>
              <a:buNone/>
              <a:defRPr/>
            </a:lvl7pPr>
            <a:lvl8pPr marL="15361920" indent="-7619" rtl="0">
              <a:spcBef>
                <a:spcPts val="0"/>
              </a:spcBef>
              <a:buFont typeface="Calibri"/>
              <a:buNone/>
              <a:defRPr/>
            </a:lvl8pPr>
            <a:lvl9pPr marL="17556480" indent="-5080" rtl="0">
              <a:spcBef>
                <a:spcPts val="0"/>
              </a:spcBef>
              <a:buFont typeface="Calibri"/>
              <a:buNone/>
              <a:defRPr/>
            </a:lvl9pPr>
          </a:lstStyle>
          <a:p>
            <a:endParaRPr/>
          </a:p>
        </p:txBody>
      </p:sp>
      <p:sp>
        <p:nvSpPr>
          <p:cNvPr id="57" name="Shape 57"/>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58" name="Shape 58"/>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59" name="Shape 59"/>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8602982" y="23042879"/>
            <a:ext cx="26334720" cy="2720341"/>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8602982" y="2941319"/>
            <a:ext cx="26334720" cy="19751040"/>
          </a:xfrm>
          <a:prstGeom prst="rect">
            <a:avLst/>
          </a:prstGeom>
          <a:noFill/>
          <a:ln>
            <a:noFill/>
          </a:ln>
        </p:spPr>
      </p:sp>
      <p:sp>
        <p:nvSpPr>
          <p:cNvPr id="63" name="Shape 63"/>
          <p:cNvSpPr txBox="1">
            <a:spLocks noGrp="1"/>
          </p:cNvSpPr>
          <p:nvPr>
            <p:ph type="body" idx="1"/>
          </p:nvPr>
        </p:nvSpPr>
        <p:spPr>
          <a:xfrm>
            <a:off x="8602982" y="25763221"/>
            <a:ext cx="26334720" cy="3863337"/>
          </a:xfrm>
          <a:prstGeom prst="rect">
            <a:avLst/>
          </a:prstGeom>
          <a:noFill/>
          <a:ln>
            <a:noFill/>
          </a:ln>
        </p:spPr>
        <p:txBody>
          <a:bodyPr lIns="91425" tIns="91425" rIns="91425" bIns="91425" anchor="t" anchorCtr="0"/>
          <a:lstStyle>
            <a:lvl1pPr marL="0" indent="0" rtl="0">
              <a:spcBef>
                <a:spcPts val="0"/>
              </a:spcBef>
              <a:buFont typeface="Calibri"/>
              <a:buNone/>
              <a:defRPr/>
            </a:lvl1pPr>
            <a:lvl2pPr marL="2194560" indent="-10160" rtl="0">
              <a:spcBef>
                <a:spcPts val="0"/>
              </a:spcBef>
              <a:buFont typeface="Calibri"/>
              <a:buNone/>
              <a:defRPr/>
            </a:lvl2pPr>
            <a:lvl3pPr marL="4389120" indent="-7620" rtl="0">
              <a:spcBef>
                <a:spcPts val="0"/>
              </a:spcBef>
              <a:buFont typeface="Calibri"/>
              <a:buNone/>
              <a:defRPr/>
            </a:lvl3pPr>
            <a:lvl4pPr marL="6583680" indent="-5080" rtl="0">
              <a:spcBef>
                <a:spcPts val="0"/>
              </a:spcBef>
              <a:buFont typeface="Calibri"/>
              <a:buNone/>
              <a:defRPr/>
            </a:lvl4pPr>
            <a:lvl5pPr marL="8778240" indent="-2540" rtl="0">
              <a:spcBef>
                <a:spcPts val="0"/>
              </a:spcBef>
              <a:buFont typeface="Calibri"/>
              <a:buNone/>
              <a:defRPr/>
            </a:lvl5pPr>
            <a:lvl6pPr marL="10972800" indent="0" rtl="0">
              <a:spcBef>
                <a:spcPts val="0"/>
              </a:spcBef>
              <a:buFont typeface="Calibri"/>
              <a:buNone/>
              <a:defRPr/>
            </a:lvl6pPr>
            <a:lvl7pPr marL="13167361" indent="-10160" rtl="0">
              <a:spcBef>
                <a:spcPts val="0"/>
              </a:spcBef>
              <a:buFont typeface="Calibri"/>
              <a:buNone/>
              <a:defRPr/>
            </a:lvl7pPr>
            <a:lvl8pPr marL="15361920" indent="-7619" rtl="0">
              <a:spcBef>
                <a:spcPts val="0"/>
              </a:spcBef>
              <a:buFont typeface="Calibri"/>
              <a:buNone/>
              <a:defRPr/>
            </a:lvl8pPr>
            <a:lvl9pPr marL="17556480" indent="-5080" rtl="0">
              <a:spcBef>
                <a:spcPts val="0"/>
              </a:spcBef>
              <a:buFont typeface="Calibri"/>
              <a:buNone/>
              <a:defRPr/>
            </a:lvl9pPr>
          </a:lstStyle>
          <a:p>
            <a:endParaRPr/>
          </a:p>
        </p:txBody>
      </p:sp>
      <p:sp>
        <p:nvSpPr>
          <p:cNvPr id="64" name="Shape 64"/>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65" name="Shape 65"/>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66" name="Shape 66"/>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2194559" y="1318262"/>
            <a:ext cx="39502080" cy="5486399"/>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2194559" y="7680963"/>
            <a:ext cx="39502080" cy="21724621"/>
          </a:xfrm>
          <a:prstGeom prst="rect">
            <a:avLst/>
          </a:prstGeom>
          <a:noFill/>
          <a:ln>
            <a:noFill/>
          </a:ln>
        </p:spPr>
        <p:txBody>
          <a:bodyPr lIns="91425" tIns="91425" rIns="91425" bIns="91425" anchor="t" anchorCtr="0"/>
          <a:lstStyle>
            <a:lvl1pPr marL="1645920" marR="0" indent="-668020" algn="l" rtl="0">
              <a:spcBef>
                <a:spcPts val="3080"/>
              </a:spcBef>
              <a:buClr>
                <a:schemeClr val="dk1"/>
              </a:buClr>
              <a:buFont typeface="Arial"/>
              <a:buChar char="•"/>
              <a:defRPr/>
            </a:lvl1pPr>
            <a:lvl2pPr marL="3566159" marR="0" indent="-530859" algn="l" rtl="0">
              <a:spcBef>
                <a:spcPts val="2680"/>
              </a:spcBef>
              <a:buClr>
                <a:schemeClr val="dk1"/>
              </a:buClr>
              <a:buFont typeface="Arial"/>
              <a:buChar char="–"/>
              <a:defRPr/>
            </a:lvl2pPr>
            <a:lvl3pPr marL="5486400" marR="0" indent="-374650" algn="l" rtl="0">
              <a:spcBef>
                <a:spcPts val="2300"/>
              </a:spcBef>
              <a:buClr>
                <a:schemeClr val="dk1"/>
              </a:buClr>
              <a:buFont typeface="Arial"/>
              <a:buChar char="•"/>
              <a:defRPr/>
            </a:lvl3pPr>
            <a:lvl4pPr marL="7680960" marR="0" indent="-492759" algn="l" rtl="0">
              <a:spcBef>
                <a:spcPts val="1920"/>
              </a:spcBef>
              <a:buClr>
                <a:schemeClr val="dk1"/>
              </a:buClr>
              <a:buFont typeface="Arial"/>
              <a:buChar char="–"/>
              <a:defRPr/>
            </a:lvl4pPr>
            <a:lvl5pPr marL="9875520" marR="0" indent="-490219" algn="l" rtl="0">
              <a:spcBef>
                <a:spcPts val="1920"/>
              </a:spcBef>
              <a:buClr>
                <a:schemeClr val="dk1"/>
              </a:buClr>
              <a:buFont typeface="Arial"/>
              <a:buChar char="»"/>
              <a:defRPr/>
            </a:lvl5pPr>
            <a:lvl6pPr marL="12070080" marR="0" indent="-487680" algn="l" rtl="0">
              <a:spcBef>
                <a:spcPts val="1920"/>
              </a:spcBef>
              <a:buClr>
                <a:schemeClr val="dk1"/>
              </a:buClr>
              <a:buFont typeface="Arial"/>
              <a:buChar char="•"/>
              <a:defRPr/>
            </a:lvl6pPr>
            <a:lvl7pPr marL="14264639" marR="0" indent="-497839" algn="l" rtl="0">
              <a:spcBef>
                <a:spcPts val="1920"/>
              </a:spcBef>
              <a:buClr>
                <a:schemeClr val="dk1"/>
              </a:buClr>
              <a:buFont typeface="Arial"/>
              <a:buChar char="•"/>
              <a:defRPr/>
            </a:lvl7pPr>
            <a:lvl8pPr marL="16459200" marR="0" indent="-495300" algn="l" rtl="0">
              <a:spcBef>
                <a:spcPts val="1920"/>
              </a:spcBef>
              <a:buClr>
                <a:schemeClr val="dk1"/>
              </a:buClr>
              <a:buFont typeface="Arial"/>
              <a:buChar char="•"/>
              <a:defRPr/>
            </a:lvl8pPr>
            <a:lvl9pPr marL="18653760" marR="0" indent="-492760" algn="l" rtl="0">
              <a:spcBef>
                <a:spcPts val="1920"/>
              </a:spcBef>
              <a:buClr>
                <a:schemeClr val="dk1"/>
              </a:buClr>
              <a:buFont typeface="Arial"/>
              <a:buChar char="•"/>
              <a:defRPr/>
            </a:lvl9pPr>
          </a:lstStyle>
          <a:p>
            <a:endParaRPr/>
          </a:p>
        </p:txBody>
      </p:sp>
      <p:sp>
        <p:nvSpPr>
          <p:cNvPr id="7" name="Shape 7"/>
          <p:cNvSpPr txBox="1">
            <a:spLocks noGrp="1"/>
          </p:cNvSpPr>
          <p:nvPr>
            <p:ph type="dt" idx="10"/>
          </p:nvPr>
        </p:nvSpPr>
        <p:spPr>
          <a:xfrm>
            <a:off x="2194559" y="30510481"/>
            <a:ext cx="10241279" cy="1752600"/>
          </a:xfrm>
          <a:prstGeom prst="rect">
            <a:avLst/>
          </a:prstGeom>
          <a:noFill/>
          <a:ln>
            <a:noFill/>
          </a:ln>
        </p:spPr>
        <p:txBody>
          <a:bodyPr lIns="91425" tIns="91425" rIns="91425" bIns="91425" anchor="ctr" anchorCtr="0"/>
          <a:lstStyle>
            <a:lvl1pPr marL="0" marR="0" indent="0" algn="l"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8" name="Shape 8"/>
          <p:cNvSpPr txBox="1">
            <a:spLocks noGrp="1"/>
          </p:cNvSpPr>
          <p:nvPr>
            <p:ph type="ftr" idx="11"/>
          </p:nvPr>
        </p:nvSpPr>
        <p:spPr>
          <a:xfrm>
            <a:off x="14996159" y="30510481"/>
            <a:ext cx="13898879" cy="1752600"/>
          </a:xfrm>
          <a:prstGeom prst="rect">
            <a:avLst/>
          </a:prstGeom>
          <a:noFill/>
          <a:ln>
            <a:noFill/>
          </a:ln>
        </p:spPr>
        <p:txBody>
          <a:bodyPr lIns="91425" tIns="91425" rIns="91425" bIns="91425" anchor="ctr" anchorCtr="0"/>
          <a:lstStyle>
            <a:lvl1pPr marL="0" marR="0" indent="0" algn="ctr" rtl="0">
              <a:spcBef>
                <a:spcPts val="0"/>
              </a:spcBef>
              <a:defRPr/>
            </a:lvl1pPr>
            <a:lvl2pPr marL="2194560" marR="0" indent="-10160" algn="l" rtl="0">
              <a:spcBef>
                <a:spcPts val="0"/>
              </a:spcBef>
              <a:defRPr/>
            </a:lvl2pPr>
            <a:lvl3pPr marL="4389120" marR="0" indent="-7620" algn="l" rtl="0">
              <a:spcBef>
                <a:spcPts val="0"/>
              </a:spcBef>
              <a:defRPr/>
            </a:lvl3pPr>
            <a:lvl4pPr marL="6583680" marR="0" indent="-5080" algn="l" rtl="0">
              <a:spcBef>
                <a:spcPts val="0"/>
              </a:spcBef>
              <a:defRPr/>
            </a:lvl4pPr>
            <a:lvl5pPr marL="8778240" marR="0" indent="-2540" algn="l" rtl="0">
              <a:spcBef>
                <a:spcPts val="0"/>
              </a:spcBef>
              <a:defRPr/>
            </a:lvl5pPr>
            <a:lvl6pPr marL="10972800" marR="0" indent="0" algn="l" rtl="0">
              <a:spcBef>
                <a:spcPts val="0"/>
              </a:spcBef>
              <a:defRPr/>
            </a:lvl6pPr>
            <a:lvl7pPr marL="13167361" marR="0" indent="-10160" algn="l" rtl="0">
              <a:spcBef>
                <a:spcPts val="0"/>
              </a:spcBef>
              <a:defRPr/>
            </a:lvl7pPr>
            <a:lvl8pPr marL="15361920" marR="0" indent="-7619" algn="l" rtl="0">
              <a:spcBef>
                <a:spcPts val="0"/>
              </a:spcBef>
              <a:defRPr/>
            </a:lvl8pPr>
            <a:lvl9pPr marL="17556480" marR="0" indent="-5080" algn="l" rtl="0">
              <a:spcBef>
                <a:spcPts val="0"/>
              </a:spcBef>
              <a:defRPr/>
            </a:lvl9pPr>
          </a:lstStyle>
          <a:p>
            <a:endParaRPr/>
          </a:p>
        </p:txBody>
      </p:sp>
      <p:sp>
        <p:nvSpPr>
          <p:cNvPr id="9" name="Shape 9"/>
          <p:cNvSpPr txBox="1">
            <a:spLocks noGrp="1"/>
          </p:cNvSpPr>
          <p:nvPr>
            <p:ph type="sldNum" idx="12"/>
          </p:nvPr>
        </p:nvSpPr>
        <p:spPr>
          <a:xfrm>
            <a:off x="31455359" y="30510481"/>
            <a:ext cx="10241279" cy="1752600"/>
          </a:xfrm>
          <a:prstGeom prst="rect">
            <a:avLst/>
          </a:prstGeom>
          <a:noFill/>
          <a:ln>
            <a:noFill/>
          </a:ln>
        </p:spPr>
        <p:txBody>
          <a:bodyPr lIns="438900" tIns="219450" rIns="438900" bIns="219450" anchor="ctr" anchorCtr="0">
            <a:noAutofit/>
          </a:bodyPr>
          <a:lstStyle>
            <a:lvl1pPr marL="0" marR="0" indent="0" algn="r" rtl="0">
              <a:spcBef>
                <a:spcPts val="0"/>
              </a:spcBef>
              <a:buNone/>
              <a:defRPr sz="58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chart" Target="../charts/chart1.xml"/><Relationship Id="rId5" Type="http://schemas.openxmlformats.org/officeDocument/2006/relationships/image" Target="../media/image2.png"/><Relationship Id="rId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61000">
              <a:srgbClr val="031A48"/>
            </a:gs>
            <a:gs pos="100000">
              <a:schemeClr val="bg1"/>
            </a:gs>
            <a:gs pos="81000">
              <a:schemeClr val="tx1">
                <a:lumMod val="85000"/>
                <a:lumOff val="15000"/>
              </a:schemeClr>
            </a:gs>
            <a:gs pos="71000">
              <a:schemeClr val="bg2">
                <a:lumMod val="60000"/>
                <a:lumOff val="40000"/>
              </a:schemeClr>
            </a:gs>
          </a:gsLst>
          <a:lin ang="5400000" scaled="0"/>
          <a:tileRect/>
        </a:gradFill>
        <a:effectLst/>
      </p:bgPr>
    </p:bg>
    <p:spTree>
      <p:nvGrpSpPr>
        <p:cNvPr id="1" name="Shape 79"/>
        <p:cNvGrpSpPr/>
        <p:nvPr/>
      </p:nvGrpSpPr>
      <p:grpSpPr>
        <a:xfrm>
          <a:off x="0" y="0"/>
          <a:ext cx="0" cy="0"/>
          <a:chOff x="0" y="0"/>
          <a:chExt cx="0" cy="0"/>
        </a:xfrm>
      </p:grpSpPr>
      <p:sp>
        <p:nvSpPr>
          <p:cNvPr id="3" name="Rectangle 2"/>
          <p:cNvSpPr/>
          <p:nvPr/>
        </p:nvSpPr>
        <p:spPr>
          <a:xfrm>
            <a:off x="0" y="10027614"/>
            <a:ext cx="43891200" cy="856652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Shape 89"/>
          <p:cNvSpPr txBox="1"/>
          <p:nvPr/>
        </p:nvSpPr>
        <p:spPr>
          <a:xfrm>
            <a:off x="833669" y="760714"/>
            <a:ext cx="34137599" cy="4816703"/>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9200" b="1" i="0" u="none" strike="noStrike" cap="none" baseline="0" dirty="0" smtClean="0">
                <a:solidFill>
                  <a:schemeClr val="bg1"/>
                </a:solidFill>
                <a:latin typeface="Garamond"/>
                <a:ea typeface="Garamond"/>
                <a:cs typeface="Garamond"/>
                <a:sym typeface="Garamond"/>
              </a:rPr>
              <a:t>The Effect of Wartime Escalation</a:t>
            </a:r>
            <a:r>
              <a:rPr lang="en-US" sz="9200" b="1" i="0" u="none" strike="noStrike" cap="none" dirty="0" smtClean="0">
                <a:solidFill>
                  <a:schemeClr val="bg1"/>
                </a:solidFill>
                <a:latin typeface="Garamond"/>
                <a:ea typeface="Garamond"/>
                <a:cs typeface="Garamond"/>
                <a:sym typeface="Garamond"/>
              </a:rPr>
              <a:t> on Immigration Attitudes in the United States</a:t>
            </a:r>
            <a:endParaRPr lang="en-US" sz="9200" b="1" i="0" u="none" strike="noStrike" cap="none" baseline="0" dirty="0">
              <a:solidFill>
                <a:schemeClr val="bg1"/>
              </a:solidFill>
              <a:latin typeface="Garamond"/>
              <a:ea typeface="Garamond"/>
              <a:cs typeface="Garamond"/>
              <a:sym typeface="Garamond"/>
            </a:endParaRPr>
          </a:p>
          <a:p>
            <a:pPr marL="0" marR="0" lvl="0" indent="0" algn="ctr" rtl="0">
              <a:spcBef>
                <a:spcPts val="0"/>
              </a:spcBef>
              <a:buSzPct val="25000"/>
              <a:buNone/>
            </a:pPr>
            <a:r>
              <a:rPr lang="en-US" sz="2000" b="1" i="0" u="none" strike="noStrike" cap="none" baseline="0" dirty="0">
                <a:solidFill>
                  <a:schemeClr val="dk1"/>
                </a:solidFill>
                <a:latin typeface="Garamond"/>
                <a:ea typeface="Garamond"/>
                <a:cs typeface="Garamond"/>
                <a:sym typeface="Garamond"/>
              </a:rPr>
              <a:t> </a:t>
            </a:r>
          </a:p>
          <a:p>
            <a:pPr marL="0" marR="0" lvl="0" indent="0" algn="ctr" rtl="0">
              <a:spcBef>
                <a:spcPts val="0"/>
              </a:spcBef>
              <a:buSzPct val="25000"/>
              <a:buNone/>
            </a:pPr>
            <a:r>
              <a:rPr lang="en-US" sz="6500" b="1" dirty="0" smtClean="0">
                <a:solidFill>
                  <a:schemeClr val="bg1"/>
                </a:solidFill>
                <a:latin typeface="Garamond"/>
                <a:ea typeface="Garamond"/>
                <a:cs typeface="Garamond"/>
                <a:sym typeface="Garamond"/>
              </a:rPr>
              <a:t>Anthony Ramirez and Dylan Smith</a:t>
            </a:r>
            <a:endParaRPr lang="en-US" sz="6500" b="1" i="0" u="none" strike="noStrike" cap="none" baseline="0" dirty="0">
              <a:solidFill>
                <a:schemeClr val="bg1"/>
              </a:solidFill>
              <a:latin typeface="Garamond"/>
              <a:ea typeface="Garamond"/>
              <a:cs typeface="Garamond"/>
              <a:sym typeface="Garamond"/>
            </a:endParaRPr>
          </a:p>
          <a:p>
            <a:pPr marL="0" marR="0" lvl="0" indent="0" algn="ctr" rtl="0">
              <a:spcBef>
                <a:spcPts val="0"/>
              </a:spcBef>
              <a:buSzPct val="25000"/>
              <a:buNone/>
            </a:pPr>
            <a:r>
              <a:rPr lang="en-US" sz="6500" b="1" i="0" u="none" strike="noStrike" cap="none" baseline="0" dirty="0">
                <a:solidFill>
                  <a:schemeClr val="bg1"/>
                </a:solidFill>
                <a:latin typeface="Garamond"/>
                <a:ea typeface="Garamond"/>
                <a:cs typeface="Garamond"/>
                <a:sym typeface="Garamond"/>
              </a:rPr>
              <a:t>Professor </a:t>
            </a:r>
            <a:r>
              <a:rPr lang="en-US" sz="6500" b="1" i="0" u="none" strike="noStrike" cap="none" baseline="0" dirty="0" err="1">
                <a:solidFill>
                  <a:schemeClr val="bg1"/>
                </a:solidFill>
                <a:latin typeface="Garamond"/>
                <a:ea typeface="Garamond"/>
                <a:cs typeface="Garamond"/>
                <a:sym typeface="Garamond"/>
              </a:rPr>
              <a:t>LaFave</a:t>
            </a:r>
            <a:r>
              <a:rPr lang="en-US" sz="6500" b="1" i="0" u="none" strike="noStrike" cap="none" baseline="0" dirty="0">
                <a:solidFill>
                  <a:schemeClr val="bg1"/>
                </a:solidFill>
                <a:latin typeface="Garamond"/>
                <a:ea typeface="Garamond"/>
                <a:cs typeface="Garamond"/>
                <a:sym typeface="Garamond"/>
              </a:rPr>
              <a:t/>
            </a:r>
            <a:br>
              <a:rPr lang="en-US" sz="6500" b="1" i="0" u="none" strike="noStrike" cap="none" baseline="0" dirty="0">
                <a:solidFill>
                  <a:schemeClr val="bg1"/>
                </a:solidFill>
                <a:latin typeface="Garamond"/>
                <a:ea typeface="Garamond"/>
                <a:cs typeface="Garamond"/>
                <a:sym typeface="Garamond"/>
              </a:rPr>
            </a:br>
            <a:r>
              <a:rPr lang="en-US" sz="6500" b="1" i="0" u="none" strike="noStrike" cap="none" baseline="0" dirty="0" smtClean="0">
                <a:solidFill>
                  <a:schemeClr val="bg1"/>
                </a:solidFill>
                <a:latin typeface="Garamond"/>
                <a:ea typeface="Garamond"/>
                <a:cs typeface="Garamond"/>
                <a:sym typeface="Garamond"/>
              </a:rPr>
              <a:t>Econometrics</a:t>
            </a:r>
            <a:r>
              <a:rPr lang="en-US" sz="6500" b="1" i="0" u="none" strike="noStrike" cap="none" dirty="0" smtClean="0">
                <a:solidFill>
                  <a:schemeClr val="bg1"/>
                </a:solidFill>
                <a:latin typeface="Garamond"/>
                <a:ea typeface="Garamond"/>
                <a:cs typeface="Garamond"/>
                <a:sym typeface="Garamond"/>
              </a:rPr>
              <a:t> Spring 2015</a:t>
            </a:r>
            <a:endParaRPr lang="en-US" sz="6500" b="1" i="0" u="none" strike="noStrike" cap="none" baseline="0" dirty="0">
              <a:solidFill>
                <a:schemeClr val="bg1"/>
              </a:solidFill>
              <a:latin typeface="Garamond"/>
              <a:ea typeface="Garamond"/>
              <a:cs typeface="Garamond"/>
              <a:sym typeface="Garamond"/>
            </a:endParaRPr>
          </a:p>
        </p:txBody>
      </p:sp>
      <p:sp>
        <p:nvSpPr>
          <p:cNvPr id="44" name="Shape 90"/>
          <p:cNvSpPr/>
          <p:nvPr/>
        </p:nvSpPr>
        <p:spPr>
          <a:xfrm>
            <a:off x="1676400" y="7152299"/>
            <a:ext cx="10515599" cy="24765000"/>
          </a:xfrm>
          <a:prstGeom prst="rect">
            <a:avLst/>
          </a:prstGeom>
          <a:solidFill>
            <a:schemeClr val="bg1">
              <a:lumMod val="95000"/>
            </a:schemeClr>
          </a:solidFill>
          <a:ln w="76200" cap="flat">
            <a:solidFill>
              <a:srgbClr val="326598"/>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8600" b="0" i="0" u="none" strike="noStrike" cap="none" baseline="0">
              <a:solidFill>
                <a:schemeClr val="dk1"/>
              </a:solidFill>
              <a:latin typeface="Calibri"/>
              <a:ea typeface="Calibri"/>
              <a:cs typeface="Calibri"/>
              <a:sym typeface="Calibri"/>
            </a:endParaRPr>
          </a:p>
        </p:txBody>
      </p:sp>
      <p:sp>
        <p:nvSpPr>
          <p:cNvPr id="45" name="Shape 91"/>
          <p:cNvSpPr/>
          <p:nvPr/>
        </p:nvSpPr>
        <p:spPr>
          <a:xfrm>
            <a:off x="12591584" y="7152299"/>
            <a:ext cx="30805233" cy="6236391"/>
          </a:xfrm>
          <a:prstGeom prst="rect">
            <a:avLst/>
          </a:prstGeom>
          <a:solidFill>
            <a:schemeClr val="bg1">
              <a:lumMod val="95000"/>
            </a:schemeClr>
          </a:solidFill>
          <a:ln w="76200" cap="flat">
            <a:solidFill>
              <a:srgbClr val="326598"/>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8600" b="0" i="0" u="none" strike="noStrike" cap="none" baseline="0">
              <a:solidFill>
                <a:schemeClr val="dk1"/>
              </a:solidFill>
              <a:latin typeface="Calibri"/>
              <a:ea typeface="Calibri"/>
              <a:cs typeface="Calibri"/>
              <a:sym typeface="Calibri"/>
            </a:endParaRPr>
          </a:p>
        </p:txBody>
      </p:sp>
      <p:sp>
        <p:nvSpPr>
          <p:cNvPr id="46" name="Shape 95"/>
          <p:cNvSpPr txBox="1"/>
          <p:nvPr/>
        </p:nvSpPr>
        <p:spPr>
          <a:xfrm>
            <a:off x="1904859" y="7152299"/>
            <a:ext cx="9938103" cy="16678517"/>
          </a:xfrm>
          <a:prstGeom prst="rect">
            <a:avLst/>
          </a:prstGeom>
          <a:noFill/>
          <a:ln>
            <a:noFill/>
          </a:ln>
        </p:spPr>
        <p:txBody>
          <a:bodyPr lIns="91425" tIns="45700" rIns="91425" bIns="45700" anchor="t" anchorCtr="0">
            <a:noAutofit/>
          </a:bodyPr>
          <a:lstStyle/>
          <a:p>
            <a:pPr lvl="0">
              <a:buSzPct val="25000"/>
            </a:pPr>
            <a:r>
              <a:rPr lang="en-US" sz="6000" b="1" dirty="0" smtClean="0">
                <a:latin typeface="Garamond"/>
                <a:ea typeface="Garamond"/>
                <a:cs typeface="Garamond"/>
                <a:sym typeface="Garamond"/>
              </a:rPr>
              <a:t>Abstract</a:t>
            </a:r>
          </a:p>
          <a:p>
            <a:endParaRPr lang="en-US" sz="1000" b="1" dirty="0" smtClean="0">
              <a:latin typeface="Garamond"/>
              <a:ea typeface="Garamond"/>
              <a:cs typeface="Garamond"/>
              <a:sym typeface="Garamond"/>
            </a:endParaRPr>
          </a:p>
          <a:p>
            <a:r>
              <a:rPr lang="en-US" sz="3300" dirty="0" smtClean="0"/>
              <a:t>Immigration </a:t>
            </a:r>
            <a:r>
              <a:rPr lang="en-US" sz="3300" dirty="0"/>
              <a:t>Policy is a highly divisive issue in the United States, most notably recently with the Obama Administration’s executive order on immigration reform and subsequent injunction by Texas Judge Andrew S. Hansen. Major influences on immigration opinion and policy include international political conflict. For example, surrounding the tragic events of 9/11 there was a large increase in xenophobic attitudes according to polls taken in the beginning of 2001 and 2002: a Gallup poll demonstrated that those wanting less immigration increased from 36% in 2001 to 52% in the following year (Gallup, 2015). </a:t>
            </a:r>
          </a:p>
          <a:p>
            <a:r>
              <a:rPr lang="en-US" sz="3300" dirty="0"/>
              <a:t>	The goal of this paper is to observe the effect of wartime escalation on xenophobic attitudes and immigration opinion in the United States, as measured with survey data from the above referenced poll, among other similar ones. The hypothesis is that increased wartime activity or publication of wartime activity will increase the public negative attitudes towards immigration. We can examine the effects of </a:t>
            </a:r>
            <a:r>
              <a:rPr lang="en-US" sz="3300" dirty="0" smtClean="0"/>
              <a:t>this, controlling for various national demographic characteristics, domestic political attitudes, and international policy.</a:t>
            </a:r>
          </a:p>
          <a:p>
            <a:r>
              <a:rPr lang="en-US" sz="3300" dirty="0"/>
              <a:t>	Towards this end, we have collected data including a series of polls on immigration opinion from 1990 to 2015 as well as data from </a:t>
            </a:r>
            <a:r>
              <a:rPr lang="en-US" sz="3300" dirty="0" smtClean="0"/>
              <a:t>mostly U.S</a:t>
            </a:r>
            <a:r>
              <a:rPr lang="en-US" sz="3300" dirty="0"/>
              <a:t>. government databases </a:t>
            </a:r>
            <a:r>
              <a:rPr lang="en-US" sz="3300" dirty="0" smtClean="0"/>
              <a:t>on various controls as discussed in the Data Analysis.</a:t>
            </a:r>
          </a:p>
          <a:p>
            <a:endParaRPr lang="en-US" sz="3300" dirty="0" smtClean="0"/>
          </a:p>
          <a:p>
            <a:r>
              <a:rPr lang="en-US" sz="3300" dirty="0"/>
              <a:t>	</a:t>
            </a:r>
            <a:r>
              <a:rPr lang="en-US" sz="3300" dirty="0" smtClean="0"/>
              <a:t>US Immigration Opinion over our time set of 1990 to 2014 is plotted below.</a:t>
            </a:r>
            <a:endParaRPr lang="en-US" sz="3300" dirty="0"/>
          </a:p>
        </p:txBody>
      </p:sp>
      <p:sp>
        <p:nvSpPr>
          <p:cNvPr id="52" name="Shape 101"/>
          <p:cNvSpPr txBox="1"/>
          <p:nvPr/>
        </p:nvSpPr>
        <p:spPr>
          <a:xfrm>
            <a:off x="1904858" y="23830817"/>
            <a:ext cx="9938103" cy="141577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200" b="1" i="0" u="none" strike="noStrike" cap="none" baseline="0" dirty="0" smtClean="0">
                <a:latin typeface="Garamond"/>
                <a:ea typeface="Garamond"/>
                <a:cs typeface="Garamond"/>
                <a:sym typeface="Garamond"/>
              </a:rPr>
              <a:t>US Immigration Opinion Over Time</a:t>
            </a:r>
            <a:endParaRPr lang="en-US" sz="4200" b="1" i="0" u="none" strike="noStrike" cap="none" baseline="0" dirty="0">
              <a:latin typeface="Garamond"/>
              <a:ea typeface="Garamond"/>
              <a:cs typeface="Garamond"/>
              <a:sym typeface="Garamond"/>
            </a:endParaRPr>
          </a:p>
        </p:txBody>
      </p:sp>
      <p:sp>
        <p:nvSpPr>
          <p:cNvPr id="55" name="Shape 109"/>
          <p:cNvSpPr/>
          <p:nvPr/>
        </p:nvSpPr>
        <p:spPr>
          <a:xfrm>
            <a:off x="12591584" y="13668681"/>
            <a:ext cx="29521614" cy="18300394"/>
          </a:xfrm>
          <a:prstGeom prst="rect">
            <a:avLst/>
          </a:prstGeom>
          <a:solidFill>
            <a:schemeClr val="bg1">
              <a:lumMod val="95000"/>
            </a:schemeClr>
          </a:solidFill>
          <a:ln w="76200" cap="flat">
            <a:solidFill>
              <a:srgbClr val="326598"/>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8600" b="0" i="0" u="none" strike="noStrike" cap="none" baseline="0">
              <a:solidFill>
                <a:schemeClr val="dk1"/>
              </a:solidFill>
              <a:latin typeface="Calibri"/>
              <a:ea typeface="Calibri"/>
              <a:cs typeface="Calibri"/>
              <a:sym typeface="Calibri"/>
            </a:endParaRPr>
          </a:p>
        </p:txBody>
      </p:sp>
      <p:pic>
        <p:nvPicPr>
          <p:cNvPr id="57" name="Picture 56" descr="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2886" y="550392"/>
            <a:ext cx="5709921" cy="5709921"/>
          </a:xfrm>
          <a:prstGeom prst="rect">
            <a:avLst/>
          </a:prstGeom>
        </p:spPr>
      </p:pic>
      <p:sp>
        <p:nvSpPr>
          <p:cNvPr id="53" name="Shape 102"/>
          <p:cNvSpPr txBox="1"/>
          <p:nvPr/>
        </p:nvSpPr>
        <p:spPr>
          <a:xfrm>
            <a:off x="12856257" y="7106843"/>
            <a:ext cx="25038651" cy="101566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6000" b="1" i="0" u="none" strike="noStrike" cap="none" baseline="0" dirty="0" smtClean="0">
                <a:latin typeface="Garamond"/>
                <a:ea typeface="Garamond"/>
                <a:cs typeface="Garamond"/>
                <a:sym typeface="Garamond"/>
              </a:rPr>
              <a:t>Motivation, Previous Literature</a:t>
            </a:r>
            <a:endParaRPr lang="en-US" sz="6000" b="1" i="0" u="none" strike="noStrike" cap="none" baseline="0" dirty="0">
              <a:latin typeface="Garamond"/>
              <a:ea typeface="Garamond"/>
              <a:cs typeface="Garamond"/>
              <a:sym typeface="Garamond"/>
            </a:endParaRPr>
          </a:p>
        </p:txBody>
      </p:sp>
      <p:sp>
        <p:nvSpPr>
          <p:cNvPr id="78" name="Shape 108"/>
          <p:cNvSpPr txBox="1"/>
          <p:nvPr/>
        </p:nvSpPr>
        <p:spPr>
          <a:xfrm>
            <a:off x="12856257" y="13769084"/>
            <a:ext cx="25038651" cy="101566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6000" b="1" i="0" u="none" strike="noStrike" cap="none" baseline="0" dirty="0">
                <a:latin typeface="Garamond"/>
                <a:ea typeface="Garamond"/>
                <a:cs typeface="Garamond"/>
                <a:sym typeface="Garamond"/>
              </a:rPr>
              <a:t>Data Analysis and Results </a:t>
            </a:r>
          </a:p>
        </p:txBody>
      </p:sp>
      <p:sp>
        <p:nvSpPr>
          <p:cNvPr id="10" name="TextBox 9"/>
          <p:cNvSpPr txBox="1"/>
          <p:nvPr/>
        </p:nvSpPr>
        <p:spPr>
          <a:xfrm>
            <a:off x="26477584" y="23551498"/>
            <a:ext cx="15635613" cy="2862322"/>
          </a:xfrm>
          <a:prstGeom prst="rect">
            <a:avLst/>
          </a:prstGeom>
          <a:noFill/>
        </p:spPr>
        <p:txBody>
          <a:bodyPr wrap="square" rtlCol="0">
            <a:spAutoFit/>
          </a:bodyPr>
          <a:lstStyle/>
          <a:p>
            <a:r>
              <a:rPr lang="en-US" sz="3000" smtClean="0"/>
              <a:t>The </a:t>
            </a:r>
            <a:r>
              <a:rPr lang="en-US" sz="3000" dirty="0"/>
              <a:t>“Percent Reporting Immigration is Good” is taken from a Gallup Historical Trends poll with a randomized sample of n = 5,000.  The [military] spending values and immigration values above are per $1 billion and per 100,000 people, respectively. The above regression analysis suggests an inverse association between total military spending and positive opinions on Immigration. Specifically, the data suggests that </a:t>
            </a:r>
            <a:r>
              <a:rPr lang="en-US" sz="3000" b="1" dirty="0"/>
              <a:t>a $1B increase in total defense spending</a:t>
            </a:r>
            <a:r>
              <a:rPr lang="en-US" sz="3000" dirty="0"/>
              <a:t> is associated with a </a:t>
            </a:r>
            <a:r>
              <a:rPr lang="en-US" sz="3000" b="1" dirty="0"/>
              <a:t>16.5% predicted decrease</a:t>
            </a:r>
            <a:r>
              <a:rPr lang="en-US" sz="3000" dirty="0"/>
              <a:t> in PRIG. It </a:t>
            </a:r>
            <a:r>
              <a:rPr lang="en-US" sz="3000" dirty="0" smtClean="0"/>
              <a:t>additionally</a:t>
            </a:r>
          </a:p>
        </p:txBody>
      </p:sp>
      <p:sp>
        <p:nvSpPr>
          <p:cNvPr id="12" name="TextBox 11"/>
          <p:cNvSpPr txBox="1"/>
          <p:nvPr/>
        </p:nvSpPr>
        <p:spPr>
          <a:xfrm>
            <a:off x="12856257" y="26413820"/>
            <a:ext cx="29256940" cy="4708981"/>
          </a:xfrm>
          <a:prstGeom prst="rect">
            <a:avLst/>
          </a:prstGeom>
          <a:noFill/>
        </p:spPr>
        <p:txBody>
          <a:bodyPr wrap="square" rtlCol="0">
            <a:spAutoFit/>
          </a:bodyPr>
          <a:lstStyle/>
          <a:p>
            <a:r>
              <a:rPr lang="en-US" sz="3000" dirty="0"/>
              <a:t>suggests that a </a:t>
            </a:r>
            <a:r>
              <a:rPr lang="en-US" sz="3000" b="1" dirty="0" smtClean="0"/>
              <a:t>100,000 person increase </a:t>
            </a:r>
            <a:r>
              <a:rPr lang="en-US" sz="3000" b="1" dirty="0"/>
              <a:t>in the unauthorized immigrant population</a:t>
            </a:r>
            <a:r>
              <a:rPr lang="en-US" sz="3000" dirty="0"/>
              <a:t> is associated with a </a:t>
            </a:r>
            <a:r>
              <a:rPr lang="en-US" sz="3000" b="1" dirty="0"/>
              <a:t>~56% predicted increase in the </a:t>
            </a:r>
            <a:r>
              <a:rPr lang="en-US" sz="3000" b="1" dirty="0" smtClean="0"/>
              <a:t>PRIG</a:t>
            </a:r>
            <a:r>
              <a:rPr lang="en-US" sz="3000" dirty="0" smtClean="0"/>
              <a:t>. </a:t>
            </a:r>
            <a:r>
              <a:rPr lang="en-US" sz="3000" dirty="0"/>
              <a:t>We believe that the inverse relationship between military spending and PRIG can be explained by sociological/ cultural factors that influence public attitudes towards immigration. By the inherent nature of war, there is a foreign country with which the U.S. is in conflict and this may skew perceptions towards that specific demographic negatively. Additionally, national media outlets influence public opinion through portrayal of major conflict coverage according to their ideological framework (e.g. NBC vs. Fox News). We also looked at the effects of growth in authorized immigrant population on PRIG. This analysis suggests that </a:t>
            </a:r>
            <a:r>
              <a:rPr lang="en-US" sz="3000" b="1" dirty="0"/>
              <a:t>a 100,000 increase in growth of the authorized immigrant population</a:t>
            </a:r>
            <a:r>
              <a:rPr lang="en-US" sz="3000" dirty="0"/>
              <a:t> relates to a </a:t>
            </a:r>
            <a:r>
              <a:rPr lang="en-US" sz="3000" b="1" dirty="0"/>
              <a:t>114% predicted increase in the PRIG.</a:t>
            </a:r>
            <a:r>
              <a:rPr lang="en-US" sz="3000" dirty="0"/>
              <a:t> Finally, according to the second restricted OLS analysis, unemployment rate holds an inverse association with PRIG. Namely, </a:t>
            </a:r>
            <a:r>
              <a:rPr lang="en-US" sz="3000" b="1" dirty="0"/>
              <a:t>a one percent point increase in the unemployment rate</a:t>
            </a:r>
            <a:r>
              <a:rPr lang="en-US" sz="3000" dirty="0"/>
              <a:t> relates to a </a:t>
            </a:r>
            <a:r>
              <a:rPr lang="en-US" sz="3000" b="1" dirty="0"/>
              <a:t>34263% decrease in the PRIG</a:t>
            </a:r>
            <a:r>
              <a:rPr lang="en-US" sz="3000" dirty="0"/>
              <a:t>. We believe this drastically high magnitude relationship can be explained by economics and self-interest of U.S. citizens; specifically, the more optimistic a person may be about the U.S. economy, the more supportive they may be of permissive immigration policy. On the other hand, the more pessimistic a person about the U.S. economy, the less supportive they may be of permissive immigration policy, especially as individuals who are most likely to be in direct competition with immigrants tend to be less supportive. </a:t>
            </a:r>
          </a:p>
        </p:txBody>
      </p:sp>
      <p:graphicFrame>
        <p:nvGraphicFramePr>
          <p:cNvPr id="114" name="Chart 113"/>
          <p:cNvGraphicFramePr>
            <a:graphicFrameLocks/>
          </p:cNvGraphicFramePr>
          <p:nvPr>
            <p:extLst>
              <p:ext uri="{D42A27DB-BD31-4B8C-83A1-F6EECF244321}">
                <p14:modId xmlns:p14="http://schemas.microsoft.com/office/powerpoint/2010/main" val="1576268090"/>
              </p:ext>
            </p:extLst>
          </p:nvPr>
        </p:nvGraphicFramePr>
        <p:xfrm>
          <a:off x="1904858" y="24838234"/>
          <a:ext cx="9938103" cy="6610619"/>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12856256" y="8122505"/>
            <a:ext cx="30105142" cy="5909311"/>
          </a:xfrm>
          <a:prstGeom prst="rect">
            <a:avLst/>
          </a:prstGeom>
          <a:noFill/>
        </p:spPr>
        <p:txBody>
          <a:bodyPr wrap="square" rtlCol="0">
            <a:spAutoFit/>
          </a:bodyPr>
          <a:lstStyle/>
          <a:p>
            <a:r>
              <a:rPr lang="en-US" sz="2100" dirty="0" smtClean="0"/>
              <a:t>In </a:t>
            </a:r>
            <a:r>
              <a:rPr lang="en-US" sz="2100" dirty="0"/>
              <a:t>order to implement immigration policy that is productive and forward-looking, it is useful to take into account underlying trends and factors that could influence upward or downward personal opinions towards such policies. Specifically, finding the relationship between the same and increased hostile foreign involvement, </a:t>
            </a:r>
            <a:r>
              <a:rPr lang="en-US" sz="2100" dirty="0" smtClean="0"/>
              <a:t>we </a:t>
            </a:r>
            <a:r>
              <a:rPr lang="en-US" sz="2100" dirty="0"/>
              <a:t>can be more educated as to the extent of war-induced domestic xenophobia. Policy implications of a strong war-induced domestic xenophobia are wide-ranging, from counter-effect programs in military training </a:t>
            </a:r>
            <a:r>
              <a:rPr lang="en-US" sz="2100" dirty="0" smtClean="0"/>
              <a:t>need for cultural </a:t>
            </a:r>
            <a:r>
              <a:rPr lang="en-US" sz="2100" dirty="0"/>
              <a:t>education in middle schools. Other relationships explored in the paper, notably between immigration attitudes and </a:t>
            </a:r>
            <a:r>
              <a:rPr lang="en-US" sz="2100" dirty="0" smtClean="0"/>
              <a:t>foreign populations </a:t>
            </a:r>
            <a:r>
              <a:rPr lang="en-US" sz="2100" dirty="0"/>
              <a:t>can be informative to psychology and sociology. </a:t>
            </a:r>
            <a:endParaRPr lang="en-US" sz="2100" dirty="0" smtClean="0"/>
          </a:p>
          <a:p>
            <a:endParaRPr lang="en-US" sz="2100" dirty="0"/>
          </a:p>
          <a:p>
            <a:r>
              <a:rPr lang="en-US" sz="2100" dirty="0"/>
              <a:t>Although there is not visibly much research covering the exact relationships that this paper is attempting to establish, there is a good amount of documentation covering other possible reasons for differing immigration opinion. This informs our own analysis in the form of additional considerations. As follows:</a:t>
            </a:r>
          </a:p>
          <a:p>
            <a:r>
              <a:rPr lang="en-US" sz="2100" dirty="0"/>
              <a:t>	</a:t>
            </a:r>
            <a:r>
              <a:rPr lang="en-US" sz="2100" dirty="0" smtClean="0"/>
              <a:t>Harwood </a:t>
            </a:r>
            <a:r>
              <a:rPr lang="en-US" sz="2100" dirty="0"/>
              <a:t>(1986</a:t>
            </a:r>
            <a:r>
              <a:rPr lang="en-US" sz="2100" dirty="0" smtClean="0"/>
              <a:t>),</a:t>
            </a:r>
            <a:r>
              <a:rPr lang="en-US" sz="2100" dirty="0"/>
              <a:t> “American Public Opinion and U. S. Immigration Policy” </a:t>
            </a:r>
            <a:r>
              <a:rPr lang="en-US" sz="2100" dirty="0" smtClean="0"/>
              <a:t>: </a:t>
            </a:r>
            <a:r>
              <a:rPr lang="en-US" sz="2100" dirty="0"/>
              <a:t>escalations of hostile foreign relations have an effect on immigration opinion.</a:t>
            </a:r>
          </a:p>
          <a:p>
            <a:r>
              <a:rPr lang="en-US" sz="2100" dirty="0"/>
              <a:t>	</a:t>
            </a:r>
            <a:r>
              <a:rPr lang="en-US" sz="2100" dirty="0" err="1" smtClean="0"/>
              <a:t>Espenshade</a:t>
            </a:r>
            <a:r>
              <a:rPr lang="en-US" sz="2100" dirty="0" smtClean="0"/>
              <a:t> </a:t>
            </a:r>
            <a:r>
              <a:rPr lang="en-US" sz="2100" dirty="0"/>
              <a:t>and Hempstead (1996)</a:t>
            </a:r>
            <a:r>
              <a:rPr lang="en-US" sz="2100" dirty="0" smtClean="0"/>
              <a:t>,</a:t>
            </a:r>
            <a:r>
              <a:rPr lang="en-US" sz="2100" dirty="0"/>
              <a:t> “Contemporary American Attitudes Toward U.S. Immigration</a:t>
            </a:r>
            <a:r>
              <a:rPr lang="en-US" sz="2100" dirty="0" smtClean="0"/>
              <a:t>” establishes </a:t>
            </a:r>
            <a:r>
              <a:rPr lang="en-US" sz="2100" dirty="0"/>
              <a:t>a strong positive relationship between unemployment rate and percent of population wanting less immigration. We conclude from this need for an additional control: National Unemployment Rate.</a:t>
            </a:r>
          </a:p>
          <a:p>
            <a:r>
              <a:rPr lang="en-US" sz="2100" dirty="0"/>
              <a:t>	</a:t>
            </a:r>
            <a:r>
              <a:rPr lang="en-US" sz="2100" dirty="0" smtClean="0"/>
              <a:t>A </a:t>
            </a:r>
            <a:r>
              <a:rPr lang="en-US" sz="2100" dirty="0"/>
              <a:t>series of polls and associated study by Pew Research Center in </a:t>
            </a:r>
            <a:r>
              <a:rPr lang="en-US" sz="2100" dirty="0" smtClean="0"/>
              <a:t>2011 </a:t>
            </a:r>
            <a:r>
              <a:rPr lang="en-US" sz="2100" dirty="0"/>
              <a:t>(see "Illegal Immigration: Gaps Between and Within Parties.") </a:t>
            </a:r>
            <a:r>
              <a:rPr lang="en-US" sz="2100" dirty="0" smtClean="0"/>
              <a:t>establishes </a:t>
            </a:r>
            <a:r>
              <a:rPr lang="en-US" sz="2100" dirty="0"/>
              <a:t>a deep divide in immigration opinion between Republicans and Democrats. For example, 47% of Republicans versus only 22% of Democrats surveyed supported the harsher </a:t>
            </a:r>
            <a:r>
              <a:rPr lang="en-US" sz="2100" dirty="0" smtClean="0"/>
              <a:t>viewpoint, suggesting that </a:t>
            </a:r>
            <a:r>
              <a:rPr lang="en-US" sz="2100" dirty="0"/>
              <a:t>dominance of a political party would affect immigration attitudes. We conclude from this need for an additional control: Presidential Political Party.</a:t>
            </a:r>
          </a:p>
          <a:p>
            <a:r>
              <a:rPr lang="en-US" sz="2100" dirty="0"/>
              <a:t>	</a:t>
            </a:r>
            <a:r>
              <a:rPr lang="en-US" sz="2100" dirty="0" smtClean="0"/>
              <a:t>Chandler </a:t>
            </a:r>
            <a:r>
              <a:rPr lang="en-US" sz="2100" dirty="0"/>
              <a:t>and Tsai (2001), "Social Factors Influencing Immigration Attitudes: An Analysis of Data from the General Social Survey,” establishes that exposure with and positivity of opinion towards foreign languages were negatively correlated with immigration views. Although we would like to create a control for this, the data needed for this is beyond publicly available information</a:t>
            </a:r>
            <a:r>
              <a:rPr lang="en-US" sz="2100" dirty="0" smtClean="0"/>
              <a:t>.</a:t>
            </a:r>
          </a:p>
          <a:p>
            <a:endParaRPr lang="en-US" sz="2100" dirty="0"/>
          </a:p>
          <a:p>
            <a:r>
              <a:rPr lang="en-US" sz="2100" dirty="0" smtClean="0"/>
              <a:t>We </a:t>
            </a:r>
            <a:r>
              <a:rPr lang="en-US" sz="2100" dirty="0"/>
              <a:t>thus incorporate into our Data and Regression Analysis these above results in the form of controls for our target relationships. (Regression variables </a:t>
            </a:r>
            <a:r>
              <a:rPr lang="en-US" sz="2100" b="1" dirty="0"/>
              <a:t>Unemployment Rate</a:t>
            </a:r>
            <a:r>
              <a:rPr lang="en-US" sz="2100" dirty="0"/>
              <a:t>, </a:t>
            </a:r>
            <a:r>
              <a:rPr lang="en-US" sz="2100" b="1" dirty="0"/>
              <a:t>Republican</a:t>
            </a:r>
            <a:r>
              <a:rPr lang="en-US" sz="2100" dirty="0"/>
              <a:t>).</a:t>
            </a:r>
          </a:p>
          <a:p>
            <a:r>
              <a:rPr lang="en-US" sz="2100" dirty="0"/>
              <a:t> </a:t>
            </a:r>
          </a:p>
          <a:p>
            <a:r>
              <a:rPr lang="en-US" sz="2100" dirty="0"/>
              <a:t> </a:t>
            </a:r>
          </a:p>
          <a:p>
            <a:r>
              <a:rPr lang="en-US" sz="2100" dirty="0"/>
              <a:t> </a:t>
            </a:r>
          </a:p>
        </p:txBody>
      </p:sp>
      <p:pic>
        <p:nvPicPr>
          <p:cNvPr id="2" name="Picture 1" descr="Screen Shot 2015-04-28 at 12.54.28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477583" y="14784746"/>
            <a:ext cx="15085223" cy="8898524"/>
          </a:xfrm>
          <a:prstGeom prst="rect">
            <a:avLst/>
          </a:prstGeom>
        </p:spPr>
      </p:pic>
      <p:pic>
        <p:nvPicPr>
          <p:cNvPr id="5" name="Picture 4" descr="Screen Shot 2015-04-28 at 6.18.43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856257" y="14784746"/>
            <a:ext cx="13621326" cy="11629074"/>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1331</TotalTime>
  <Words>709</Words>
  <Application>Microsoft Macintosh PowerPoint</Application>
  <PresentationFormat>Custom</PresentationFormat>
  <Paragraphs>32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student</cp:lastModifiedBy>
  <cp:revision>26</cp:revision>
  <dcterms:modified xsi:type="dcterms:W3CDTF">2015-04-28T22:24:20Z</dcterms:modified>
</cp:coreProperties>
</file>