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7" autoAdjust="0"/>
    <p:restoredTop sz="92308" autoAdjust="0"/>
  </p:normalViewPr>
  <p:slideViewPr>
    <p:cSldViewPr>
      <p:cViewPr varScale="1">
        <p:scale>
          <a:sx n="11" d="100"/>
          <a:sy n="11" d="100"/>
        </p:scale>
        <p:origin x="-2320" y="-104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E39DC-7F4B-174E-BFF4-682F548AE53A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70025" y="685800"/>
            <a:ext cx="391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2F846-A2F3-844C-B290-097FE3CD5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7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2F846-A2F3-844C-B290-097FE3CD5B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26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24/04/14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3891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600" dirty="0" smtClean="0"/>
              <a:t>Identifying the Role of </a:t>
            </a:r>
            <a:r>
              <a:rPr lang="en-US" sz="7600" dirty="0" err="1" smtClean="0"/>
              <a:t>Bacterio-opsin</a:t>
            </a:r>
            <a:r>
              <a:rPr lang="en-US" sz="7600" dirty="0" smtClean="0"/>
              <a:t> Associated Protein Gene in </a:t>
            </a:r>
            <a:r>
              <a:rPr lang="en-US" sz="7600" dirty="0" err="1" smtClean="0"/>
              <a:t>Bacteriorhodopsin</a:t>
            </a:r>
            <a:r>
              <a:rPr lang="en-US" sz="7600" dirty="0" smtClean="0"/>
              <a:t> Production in </a:t>
            </a:r>
            <a:r>
              <a:rPr lang="en-US" sz="7600" i="1" dirty="0" err="1" smtClean="0"/>
              <a:t>Halobacterium</a:t>
            </a:r>
            <a:r>
              <a:rPr lang="en-US" sz="7600" i="1" dirty="0" smtClean="0"/>
              <a:t> </a:t>
            </a:r>
            <a:r>
              <a:rPr lang="en-US" sz="7600" i="1" dirty="0" err="1" smtClean="0"/>
              <a:t>salinarum</a:t>
            </a:r>
            <a:endParaRPr lang="en-US" sz="7600" i="1" dirty="0" smtClean="0"/>
          </a:p>
          <a:p>
            <a:pPr algn="ctr"/>
            <a:r>
              <a:rPr lang="en-US" sz="7600" dirty="0" smtClean="0"/>
              <a:t>Tarini S. </a:t>
            </a:r>
            <a:r>
              <a:rPr lang="en-US" sz="7600" dirty="0" err="1" smtClean="0"/>
              <a:t>Hardikar</a:t>
            </a:r>
            <a:r>
              <a:rPr lang="en-US" sz="7600" dirty="0" smtClean="0"/>
              <a:t> and Ronald F. Peck</a:t>
            </a:r>
            <a:endParaRPr lang="en-US" sz="76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505200"/>
            <a:ext cx="49807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Introduction</a:t>
            </a:r>
            <a:endParaRPr lang="en-US" sz="72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0" y="3581400"/>
            <a:ext cx="43891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935200" y="3581400"/>
            <a:ext cx="36322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Methods</a:t>
            </a:r>
            <a:endParaRPr lang="en-US" sz="7200" b="1" dirty="0"/>
          </a:p>
        </p:txBody>
      </p:sp>
      <p:pic>
        <p:nvPicPr>
          <p:cNvPr id="15" name="Picture 14" descr="retinal actu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001000"/>
            <a:ext cx="13685520" cy="6748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4520148"/>
            <a:ext cx="1368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i="1" dirty="0" smtClean="0"/>
              <a:t>H. </a:t>
            </a:r>
            <a:r>
              <a:rPr lang="en-US" sz="6000" i="1" dirty="0" err="1" smtClean="0"/>
              <a:t>salinarum</a:t>
            </a:r>
            <a:r>
              <a:rPr lang="en-US" sz="6000" i="1" dirty="0" smtClean="0"/>
              <a:t> </a:t>
            </a:r>
            <a:r>
              <a:rPr lang="en-US" sz="6000" dirty="0" smtClean="0"/>
              <a:t>is an aerobic extremophile that survives in low oxygen conditions by using </a:t>
            </a:r>
            <a:r>
              <a:rPr lang="en-US" sz="6000" dirty="0" err="1" smtClean="0"/>
              <a:t>bacteriorhodopsin</a:t>
            </a:r>
            <a:r>
              <a:rPr lang="en-US" sz="6000" dirty="0" smtClean="0"/>
              <a:t> (BR), a light driven proton pump. </a:t>
            </a:r>
            <a:endParaRPr lang="en-US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8096" y="14706600"/>
            <a:ext cx="13923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Figure 1: BO and retinal covalently combine to form BR</a:t>
            </a:r>
            <a:endParaRPr lang="en-US" sz="4800" dirty="0"/>
          </a:p>
        </p:txBody>
      </p:sp>
      <p:sp>
        <p:nvSpPr>
          <p:cNvPr id="32" name="TextBox 31"/>
          <p:cNvSpPr txBox="1"/>
          <p:nvPr/>
        </p:nvSpPr>
        <p:spPr>
          <a:xfrm>
            <a:off x="457200" y="15621000"/>
            <a:ext cx="136800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dirty="0"/>
              <a:t>BO is encoded by the </a:t>
            </a:r>
            <a:r>
              <a:rPr lang="en-US" sz="6000" u="sng" dirty="0" err="1"/>
              <a:t>b</a:t>
            </a:r>
            <a:r>
              <a:rPr lang="en-US" sz="6000" dirty="0" err="1"/>
              <a:t>acterio-</a:t>
            </a:r>
            <a:r>
              <a:rPr lang="en-US" sz="6000" u="sng" dirty="0" err="1"/>
              <a:t>o</a:t>
            </a:r>
            <a:r>
              <a:rPr lang="en-US" sz="6000" dirty="0" err="1"/>
              <a:t>psin</a:t>
            </a:r>
            <a:r>
              <a:rPr lang="en-US" sz="6000" dirty="0"/>
              <a:t> </a:t>
            </a:r>
            <a:r>
              <a:rPr lang="en-US" sz="6000" u="sng" dirty="0"/>
              <a:t>p</a:t>
            </a:r>
            <a:r>
              <a:rPr lang="en-US" sz="6000" dirty="0"/>
              <a:t>rotein (</a:t>
            </a:r>
            <a:r>
              <a:rPr lang="en-US" sz="6000" i="1" dirty="0"/>
              <a:t>bop</a:t>
            </a:r>
            <a:r>
              <a:rPr lang="en-US" sz="6000" dirty="0"/>
              <a:t>) gene. T</a:t>
            </a:r>
            <a:r>
              <a:rPr lang="en-US" sz="6000" dirty="0" smtClean="0"/>
              <a:t>he </a:t>
            </a:r>
            <a:r>
              <a:rPr lang="en-US" sz="6000" u="sng" dirty="0" err="1"/>
              <a:t>b</a:t>
            </a:r>
            <a:r>
              <a:rPr lang="en-US" sz="6000" dirty="0" err="1"/>
              <a:t>acterio-opsin</a:t>
            </a:r>
            <a:r>
              <a:rPr lang="en-US" sz="6000" dirty="0"/>
              <a:t> </a:t>
            </a:r>
            <a:r>
              <a:rPr lang="en-US" sz="6000" u="sng" dirty="0"/>
              <a:t>a</a:t>
            </a:r>
            <a:r>
              <a:rPr lang="en-US" sz="6000" dirty="0"/>
              <a:t>ssociated </a:t>
            </a:r>
            <a:r>
              <a:rPr lang="en-US" sz="6000" u="sng" dirty="0"/>
              <a:t>p</a:t>
            </a:r>
            <a:r>
              <a:rPr lang="en-US" sz="6000" dirty="0"/>
              <a:t>rotein (</a:t>
            </a:r>
            <a:r>
              <a:rPr lang="en-US" sz="6000" i="1" dirty="0"/>
              <a:t>bap</a:t>
            </a:r>
            <a:r>
              <a:rPr lang="en-US" sz="6000" dirty="0"/>
              <a:t>) </a:t>
            </a:r>
            <a:r>
              <a:rPr lang="en-US" sz="6000" dirty="0" smtClean="0"/>
              <a:t>is </a:t>
            </a:r>
            <a:r>
              <a:rPr lang="en-US" sz="6000" dirty="0"/>
              <a:t>present </a:t>
            </a:r>
            <a:r>
              <a:rPr lang="en-US" sz="6000" dirty="0" smtClean="0"/>
              <a:t>close to the </a:t>
            </a:r>
            <a:r>
              <a:rPr lang="en-US" sz="6000" i="1" dirty="0"/>
              <a:t>bop</a:t>
            </a:r>
            <a:r>
              <a:rPr lang="en-US" sz="6000" dirty="0"/>
              <a:t> </a:t>
            </a:r>
            <a:r>
              <a:rPr lang="en-US" sz="6000" dirty="0" smtClean="0"/>
              <a:t>gene. We explored the function of </a:t>
            </a:r>
            <a:r>
              <a:rPr lang="en-US" sz="6000" i="1" dirty="0" smtClean="0"/>
              <a:t>bap </a:t>
            </a:r>
            <a:r>
              <a:rPr lang="en-US" sz="6000" dirty="0" smtClean="0"/>
              <a:t>in BR production in </a:t>
            </a:r>
            <a:r>
              <a:rPr lang="en-US" sz="6000" i="1" dirty="0" smtClean="0"/>
              <a:t>H. </a:t>
            </a:r>
            <a:r>
              <a:rPr lang="en-US" sz="6000" i="1" dirty="0" err="1" smtClean="0"/>
              <a:t>salinarum</a:t>
            </a:r>
            <a:r>
              <a:rPr lang="en-US" sz="6000" dirty="0"/>
              <a:t>.</a:t>
            </a:r>
            <a:endParaRPr lang="en-US" sz="6000" dirty="0" smtClean="0"/>
          </a:p>
        </p:txBody>
      </p:sp>
      <p:pic>
        <p:nvPicPr>
          <p:cNvPr id="147" name="Picture 146" descr="haloaracha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" y="20269200"/>
            <a:ext cx="13685520" cy="8570976"/>
          </a:xfrm>
          <a:prstGeom prst="rect">
            <a:avLst/>
          </a:prstGeom>
        </p:spPr>
      </p:pic>
      <p:pic>
        <p:nvPicPr>
          <p:cNvPr id="148" name="Picture 147" descr="bap deletion plasmi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0" y="5867400"/>
            <a:ext cx="12420600" cy="11169604"/>
          </a:xfrm>
          <a:prstGeom prst="rect">
            <a:avLst/>
          </a:prstGeom>
        </p:spPr>
      </p:pic>
      <p:pic>
        <p:nvPicPr>
          <p:cNvPr id="150" name="Picture 149" descr="gel 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5600" y="5181600"/>
            <a:ext cx="8180832" cy="84490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461200" y="8229600"/>
            <a:ext cx="184666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087600" y="26136600"/>
            <a:ext cx="294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Results</a:t>
            </a:r>
            <a:endParaRPr lang="en-US" sz="7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15697200" y="17678400"/>
            <a:ext cx="1234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Figure 3: Plasmid constructed to allow deletion of the </a:t>
            </a:r>
            <a:r>
              <a:rPr lang="en-US" sz="4800" i="1" dirty="0" smtClean="0"/>
              <a:t>bap</a:t>
            </a:r>
            <a:r>
              <a:rPr lang="en-US" sz="4800" dirty="0" smtClean="0"/>
              <a:t> gene from </a:t>
            </a:r>
            <a:r>
              <a:rPr lang="en-US" sz="4800" i="1" dirty="0" smtClean="0"/>
              <a:t>H. salinaru</a:t>
            </a:r>
            <a:r>
              <a:rPr lang="en-US" sz="4800" i="1" dirty="0"/>
              <a:t>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5087600" y="19583400"/>
            <a:ext cx="13680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dirty="0" smtClean="0"/>
              <a:t>To identify the role of </a:t>
            </a:r>
            <a:r>
              <a:rPr lang="en-US" sz="6000" i="1" dirty="0" smtClean="0"/>
              <a:t>bap</a:t>
            </a:r>
            <a:r>
              <a:rPr lang="en-US" sz="6000" dirty="0" smtClean="0"/>
              <a:t>, we planned to knockout the gene from </a:t>
            </a:r>
            <a:r>
              <a:rPr lang="en-US" sz="6000" i="1" dirty="0" smtClean="0"/>
              <a:t>H. salinarum </a:t>
            </a:r>
            <a:r>
              <a:rPr lang="en-US" sz="6000" dirty="0" smtClean="0"/>
              <a:t>and analyze changes in BR production. The resultant plasmid is transformed in a </a:t>
            </a:r>
            <a:r>
              <a:rPr lang="en-US" sz="6000" i="1" dirty="0" smtClean="0"/>
              <a:t>H. </a:t>
            </a:r>
            <a:r>
              <a:rPr lang="en-US" sz="6000" i="1" dirty="0" err="1" smtClean="0"/>
              <a:t>salinarum</a:t>
            </a:r>
            <a:r>
              <a:rPr lang="en-US" sz="6000" i="1" dirty="0" smtClean="0"/>
              <a:t> </a:t>
            </a:r>
            <a:r>
              <a:rPr lang="en-US" sz="6000" dirty="0" smtClean="0"/>
              <a:t>strain. A strain with </a:t>
            </a:r>
            <a:r>
              <a:rPr lang="en-US" sz="6000" dirty="0" err="1" smtClean="0"/>
              <a:t>Δ</a:t>
            </a:r>
            <a:r>
              <a:rPr lang="en-US" sz="6000" i="1" dirty="0" err="1" smtClean="0"/>
              <a:t>bap</a:t>
            </a:r>
            <a:r>
              <a:rPr lang="en-US" sz="6000" i="1" dirty="0"/>
              <a:t> </a:t>
            </a:r>
            <a:r>
              <a:rPr lang="en-US" sz="6000" dirty="0"/>
              <a:t>i</a:t>
            </a:r>
            <a:r>
              <a:rPr lang="en-US" sz="6000" dirty="0" smtClean="0"/>
              <a:t>s isolated. BR production is compared with a wild type strain.</a:t>
            </a:r>
            <a:endParaRPr lang="en-US" sz="6000" dirty="0"/>
          </a:p>
        </p:txBody>
      </p:sp>
      <p:sp>
        <p:nvSpPr>
          <p:cNvPr id="52" name="TextBox 51"/>
          <p:cNvSpPr txBox="1"/>
          <p:nvPr/>
        </p:nvSpPr>
        <p:spPr>
          <a:xfrm>
            <a:off x="15087600" y="27279600"/>
            <a:ext cx="126129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Obtaining the required gene fragments:</a:t>
            </a:r>
            <a:endParaRPr lang="en-US" sz="6000" dirty="0"/>
          </a:p>
        </p:txBody>
      </p:sp>
      <p:sp>
        <p:nvSpPr>
          <p:cNvPr id="56" name="TextBox 55"/>
          <p:cNvSpPr txBox="1"/>
          <p:nvPr/>
        </p:nvSpPr>
        <p:spPr>
          <a:xfrm>
            <a:off x="29565600" y="4038600"/>
            <a:ext cx="56834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The new plasmid:</a:t>
            </a:r>
            <a:endParaRPr lang="en-US" sz="6000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33451800" y="6629400"/>
            <a:ext cx="457200" cy="208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3756600" y="6629400"/>
            <a:ext cx="144780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0500640" y="8534400"/>
            <a:ext cx="3548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Expected </a:t>
            </a:r>
            <a:r>
              <a:rPr lang="en-US" sz="4800" dirty="0" smtClean="0">
                <a:solidFill>
                  <a:schemeClr val="bg1"/>
                </a:solidFill>
              </a:rPr>
              <a:t>size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9260800" y="14173200"/>
            <a:ext cx="48546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Strain isolation</a:t>
            </a:r>
            <a:endParaRPr lang="en-US" sz="6000" dirty="0"/>
          </a:p>
        </p:txBody>
      </p:sp>
      <p:sp>
        <p:nvSpPr>
          <p:cNvPr id="132" name="TextBox 131"/>
          <p:cNvSpPr txBox="1"/>
          <p:nvPr/>
        </p:nvSpPr>
        <p:spPr>
          <a:xfrm>
            <a:off x="29946600" y="21412200"/>
            <a:ext cx="93530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Figure 6: PCR for strain identification</a:t>
            </a:r>
            <a:endParaRPr lang="en-US" sz="4800" dirty="0"/>
          </a:p>
        </p:txBody>
      </p:sp>
      <p:pic>
        <p:nvPicPr>
          <p:cNvPr id="149" name="Picture 148" descr="pcr gel 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0300" y="28346400"/>
            <a:ext cx="13685520" cy="7406640"/>
          </a:xfrm>
          <a:prstGeom prst="rect">
            <a:avLst/>
          </a:prstGeom>
        </p:spPr>
      </p:pic>
      <p:pic>
        <p:nvPicPr>
          <p:cNvPr id="152" name="Picture 151" descr="gel 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800" y="23164800"/>
            <a:ext cx="9363456" cy="664464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184600" y="31242001"/>
            <a:ext cx="14554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b="1" dirty="0" smtClean="0"/>
              <a:t>Further tests</a:t>
            </a:r>
          </a:p>
          <a:p>
            <a:pPr algn="just"/>
            <a:r>
              <a:rPr lang="en-US" sz="6000" dirty="0" smtClean="0"/>
              <a:t>Tests will be performed to observe differences in BR production by the </a:t>
            </a:r>
            <a:r>
              <a:rPr lang="en-US" sz="6000" dirty="0" err="1" smtClean="0"/>
              <a:t>Δ</a:t>
            </a:r>
            <a:r>
              <a:rPr lang="en-US" sz="6000" i="1" dirty="0" err="1" smtClean="0"/>
              <a:t>bap</a:t>
            </a:r>
            <a:r>
              <a:rPr lang="en-US" sz="6000" i="1" dirty="0" smtClean="0"/>
              <a:t> </a:t>
            </a:r>
            <a:r>
              <a:rPr lang="en-US" sz="6000" dirty="0" smtClean="0"/>
              <a:t>strain</a:t>
            </a:r>
            <a:r>
              <a:rPr lang="en-US" sz="6000" i="1" dirty="0" smtClean="0"/>
              <a:t> </a:t>
            </a:r>
            <a:r>
              <a:rPr lang="en-US" sz="6000" dirty="0" smtClean="0"/>
              <a:t>and the wild type strain. Since BR results in the cells turning purple, differences in production can be analyzed by spectrophotometric analysis of cell lysates.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08400" y="30022800"/>
            <a:ext cx="4360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Conclusion</a:t>
            </a:r>
            <a:endParaRPr lang="en-US" sz="7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16618" y="32130623"/>
            <a:ext cx="13680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7200" b="1" dirty="0" smtClean="0"/>
              <a:t>Acknowledgement</a:t>
            </a:r>
          </a:p>
          <a:p>
            <a:pPr algn="just"/>
            <a:r>
              <a:rPr lang="en-US" sz="6000" dirty="0" smtClean="0"/>
              <a:t>I am indebted to Marie </a:t>
            </a:r>
            <a:r>
              <a:rPr lang="en-US" sz="6000" dirty="0" err="1" smtClean="0"/>
              <a:t>Estock</a:t>
            </a:r>
            <a:r>
              <a:rPr lang="en-US" sz="6000" dirty="0" smtClean="0"/>
              <a:t> for technical guidance and input. Funding provided by the CARA Program, Colby College Biology Department, and the National Institutes of Health (7R15GM094735-02 to RFP)</a:t>
            </a:r>
            <a:endParaRPr lang="en-US" sz="6000" dirty="0"/>
          </a:p>
        </p:txBody>
      </p:sp>
      <p:sp>
        <p:nvSpPr>
          <p:cNvPr id="40" name="TextBox 39"/>
          <p:cNvSpPr txBox="1"/>
          <p:nvPr/>
        </p:nvSpPr>
        <p:spPr>
          <a:xfrm>
            <a:off x="457200" y="29162276"/>
            <a:ext cx="1368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800" dirty="0" smtClean="0"/>
              <a:t>Figure 2: </a:t>
            </a:r>
            <a:r>
              <a:rPr lang="en-US" sz="4800" i="1" dirty="0" smtClean="0"/>
              <a:t>bap</a:t>
            </a:r>
            <a:r>
              <a:rPr lang="en-US" sz="4800" dirty="0" smtClean="0"/>
              <a:t> located near </a:t>
            </a:r>
            <a:r>
              <a:rPr lang="en-US" sz="4800" i="1" dirty="0" smtClean="0"/>
              <a:t>bop </a:t>
            </a:r>
            <a:r>
              <a:rPr lang="en-US" sz="4800" dirty="0" smtClean="0"/>
              <a:t>(denoted as </a:t>
            </a:r>
            <a:r>
              <a:rPr lang="en-US" sz="4800" dirty="0" err="1" smtClean="0"/>
              <a:t>bR</a:t>
            </a:r>
            <a:r>
              <a:rPr lang="en-US" sz="4800" dirty="0" smtClean="0"/>
              <a:t> in the image) in </a:t>
            </a:r>
            <a:r>
              <a:rPr lang="en-US" sz="4800" dirty="0" err="1" smtClean="0"/>
              <a:t>haloarchae</a:t>
            </a:r>
            <a:r>
              <a:rPr lang="en-US" sz="4800" dirty="0" smtClean="0"/>
              <a:t>. Figure by 2007 Sharma et al “Evolution of rhodopsin ion pumps in </a:t>
            </a:r>
            <a:r>
              <a:rPr lang="en-US" sz="4800" dirty="0" err="1" smtClean="0"/>
              <a:t>haloarchaea</a:t>
            </a:r>
            <a:r>
              <a:rPr lang="en-US" sz="4800" dirty="0" smtClean="0"/>
              <a:t>;” licensee </a:t>
            </a:r>
            <a:r>
              <a:rPr lang="en-US" sz="4800" dirty="0" err="1" smtClean="0"/>
              <a:t>BioMed</a:t>
            </a:r>
            <a:r>
              <a:rPr lang="en-US" sz="4800" dirty="0" smtClean="0"/>
              <a:t> Central Ltd.</a:t>
            </a:r>
            <a:endParaRPr lang="en-US" sz="4800" dirty="0"/>
          </a:p>
        </p:txBody>
      </p:sp>
      <p:sp>
        <p:nvSpPr>
          <p:cNvPr id="53" name="TextBox 52"/>
          <p:cNvSpPr txBox="1"/>
          <p:nvPr/>
        </p:nvSpPr>
        <p:spPr>
          <a:xfrm>
            <a:off x="15174448" y="35814000"/>
            <a:ext cx="136291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4800" dirty="0" smtClean="0"/>
              <a:t>Figure 4: Gel electrophoresis showing gene fragments </a:t>
            </a:r>
          </a:p>
          <a:p>
            <a:pPr algn="just"/>
            <a:r>
              <a:rPr lang="en-US" sz="4800" dirty="0" smtClean="0"/>
              <a:t>obtained from PCR. Lane 1-5: primer pair A Lane 6: </a:t>
            </a:r>
          </a:p>
          <a:p>
            <a:pPr algn="just"/>
            <a:r>
              <a:rPr lang="en-US" sz="4800" dirty="0" smtClean="0"/>
              <a:t>DNA Marker Lane 7-11: primer pair B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8027710" y="5562600"/>
            <a:ext cx="6015890" cy="7478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4800" dirty="0" smtClean="0"/>
              <a:t>Figure 5: Gel </a:t>
            </a:r>
          </a:p>
          <a:p>
            <a:pPr algn="just"/>
            <a:r>
              <a:rPr lang="en-US" sz="4800" dirty="0" smtClean="0"/>
              <a:t>electrophoresis</a:t>
            </a:r>
          </a:p>
          <a:p>
            <a:pPr algn="just"/>
            <a:r>
              <a:rPr lang="en-US" sz="4800" dirty="0" smtClean="0"/>
              <a:t>showing new plasmid</a:t>
            </a:r>
          </a:p>
          <a:p>
            <a:pPr algn="just"/>
            <a:r>
              <a:rPr lang="en-US" sz="4800" dirty="0" smtClean="0"/>
              <a:t>with parent plasmid </a:t>
            </a:r>
          </a:p>
          <a:p>
            <a:pPr algn="just"/>
            <a:r>
              <a:rPr lang="en-US" sz="4800" dirty="0" smtClean="0"/>
              <a:t>for the same</a:t>
            </a:r>
          </a:p>
          <a:p>
            <a:pPr algn="just"/>
            <a:r>
              <a:rPr lang="en-US" sz="4800" dirty="0" smtClean="0"/>
              <a:t>restriction enzyme.</a:t>
            </a:r>
          </a:p>
          <a:p>
            <a:pPr algn="just"/>
            <a:r>
              <a:rPr lang="en-US" sz="4800" dirty="0" smtClean="0"/>
              <a:t>Lane 1: parent plasmid</a:t>
            </a:r>
          </a:p>
          <a:p>
            <a:pPr algn="just"/>
            <a:r>
              <a:rPr lang="en-US" sz="4800" dirty="0" smtClean="0"/>
              <a:t>Lane 3, 4: two samples</a:t>
            </a:r>
          </a:p>
          <a:p>
            <a:pPr algn="just"/>
            <a:r>
              <a:rPr lang="en-US" sz="4800" dirty="0" smtClean="0"/>
              <a:t>of new plasmid </a:t>
            </a:r>
          </a:p>
          <a:p>
            <a:pPr algn="just"/>
            <a:r>
              <a:rPr lang="en-US" sz="4800" dirty="0" smtClean="0"/>
              <a:t>Lane 5: DNA Marker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9260800" y="23393400"/>
            <a:ext cx="5009403" cy="6172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Figure 7: Gel </a:t>
            </a:r>
          </a:p>
          <a:p>
            <a:r>
              <a:rPr lang="en-US" sz="4800" dirty="0" smtClean="0"/>
              <a:t>electrophoresis </a:t>
            </a:r>
          </a:p>
          <a:p>
            <a:r>
              <a:rPr lang="en-US" sz="4800" dirty="0"/>
              <a:t>f</a:t>
            </a:r>
            <a:r>
              <a:rPr lang="en-US" sz="4800" dirty="0" smtClean="0"/>
              <a:t>rom Figure 6. </a:t>
            </a:r>
          </a:p>
          <a:p>
            <a:r>
              <a:rPr lang="en-US" sz="4800" dirty="0" smtClean="0"/>
              <a:t>Lane 1, 6, 8-10:</a:t>
            </a:r>
          </a:p>
          <a:p>
            <a:r>
              <a:rPr lang="en-US" sz="4800" dirty="0" smtClean="0"/>
              <a:t>strains with </a:t>
            </a:r>
            <a:r>
              <a:rPr lang="en-US" sz="4800" i="1" dirty="0" smtClean="0"/>
              <a:t>bap</a:t>
            </a:r>
          </a:p>
          <a:p>
            <a:r>
              <a:rPr lang="en-US" sz="4800" dirty="0" smtClean="0"/>
              <a:t>Lane 2: </a:t>
            </a:r>
            <a:r>
              <a:rPr lang="en-US" sz="4800" dirty="0" err="1" smtClean="0"/>
              <a:t>Δ</a:t>
            </a:r>
            <a:r>
              <a:rPr lang="en-US" sz="4800" i="1" dirty="0" err="1" smtClean="0"/>
              <a:t>bap</a:t>
            </a:r>
            <a:r>
              <a:rPr lang="en-US" sz="4800" i="1" dirty="0" smtClean="0"/>
              <a:t> </a:t>
            </a:r>
            <a:r>
              <a:rPr lang="en-US" sz="4800" dirty="0" smtClean="0"/>
              <a:t>strain</a:t>
            </a:r>
          </a:p>
          <a:p>
            <a:r>
              <a:rPr lang="en-US" sz="4800" dirty="0" smtClean="0"/>
              <a:t>Lane 12: DNA Marker</a:t>
            </a:r>
            <a:endParaRPr lang="en-US" sz="4800" dirty="0"/>
          </a:p>
        </p:txBody>
      </p:sp>
      <p:sp>
        <p:nvSpPr>
          <p:cNvPr id="138" name="TextBox 137"/>
          <p:cNvSpPr txBox="1"/>
          <p:nvPr/>
        </p:nvSpPr>
        <p:spPr>
          <a:xfrm>
            <a:off x="37368870" y="28498800"/>
            <a:ext cx="3548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4800" dirty="0" smtClean="0">
                <a:solidFill>
                  <a:schemeClr val="bg1"/>
                </a:solidFill>
              </a:rPr>
              <a:t>Expected </a:t>
            </a:r>
            <a:r>
              <a:rPr lang="en-US" sz="4800" dirty="0" smtClean="0">
                <a:solidFill>
                  <a:schemeClr val="bg1"/>
                </a:solidFill>
              </a:rPr>
              <a:t>size</a:t>
            </a:r>
            <a:endParaRPr lang="en-US" sz="4800" dirty="0">
              <a:solidFill>
                <a:schemeClr val="bg1"/>
              </a:solidFill>
            </a:endParaRPr>
          </a:p>
        </p:txBody>
      </p:sp>
      <p:cxnSp>
        <p:nvCxnSpPr>
          <p:cNvPr id="140" name="Straight Arrow Connector 139"/>
          <p:cNvCxnSpPr/>
          <p:nvPr/>
        </p:nvCxnSpPr>
        <p:spPr>
          <a:xfrm>
            <a:off x="35814000" y="27203400"/>
            <a:ext cx="17526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>
            <a:off x="35737800" y="27508200"/>
            <a:ext cx="17526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primer fina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0" y="15240000"/>
            <a:ext cx="13680000" cy="630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</TotalTime>
  <Words>426</Words>
  <Application>Microsoft Macintosh PowerPoint</Application>
  <PresentationFormat>Custom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Tarini Hardikar</cp:lastModifiedBy>
  <cp:revision>79</cp:revision>
  <dcterms:created xsi:type="dcterms:W3CDTF">2014-04-08T13:46:32Z</dcterms:created>
  <dcterms:modified xsi:type="dcterms:W3CDTF">2014-04-24T19:08:15Z</dcterms:modified>
</cp:coreProperties>
</file>