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67610"/>
    <a:srgbClr val="584509"/>
    <a:srgbClr val="F7C21A"/>
    <a:srgbClr val="10D8B5"/>
    <a:srgbClr val="7D6298"/>
    <a:srgbClr val="654F7B"/>
    <a:srgbClr val="E5D6FF"/>
    <a:srgbClr val="7C6197"/>
    <a:srgbClr val="A580C9"/>
    <a:srgbClr val="9C9C9C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17944" y="2216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pPr/>
              <a:t>4/24/14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3124200" y="13858474"/>
            <a:ext cx="5334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267200" y="13858474"/>
            <a:ext cx="5334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410200" y="13858474"/>
            <a:ext cx="5334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0820400" y="13836932"/>
            <a:ext cx="1219200" cy="508000"/>
          </a:xfrm>
          <a:prstGeom prst="rect">
            <a:avLst/>
          </a:prstGeom>
          <a:solidFill>
            <a:srgbClr val="9C9C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0363200" y="13868400"/>
            <a:ext cx="533400" cy="433050"/>
          </a:xfrm>
          <a:prstGeom prst="rect">
            <a:avLst/>
          </a:prstGeom>
          <a:blipFill rotWithShape="0">
            <a:blip r:embed="rId2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2" name="Picture 131" descr="massspec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6800" y="10439400"/>
            <a:ext cx="2027816" cy="3396342"/>
          </a:xfrm>
          <a:prstGeom prst="rect">
            <a:avLst/>
          </a:prstGeom>
          <a:effectLst/>
        </p:spPr>
      </p:pic>
      <p:pic>
        <p:nvPicPr>
          <p:cNvPr id="128" name="Picture 127" descr="massspec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66800" y="6629400"/>
            <a:ext cx="2179190" cy="3200400"/>
          </a:xfrm>
          <a:prstGeom prst="rect">
            <a:avLst/>
          </a:prstGeom>
          <a:effectLst/>
        </p:spPr>
      </p:pic>
      <p:pic>
        <p:nvPicPr>
          <p:cNvPr id="99" name="Picture 98" descr="gel image.png"/>
          <p:cNvPicPr>
            <a:picLocks noChangeAspect="1"/>
          </p:cNvPicPr>
          <p:nvPr/>
        </p:nvPicPr>
        <p:blipFill>
          <a:blip r:embed="rId5"/>
          <a:srcRect t="607" b="12131"/>
          <a:stretch>
            <a:fillRect/>
          </a:stretch>
        </p:blipFill>
        <p:spPr>
          <a:xfrm>
            <a:off x="20421600" y="23848568"/>
            <a:ext cx="6912098" cy="10670032"/>
          </a:xfrm>
          <a:prstGeom prst="rect">
            <a:avLst/>
          </a:prstGeom>
          <a:effectLst/>
        </p:spPr>
      </p:pic>
      <p:pic>
        <p:nvPicPr>
          <p:cNvPr id="176" name="Picture 175" descr="glutathion.jpeg"/>
          <p:cNvPicPr>
            <a:picLocks noChangeAspect="1"/>
          </p:cNvPicPr>
          <p:nvPr/>
        </p:nvPicPr>
        <p:blipFill>
          <a:blip r:embed="rId6"/>
          <a:srcRect t="3864" r="48184"/>
          <a:stretch>
            <a:fillRect/>
          </a:stretch>
        </p:blipFill>
        <p:spPr>
          <a:xfrm>
            <a:off x="19413170" y="14833937"/>
            <a:ext cx="3599230" cy="5068927"/>
          </a:xfrm>
          <a:prstGeom prst="rect">
            <a:avLst/>
          </a:prstGeom>
          <a:effectLst/>
        </p:spPr>
      </p:pic>
      <p:sp>
        <p:nvSpPr>
          <p:cNvPr id="177" name="Rectangle 176"/>
          <p:cNvSpPr/>
          <p:nvPr/>
        </p:nvSpPr>
        <p:spPr>
          <a:xfrm>
            <a:off x="19870370" y="19329737"/>
            <a:ext cx="2425739" cy="101566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err="1" smtClean="0">
                <a:latin typeface="Times New Roman"/>
                <a:cs typeface="Times New Roman"/>
              </a:rPr>
              <a:t>r</a:t>
            </a:r>
            <a:r>
              <a:rPr lang="en-US" sz="3000" dirty="0" err="1" smtClean="0">
                <a:latin typeface="Times New Roman"/>
                <a:cs typeface="Times New Roman"/>
              </a:rPr>
              <a:t>epurified</a:t>
            </a:r>
            <a:endParaRPr lang="en-US" sz="3000" dirty="0" smtClean="0">
              <a:latin typeface="Times New Roman"/>
              <a:cs typeface="Times New Roman"/>
            </a:endParaRPr>
          </a:p>
          <a:p>
            <a:pPr algn="ctr"/>
            <a:r>
              <a:rPr lang="en-US" sz="3000" dirty="0" smtClean="0">
                <a:latin typeface="Times New Roman"/>
                <a:cs typeface="Times New Roman"/>
              </a:rPr>
              <a:t>GST</a:t>
            </a:r>
            <a:r>
              <a:rPr lang="en-US" sz="3000" dirty="0" smtClean="0">
                <a:latin typeface="Times New Roman"/>
                <a:cs typeface="Times New Roman"/>
              </a:rPr>
              <a:t>::</a:t>
            </a:r>
            <a:r>
              <a:rPr lang="en-US" sz="3000" dirty="0" smtClean="0">
                <a:latin typeface="Times New Roman"/>
                <a:cs typeface="Times New Roman"/>
              </a:rPr>
              <a:t>TaABF1</a:t>
            </a:r>
            <a:endParaRPr lang="en-US" sz="3000" dirty="0" smtClean="0">
              <a:latin typeface="Times New Roman"/>
              <a:cs typeface="Times New Roman"/>
            </a:endParaRPr>
          </a:p>
        </p:txBody>
      </p:sp>
      <p:pic>
        <p:nvPicPr>
          <p:cNvPr id="129" name="Picture 128" descr="glutathion.jpeg"/>
          <p:cNvPicPr>
            <a:picLocks noChangeAspect="1"/>
          </p:cNvPicPr>
          <p:nvPr/>
        </p:nvPicPr>
        <p:blipFill>
          <a:blip r:embed="rId6"/>
          <a:srcRect t="3864" r="48184"/>
          <a:stretch>
            <a:fillRect/>
          </a:stretch>
        </p:blipFill>
        <p:spPr>
          <a:xfrm>
            <a:off x="20345400" y="7391400"/>
            <a:ext cx="3599230" cy="5068927"/>
          </a:xfrm>
          <a:prstGeom prst="rect">
            <a:avLst/>
          </a:prstGeom>
          <a:effectLst/>
        </p:spPr>
      </p:pic>
      <p:pic>
        <p:nvPicPr>
          <p:cNvPr id="110" name="Picture 109" descr="Simax_erlenmeyer_flask_narrow_neck_100ml.jpg"/>
          <p:cNvPicPr>
            <a:picLocks noChangeAspect="1"/>
          </p:cNvPicPr>
          <p:nvPr/>
        </p:nvPicPr>
        <p:blipFill>
          <a:blip r:embed="rId7">
            <a:lum bright="4000" contrast="20000"/>
          </a:blip>
          <a:srcRect l="5639" t="6264" r="5639" b="10023"/>
          <a:stretch>
            <a:fillRect/>
          </a:stretch>
        </p:blipFill>
        <p:spPr>
          <a:xfrm>
            <a:off x="15189851" y="6324600"/>
            <a:ext cx="5205698" cy="7369088"/>
          </a:xfrm>
          <a:prstGeom prst="rect">
            <a:avLst/>
          </a:prstGeom>
          <a:effectLst/>
        </p:spPr>
      </p:pic>
      <p:sp>
        <p:nvSpPr>
          <p:cNvPr id="114" name="Freeform 113"/>
          <p:cNvSpPr/>
          <p:nvPr/>
        </p:nvSpPr>
        <p:spPr>
          <a:xfrm>
            <a:off x="15746601" y="11399028"/>
            <a:ext cx="3760599" cy="1864737"/>
          </a:xfrm>
          <a:custGeom>
            <a:avLst/>
            <a:gdLst>
              <a:gd name="connsiteX0" fmla="*/ 206738 w 3573613"/>
              <a:gd name="connsiteY0" fmla="*/ 0 h 1772018"/>
              <a:gd name="connsiteX1" fmla="*/ 354408 w 3573613"/>
              <a:gd name="connsiteY1" fmla="*/ 118134 h 1772018"/>
              <a:gd name="connsiteX2" fmla="*/ 797418 w 3573613"/>
              <a:gd name="connsiteY2" fmla="*/ 383937 h 1772018"/>
              <a:gd name="connsiteX3" fmla="*/ 1092758 w 3573613"/>
              <a:gd name="connsiteY3" fmla="*/ 413471 h 1772018"/>
              <a:gd name="connsiteX4" fmla="*/ 3101069 w 3573613"/>
              <a:gd name="connsiteY4" fmla="*/ 324870 h 1772018"/>
              <a:gd name="connsiteX5" fmla="*/ 3219205 w 3573613"/>
              <a:gd name="connsiteY5" fmla="*/ 295336 h 1772018"/>
              <a:gd name="connsiteX6" fmla="*/ 3396409 w 3573613"/>
              <a:gd name="connsiteY6" fmla="*/ 177201 h 1772018"/>
              <a:gd name="connsiteX7" fmla="*/ 3455477 w 3573613"/>
              <a:gd name="connsiteY7" fmla="*/ 59067 h 1772018"/>
              <a:gd name="connsiteX8" fmla="*/ 3573613 w 3573613"/>
              <a:gd name="connsiteY8" fmla="*/ 708807 h 1772018"/>
              <a:gd name="connsiteX9" fmla="*/ 3455477 w 3573613"/>
              <a:gd name="connsiteY9" fmla="*/ 1151811 h 1772018"/>
              <a:gd name="connsiteX10" fmla="*/ 2982933 w 3573613"/>
              <a:gd name="connsiteY10" fmla="*/ 1594816 h 1772018"/>
              <a:gd name="connsiteX11" fmla="*/ 2215050 w 3573613"/>
              <a:gd name="connsiteY11" fmla="*/ 1772018 h 1772018"/>
              <a:gd name="connsiteX12" fmla="*/ 1447166 w 3573613"/>
              <a:gd name="connsiteY12" fmla="*/ 1772018 h 1772018"/>
              <a:gd name="connsiteX13" fmla="*/ 797418 w 3573613"/>
              <a:gd name="connsiteY13" fmla="*/ 1683417 h 1772018"/>
              <a:gd name="connsiteX14" fmla="*/ 236272 w 3573613"/>
              <a:gd name="connsiteY14" fmla="*/ 1329013 h 1772018"/>
              <a:gd name="connsiteX15" fmla="*/ 0 w 3573613"/>
              <a:gd name="connsiteY15" fmla="*/ 945076 h 1772018"/>
              <a:gd name="connsiteX16" fmla="*/ 88602 w 3573613"/>
              <a:gd name="connsiteY16" fmla="*/ 324870 h 1772018"/>
              <a:gd name="connsiteX17" fmla="*/ 206738 w 3573613"/>
              <a:gd name="connsiteY17" fmla="*/ 0 h 177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73613" h="1772018">
                <a:moveTo>
                  <a:pt x="206738" y="0"/>
                </a:moveTo>
                <a:cubicBezTo>
                  <a:pt x="255961" y="39378"/>
                  <a:pt x="302909" y="81782"/>
                  <a:pt x="354408" y="118134"/>
                </a:cubicBezTo>
                <a:cubicBezTo>
                  <a:pt x="376582" y="133786"/>
                  <a:pt x="652648" y="361665"/>
                  <a:pt x="797418" y="383937"/>
                </a:cubicBezTo>
                <a:cubicBezTo>
                  <a:pt x="895205" y="398981"/>
                  <a:pt x="994311" y="403626"/>
                  <a:pt x="1092758" y="413471"/>
                </a:cubicBezTo>
                <a:cubicBezTo>
                  <a:pt x="2212707" y="392340"/>
                  <a:pt x="2310434" y="449706"/>
                  <a:pt x="3101069" y="324870"/>
                </a:cubicBezTo>
                <a:cubicBezTo>
                  <a:pt x="3141163" y="318539"/>
                  <a:pt x="3179826" y="305181"/>
                  <a:pt x="3219205" y="295336"/>
                </a:cubicBezTo>
                <a:cubicBezTo>
                  <a:pt x="3278273" y="255958"/>
                  <a:pt x="3373959" y="244549"/>
                  <a:pt x="3396409" y="177201"/>
                </a:cubicBezTo>
                <a:cubicBezTo>
                  <a:pt x="3430346" y="75393"/>
                  <a:pt x="3403930" y="110614"/>
                  <a:pt x="3455477" y="59067"/>
                </a:cubicBezTo>
                <a:lnTo>
                  <a:pt x="3573613" y="708807"/>
                </a:lnTo>
                <a:lnTo>
                  <a:pt x="3455477" y="1151811"/>
                </a:lnTo>
                <a:lnTo>
                  <a:pt x="2982933" y="1594816"/>
                </a:lnTo>
                <a:lnTo>
                  <a:pt x="2215050" y="1772018"/>
                </a:lnTo>
                <a:lnTo>
                  <a:pt x="1447166" y="1772018"/>
                </a:lnTo>
                <a:lnTo>
                  <a:pt x="797418" y="1683417"/>
                </a:lnTo>
                <a:lnTo>
                  <a:pt x="236272" y="1329013"/>
                </a:lnTo>
                <a:lnTo>
                  <a:pt x="0" y="945076"/>
                </a:lnTo>
                <a:lnTo>
                  <a:pt x="88602" y="324870"/>
                </a:lnTo>
                <a:lnTo>
                  <a:pt x="206738" y="0"/>
                </a:lnTo>
                <a:close/>
              </a:path>
            </a:pathLst>
          </a:custGeom>
          <a:solidFill>
            <a:srgbClr val="F7C21A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5918382" y="11183313"/>
            <a:ext cx="3448045" cy="685800"/>
          </a:xfrm>
          <a:prstGeom prst="ellipse">
            <a:avLst/>
          </a:prstGeom>
          <a:solidFill>
            <a:srgbClr val="F7C21A">
              <a:alpha val="55000"/>
            </a:srgbClr>
          </a:solidFill>
          <a:ln>
            <a:solidFill>
              <a:srgbClr val="96761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16218639" y="12021512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16980639" y="12695351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16916400" y="12097712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18440400" y="12631112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8580839" y="11945312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7818839" y="12314351"/>
            <a:ext cx="240561" cy="240561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17145000" y="12761426"/>
            <a:ext cx="1471577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cs typeface="Calibri"/>
              </a:rPr>
              <a:t>GST::TaABF1</a:t>
            </a:r>
          </a:p>
          <a:p>
            <a:endParaRPr lang="en-US" sz="2000" dirty="0" smtClean="0">
              <a:cs typeface="Calibri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15925800" y="12326312"/>
            <a:ext cx="1471577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cs typeface="Calibri"/>
              </a:rPr>
              <a:t>GST::TaABF1</a:t>
            </a:r>
          </a:p>
          <a:p>
            <a:endParaRPr lang="en-US" sz="2000" dirty="0" smtClean="0">
              <a:cs typeface="Calibri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8059400" y="12173912"/>
            <a:ext cx="1471577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cs typeface="Calibri"/>
              </a:rPr>
              <a:t>GST::TaABF1</a:t>
            </a:r>
          </a:p>
          <a:p>
            <a:endParaRPr lang="en-US" sz="2000" dirty="0" smtClean="0">
              <a:cs typeface="Calibri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7145000" y="11847026"/>
            <a:ext cx="1471577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GST::TaABF1</a:t>
            </a:r>
          </a:p>
          <a:p>
            <a:endParaRPr lang="en-US" sz="2000" dirty="0" smtClean="0">
              <a:latin typeface="Calibri"/>
              <a:cs typeface="Calibri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33400" y="6324600"/>
            <a:ext cx="13182600" cy="5410200"/>
          </a:xfrm>
          <a:prstGeom prst="rect">
            <a:avLst/>
          </a:prstGeom>
          <a:solidFill>
            <a:srgbClr val="A580C9">
              <a:alpha val="1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553200" y="0"/>
            <a:ext cx="309372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000" dirty="0">
                <a:latin typeface="Times New Roman"/>
                <a:cs typeface="Times New Roman"/>
              </a:rPr>
              <a:t>Purification of GST::TaABF1 fusion protein in order to assess</a:t>
            </a:r>
            <a:r>
              <a:rPr lang="en-US" sz="9000" dirty="0" smtClean="0">
                <a:latin typeface="Times New Roman"/>
                <a:cs typeface="Times New Roman"/>
              </a:rPr>
              <a:t> its </a:t>
            </a:r>
            <a:r>
              <a:rPr lang="en-US" sz="9000" dirty="0" err="1">
                <a:latin typeface="Times New Roman"/>
                <a:cs typeface="Times New Roman"/>
              </a:rPr>
              <a:t>phosphorylation</a:t>
            </a:r>
            <a:r>
              <a:rPr lang="en-US" sz="9000" dirty="0">
                <a:latin typeface="Times New Roman"/>
                <a:cs typeface="Times New Roman"/>
              </a:rPr>
              <a:t> by endosperm </a:t>
            </a:r>
            <a:r>
              <a:rPr lang="en-US" sz="9000" dirty="0" smtClean="0">
                <a:latin typeface="Times New Roman"/>
                <a:cs typeface="Times New Roman"/>
              </a:rPr>
              <a:t>proteins</a:t>
            </a:r>
            <a:endParaRPr lang="en-US" sz="9000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022" y="2743200"/>
            <a:ext cx="41910578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Jessica Moore, Russell Johnson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9444" y="3412826"/>
            <a:ext cx="41910578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Department of Biology, Colby College, Waterville, ME 04901</a:t>
            </a:r>
            <a:endParaRPr lang="en-US" sz="4400" dirty="0">
              <a:latin typeface="Times New Roman"/>
              <a:cs typeface="Times New Roman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-2790432" y="21453874"/>
            <a:ext cx="33916148" cy="1588"/>
          </a:xfrm>
          <a:prstGeom prst="line">
            <a:avLst/>
          </a:prstGeom>
          <a:ln w="63500">
            <a:solidFill>
              <a:srgbClr val="654F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13223250" y="21987843"/>
            <a:ext cx="32842198" cy="144115"/>
          </a:xfrm>
          <a:prstGeom prst="line">
            <a:avLst/>
          </a:prstGeom>
          <a:ln w="63500">
            <a:solidFill>
              <a:srgbClr val="654F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olby_sea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47601" y="140209"/>
            <a:ext cx="4114799" cy="4050791"/>
          </a:xfrm>
          <a:prstGeom prst="rect">
            <a:avLst/>
          </a:prstGeom>
          <a:effectLst/>
        </p:spPr>
      </p:pic>
      <p:sp>
        <p:nvSpPr>
          <p:cNvPr id="15" name="TextBox 14"/>
          <p:cNvSpPr txBox="1"/>
          <p:nvPr/>
        </p:nvSpPr>
        <p:spPr>
          <a:xfrm>
            <a:off x="23850600" y="22783800"/>
            <a:ext cx="1330455" cy="1200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Purified</a:t>
            </a:r>
          </a:p>
          <a:p>
            <a:pPr algn="ctr"/>
            <a:r>
              <a:rPr lang="en-US" sz="2400" dirty="0"/>
              <a:t>f</a:t>
            </a:r>
            <a:r>
              <a:rPr lang="en-US" sz="2400" dirty="0" smtClean="0"/>
              <a:t>usion</a:t>
            </a:r>
          </a:p>
          <a:p>
            <a:pPr algn="ctr"/>
            <a:r>
              <a:rPr lang="en-US" sz="2400" dirty="0" smtClean="0"/>
              <a:t>protein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4993600" y="22783800"/>
            <a:ext cx="2438400" cy="15081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300" dirty="0" smtClean="0"/>
              <a:t>Purified fusion</a:t>
            </a:r>
          </a:p>
          <a:p>
            <a:pPr algn="ctr"/>
            <a:r>
              <a:rPr lang="en-US" sz="2300" dirty="0" smtClean="0"/>
              <a:t>protein after </a:t>
            </a:r>
          </a:p>
          <a:p>
            <a:pPr algn="ctr"/>
            <a:r>
              <a:rPr lang="en-US" sz="2300" dirty="0" err="1" smtClean="0"/>
              <a:t>phosphorylation</a:t>
            </a:r>
            <a:endParaRPr lang="en-US" sz="2300" dirty="0" smtClean="0"/>
          </a:p>
          <a:p>
            <a:pPr algn="ctr"/>
            <a:r>
              <a:rPr lang="en-US" sz="2300" dirty="0" smtClean="0"/>
              <a:t>assay</a:t>
            </a:r>
            <a:endParaRPr lang="en-US" sz="2300" dirty="0"/>
          </a:p>
        </p:txBody>
      </p:sp>
      <p:sp>
        <p:nvSpPr>
          <p:cNvPr id="17" name="TextBox 16"/>
          <p:cNvSpPr txBox="1"/>
          <p:nvPr/>
        </p:nvSpPr>
        <p:spPr>
          <a:xfrm>
            <a:off x="22174200" y="22783800"/>
            <a:ext cx="1794660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Molecular</a:t>
            </a:r>
          </a:p>
          <a:p>
            <a:pPr algn="ctr"/>
            <a:r>
              <a:rPr lang="en-US" sz="2400" dirty="0" smtClean="0"/>
              <a:t>weight </a:t>
            </a:r>
          </a:p>
          <a:p>
            <a:pPr algn="ctr"/>
            <a:r>
              <a:rPr lang="en-US" sz="2400" dirty="0" smtClean="0"/>
              <a:t>standard</a:t>
            </a:r>
          </a:p>
          <a:p>
            <a:pPr algn="ctr"/>
            <a:r>
              <a:rPr lang="en-US" sz="2400" dirty="0" smtClean="0"/>
              <a:t>(</a:t>
            </a:r>
            <a:r>
              <a:rPr lang="en-US" sz="2400" dirty="0" err="1" smtClean="0"/>
              <a:t>kDa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0650200" y="22783800"/>
            <a:ext cx="1472225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Bovine</a:t>
            </a:r>
          </a:p>
          <a:p>
            <a:pPr algn="ctr"/>
            <a:r>
              <a:rPr lang="en-US" sz="2400" dirty="0" smtClean="0"/>
              <a:t>serum</a:t>
            </a:r>
          </a:p>
          <a:p>
            <a:pPr algn="ctr"/>
            <a:r>
              <a:rPr lang="en-US" sz="2400" dirty="0" smtClean="0"/>
              <a:t>albumin</a:t>
            </a:r>
          </a:p>
          <a:p>
            <a:pPr algn="ctr"/>
            <a:r>
              <a:rPr lang="en-US" sz="2400" dirty="0" smtClean="0"/>
              <a:t>standard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631400" y="33909000"/>
            <a:ext cx="54864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20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2631400" y="32537400"/>
            <a:ext cx="54864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30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2631400" y="30185380"/>
            <a:ext cx="62950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40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22707600" y="29194780"/>
            <a:ext cx="54864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50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2707600" y="28041600"/>
            <a:ext cx="54864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60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22707600" y="27051000"/>
            <a:ext cx="54864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80</a:t>
            </a:r>
            <a:endParaRPr lang="en-US" sz="2800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26974801" y="27965400"/>
            <a:ext cx="2209799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9888200" y="28727400"/>
            <a:ext cx="762000" cy="1588"/>
          </a:xfrm>
          <a:prstGeom prst="straightConnector1">
            <a:avLst/>
          </a:prstGeom>
          <a:ln w="508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631400" y="26451580"/>
            <a:ext cx="7306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100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22631400" y="25755600"/>
            <a:ext cx="7306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120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4419600"/>
            <a:ext cx="14173200" cy="1371600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Introduction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371600" y="13858474"/>
            <a:ext cx="11430000" cy="457200"/>
          </a:xfrm>
          <a:prstGeom prst="rect">
            <a:avLst/>
          </a:prstGeom>
          <a:noFill/>
          <a:ln w="571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09600" y="13611380"/>
            <a:ext cx="8382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Times New Roman"/>
                <a:cs typeface="Times New Roman"/>
              </a:rPr>
              <a:t>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124200" y="13001780"/>
            <a:ext cx="8382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191000" y="13001780"/>
            <a:ext cx="8382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Times New Roman"/>
                <a:cs typeface="Times New Roman"/>
              </a:rPr>
              <a:t>II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257800" y="13001780"/>
            <a:ext cx="8382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Times New Roman"/>
                <a:cs typeface="Times New Roman"/>
              </a:rPr>
              <a:t>III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77800" y="13634954"/>
            <a:ext cx="8382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363200" y="13001780"/>
            <a:ext cx="22098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5000" dirty="0" err="1" smtClean="0">
                <a:latin typeface="Times New Roman"/>
                <a:cs typeface="Times New Roman"/>
              </a:rPr>
              <a:t>b</a:t>
            </a:r>
            <a:r>
              <a:rPr lang="en-US" sz="5000" dirty="0" smtClean="0">
                <a:latin typeface="Times New Roman"/>
                <a:cs typeface="Times New Roman"/>
              </a:rPr>
              <a:t> ZIP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81000" y="12167681"/>
            <a:ext cx="2941205" cy="938719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5500" b="1" dirty="0" smtClean="0">
                <a:solidFill>
                  <a:srgbClr val="7D6298"/>
                </a:solidFill>
                <a:latin typeface="Times New Roman"/>
                <a:cs typeface="Times New Roman"/>
              </a:rPr>
              <a:t>TaABF1:</a:t>
            </a:r>
            <a:endParaRPr lang="en-US" sz="5500" b="1" dirty="0">
              <a:solidFill>
                <a:srgbClr val="7D6298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11489" y="10241340"/>
            <a:ext cx="1082348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/>
                <a:cs typeface="Times New Roman"/>
              </a:rPr>
              <a:t>GA</a:t>
            </a:r>
            <a:endParaRPr lang="en-US" sz="4800" dirty="0"/>
          </a:p>
        </p:txBody>
      </p:sp>
      <p:sp>
        <p:nvSpPr>
          <p:cNvPr id="47" name="Rectangle 46"/>
          <p:cNvSpPr/>
          <p:nvPr/>
        </p:nvSpPr>
        <p:spPr>
          <a:xfrm>
            <a:off x="1235289" y="6583740"/>
            <a:ext cx="1492716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Times New Roman"/>
                <a:cs typeface="Times New Roman"/>
              </a:rPr>
              <a:t>ABA</a:t>
            </a:r>
            <a:endParaRPr lang="en-US" sz="4800" dirty="0"/>
          </a:p>
        </p:txBody>
      </p:sp>
      <p:sp>
        <p:nvSpPr>
          <p:cNvPr id="49" name="Rectangle 48"/>
          <p:cNvSpPr/>
          <p:nvPr/>
        </p:nvSpPr>
        <p:spPr>
          <a:xfrm>
            <a:off x="4207089" y="6248400"/>
            <a:ext cx="2164155" cy="78483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500" dirty="0" smtClean="0">
                <a:latin typeface="Times New Roman"/>
                <a:cs typeface="Times New Roman"/>
              </a:rPr>
              <a:t>TaABF1</a:t>
            </a:r>
            <a:endParaRPr lang="en-US" sz="45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987889" y="7086600"/>
            <a:ext cx="4800600" cy="762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8093289" y="6629400"/>
            <a:ext cx="5035541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Times New Roman"/>
                <a:cs typeface="Times New Roman"/>
              </a:rPr>
              <a:t>LEA genes (</a:t>
            </a:r>
            <a:r>
              <a:rPr lang="en-US" sz="4800" i="1" dirty="0" smtClean="0">
                <a:latin typeface="Times New Roman"/>
                <a:cs typeface="Times New Roman"/>
              </a:rPr>
              <a:t>HVA1</a:t>
            </a:r>
            <a:r>
              <a:rPr lang="en-US" sz="4800" dirty="0" smtClean="0">
                <a:latin typeface="Times New Roman"/>
                <a:cs typeface="Times New Roman"/>
              </a:rPr>
              <a:t>)</a:t>
            </a:r>
            <a:endParaRPr lang="en-US" sz="4800" i="1" dirty="0"/>
          </a:p>
        </p:txBody>
      </p:sp>
      <p:cxnSp>
        <p:nvCxnSpPr>
          <p:cNvPr id="54" name="Straight Arrow Connector 53"/>
          <p:cNvCxnSpPr>
            <a:stCxn id="47" idx="2"/>
          </p:cNvCxnSpPr>
          <p:nvPr/>
        </p:nvCxnSpPr>
        <p:spPr>
          <a:xfrm rot="16200000" flipH="1">
            <a:off x="2366867" y="7029517"/>
            <a:ext cx="997805" cy="176824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826089" y="7962543"/>
            <a:ext cx="2562308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Times New Roman"/>
                <a:cs typeface="Times New Roman"/>
              </a:rPr>
              <a:t>PKABA1</a:t>
            </a:r>
            <a:endParaRPr lang="en-US" sz="48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530689" y="10698540"/>
            <a:ext cx="4800600" cy="762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467600" y="9967080"/>
            <a:ext cx="5720737" cy="156966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dirty="0" err="1" smtClean="0">
                <a:latin typeface="Times New Roman"/>
                <a:cs typeface="Times New Roman"/>
              </a:rPr>
              <a:t>α</a:t>
            </a:r>
            <a:r>
              <a:rPr lang="en-US" sz="4800" dirty="0" smtClean="0">
                <a:latin typeface="Times New Roman"/>
                <a:cs typeface="Times New Roman"/>
              </a:rPr>
              <a:t>-Amylases (</a:t>
            </a:r>
            <a:r>
              <a:rPr lang="en-US" sz="4800" i="1" dirty="0" smtClean="0">
                <a:latin typeface="Times New Roman"/>
                <a:cs typeface="Times New Roman"/>
              </a:rPr>
              <a:t>Amy32b</a:t>
            </a:r>
            <a:r>
              <a:rPr lang="en-US" sz="4800" dirty="0" smtClean="0">
                <a:latin typeface="Times New Roman"/>
                <a:cs typeface="Times New Roman"/>
              </a:rPr>
              <a:t>)</a:t>
            </a:r>
          </a:p>
          <a:p>
            <a:pPr algn="ctr"/>
            <a:r>
              <a:rPr lang="en-US" sz="4800" dirty="0" smtClean="0">
                <a:latin typeface="Times New Roman"/>
                <a:cs typeface="Times New Roman"/>
              </a:rPr>
              <a:t>&amp; </a:t>
            </a:r>
            <a:r>
              <a:rPr lang="en-US" sz="4800" dirty="0" err="1" smtClean="0">
                <a:latin typeface="Times New Roman"/>
                <a:cs typeface="Times New Roman"/>
              </a:rPr>
              <a:t>proteinases</a:t>
            </a:r>
            <a:endParaRPr lang="en-US" sz="4800" dirty="0">
              <a:latin typeface="Times New Roman"/>
              <a:cs typeface="Times New Roman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rot="16200000" flipV="1">
            <a:off x="4343420" y="9631720"/>
            <a:ext cx="1523962" cy="1"/>
          </a:xfrm>
          <a:prstGeom prst="line">
            <a:avLst/>
          </a:prstGeom>
          <a:ln w="76200" cap="flat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816689" y="10393740"/>
            <a:ext cx="609600" cy="1588"/>
          </a:xfrm>
          <a:prstGeom prst="line">
            <a:avLst/>
          </a:prstGeom>
          <a:ln w="76200" cap="flat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5334000" y="9022140"/>
            <a:ext cx="2164155" cy="78483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500" dirty="0" smtClean="0">
                <a:latin typeface="Times New Roman"/>
                <a:cs typeface="Times New Roman"/>
              </a:rPr>
              <a:t>TaABF1</a:t>
            </a:r>
            <a:endParaRPr lang="en-US" sz="4500" dirty="0"/>
          </a:p>
        </p:txBody>
      </p:sp>
      <p:sp>
        <p:nvSpPr>
          <p:cNvPr id="85" name="Left Brace 84"/>
          <p:cNvSpPr/>
          <p:nvPr/>
        </p:nvSpPr>
        <p:spPr>
          <a:xfrm rot="16200000">
            <a:off x="4191000" y="13353728"/>
            <a:ext cx="685800" cy="2971800"/>
          </a:xfrm>
          <a:prstGeom prst="leftBrac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2590800" y="15030128"/>
            <a:ext cx="411480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conserved regions</a:t>
            </a:r>
          </a:p>
        </p:txBody>
      </p:sp>
      <p:sp>
        <p:nvSpPr>
          <p:cNvPr id="91" name="Left Brace 90"/>
          <p:cNvSpPr/>
          <p:nvPr/>
        </p:nvSpPr>
        <p:spPr>
          <a:xfrm rot="16200000">
            <a:off x="10310383" y="14473344"/>
            <a:ext cx="562833" cy="609600"/>
          </a:xfrm>
          <a:prstGeom prst="leftBrac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8991600" y="14983361"/>
            <a:ext cx="312420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DNA binding region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57200" y="16381606"/>
            <a:ext cx="13335000" cy="739279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N-terminal conserved regions </a:t>
            </a:r>
            <a:r>
              <a:rPr lang="en-US" sz="4800" dirty="0" smtClean="0">
                <a:latin typeface="Times New Roman"/>
                <a:cs typeface="Times New Roman"/>
              </a:rPr>
              <a:t>and DNA binding </a:t>
            </a:r>
            <a:r>
              <a:rPr lang="en-US" sz="4800" dirty="0" smtClean="0">
                <a:latin typeface="Times New Roman"/>
                <a:cs typeface="Times New Roman"/>
              </a:rPr>
              <a:t>region </a:t>
            </a:r>
            <a:r>
              <a:rPr lang="en-US" sz="4800" dirty="0" smtClean="0">
                <a:latin typeface="Times New Roman"/>
                <a:cs typeface="Times New Roman"/>
              </a:rPr>
              <a:t>contain serine residues that can possibly be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phosphorylated</a:t>
            </a:r>
            <a:r>
              <a:rPr lang="en-US" sz="4800" dirty="0" smtClean="0">
                <a:latin typeface="Times New Roman"/>
                <a:cs typeface="Times New Roman"/>
              </a:rPr>
              <a:t> as a means of regulation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i="1" dirty="0" smtClean="0">
                <a:latin typeface="Times New Roman"/>
                <a:cs typeface="Times New Roman"/>
              </a:rPr>
              <a:t>TaABF1 </a:t>
            </a:r>
            <a:r>
              <a:rPr lang="en-US" sz="4800" dirty="0" smtClean="0">
                <a:latin typeface="Times New Roman"/>
                <a:cs typeface="Times New Roman"/>
              </a:rPr>
              <a:t>mRNA &amp; protein levels do not increase in presence of ABA → </a:t>
            </a:r>
            <a:r>
              <a:rPr lang="en-US" sz="4800" i="1" dirty="0" smtClean="0">
                <a:latin typeface="Times New Roman"/>
                <a:cs typeface="Times New Roman"/>
              </a:rPr>
              <a:t>TaABF1 </a:t>
            </a:r>
            <a:r>
              <a:rPr lang="en-US" sz="4800" dirty="0" smtClean="0">
                <a:latin typeface="Times New Roman"/>
                <a:cs typeface="Times New Roman"/>
              </a:rPr>
              <a:t>most likely regulated post-</a:t>
            </a:r>
            <a:r>
              <a:rPr lang="en-US" sz="4800" dirty="0" err="1" smtClean="0">
                <a:latin typeface="Times New Roman"/>
                <a:cs typeface="Times New Roman"/>
              </a:rPr>
              <a:t>translationally</a:t>
            </a:r>
            <a:endParaRPr lang="en-US" sz="4800" dirty="0" smtClean="0">
              <a:latin typeface="Times New Roman"/>
              <a:cs typeface="Times New Roman"/>
            </a:endParaRP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PKABA1 shown to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phosphorylate</a:t>
            </a:r>
            <a:r>
              <a:rPr lang="en-US" sz="4800" dirty="0" smtClean="0">
                <a:latin typeface="Times New Roman"/>
                <a:cs typeface="Times New Roman"/>
              </a:rPr>
              <a:t> TaABF1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TaABF1 has various degrees of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i="1" dirty="0" smtClean="0">
                <a:latin typeface="Times New Roman"/>
                <a:cs typeface="Times New Roman"/>
              </a:rPr>
              <a:t>in vivo</a:t>
            </a:r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9690568" y="31546800"/>
            <a:ext cx="14200632" cy="1354217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References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4173200" y="34823400"/>
            <a:ext cx="15526512" cy="1371600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Acknowledgements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4173200" y="20384631"/>
            <a:ext cx="15468600" cy="2308324"/>
          </a:xfrm>
          <a:prstGeom prst="rect">
            <a:avLst/>
          </a:prstGeom>
          <a:solidFill>
            <a:srgbClr val="654F7B"/>
          </a:solidFill>
          <a:ln>
            <a:solidFill>
              <a:srgbClr val="7D6298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Ten to fifteen percent recovery of protein after </a:t>
            </a:r>
            <a:r>
              <a:rPr lang="en-US" sz="7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phosphorylation</a:t>
            </a:r>
            <a:r>
              <a:rPr lang="en-US" sz="7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assay</a:t>
            </a:r>
            <a:endParaRPr lang="en-US" sz="7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9946600" y="33070801"/>
            <a:ext cx="13944600" cy="53168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1100"/>
              </a:spcAft>
            </a:pPr>
            <a:r>
              <a:rPr lang="en-US" sz="2600" dirty="0" err="1" smtClean="0">
                <a:latin typeface="Times New Roman"/>
                <a:cs typeface="Times New Roman"/>
              </a:rPr>
              <a:t>Gómez-Cadenas</a:t>
            </a:r>
            <a:r>
              <a:rPr lang="en-US" sz="2600" dirty="0" smtClean="0">
                <a:latin typeface="Times New Roman"/>
                <a:cs typeface="Times New Roman"/>
              </a:rPr>
              <a:t>, A., </a:t>
            </a:r>
            <a:r>
              <a:rPr lang="en-US" sz="2600" dirty="0" err="1" smtClean="0">
                <a:latin typeface="Times New Roman"/>
                <a:cs typeface="Times New Roman"/>
              </a:rPr>
              <a:t>Verhey</a:t>
            </a:r>
            <a:r>
              <a:rPr lang="en-US" sz="2600" dirty="0" smtClean="0">
                <a:latin typeface="Times New Roman"/>
                <a:cs typeface="Times New Roman"/>
              </a:rPr>
              <a:t>, S.D., </a:t>
            </a:r>
            <a:r>
              <a:rPr lang="en-US" sz="2600" dirty="0" err="1" smtClean="0">
                <a:latin typeface="Times New Roman"/>
                <a:cs typeface="Times New Roman"/>
              </a:rPr>
              <a:t>Holappa</a:t>
            </a:r>
            <a:r>
              <a:rPr lang="en-US" sz="2600" dirty="0" smtClean="0">
                <a:latin typeface="Times New Roman"/>
                <a:cs typeface="Times New Roman"/>
              </a:rPr>
              <a:t>, L.D., </a:t>
            </a:r>
            <a:r>
              <a:rPr lang="en-US" sz="2600" dirty="0" err="1" smtClean="0">
                <a:latin typeface="Times New Roman"/>
                <a:cs typeface="Times New Roman"/>
              </a:rPr>
              <a:t>Shen</a:t>
            </a:r>
            <a:r>
              <a:rPr lang="en-US" sz="2600" dirty="0" smtClean="0">
                <a:latin typeface="Times New Roman"/>
                <a:cs typeface="Times New Roman"/>
              </a:rPr>
              <a:t>, Q. Ho, T.-H.D., and Walker-Simmons, M.K. (1999) “An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acid-induced protein </a:t>
            </a:r>
            <a:r>
              <a:rPr lang="en-US" sz="2600" dirty="0" err="1" smtClean="0">
                <a:latin typeface="Times New Roman"/>
                <a:cs typeface="Times New Roman"/>
              </a:rPr>
              <a:t>kinase</a:t>
            </a:r>
            <a:r>
              <a:rPr lang="en-US" sz="2600" dirty="0" smtClean="0">
                <a:latin typeface="Times New Roman"/>
                <a:cs typeface="Times New Roman"/>
              </a:rPr>
              <a:t>, PKABA1, mediates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acid-suppressed gene expression in barley </a:t>
            </a:r>
            <a:r>
              <a:rPr lang="en-US" sz="2600" dirty="0" err="1" smtClean="0">
                <a:latin typeface="Times New Roman"/>
                <a:cs typeface="Times New Roman"/>
              </a:rPr>
              <a:t>aleurone</a:t>
            </a:r>
            <a:r>
              <a:rPr lang="en-US" sz="2600" dirty="0" smtClean="0">
                <a:latin typeface="Times New Roman"/>
                <a:cs typeface="Times New Roman"/>
              </a:rPr>
              <a:t> layers.” </a:t>
            </a:r>
            <a:r>
              <a:rPr lang="en-US" sz="2600" i="1" dirty="0" smtClean="0">
                <a:latin typeface="Times New Roman"/>
                <a:cs typeface="Times New Roman"/>
              </a:rPr>
              <a:t>Proc </a:t>
            </a:r>
            <a:r>
              <a:rPr lang="en-US" sz="2600" i="1" dirty="0" err="1" smtClean="0">
                <a:latin typeface="Times New Roman"/>
                <a:cs typeface="Times New Roman"/>
              </a:rPr>
              <a:t>Natl</a:t>
            </a:r>
            <a:r>
              <a:rPr lang="en-US" sz="2600" i="1" dirty="0" smtClean="0">
                <a:latin typeface="Times New Roman"/>
                <a:cs typeface="Times New Roman"/>
              </a:rPr>
              <a:t> </a:t>
            </a:r>
            <a:r>
              <a:rPr lang="en-US" sz="2600" i="1" dirty="0" err="1" smtClean="0">
                <a:latin typeface="Times New Roman"/>
                <a:cs typeface="Times New Roman"/>
              </a:rPr>
              <a:t>Acad</a:t>
            </a:r>
            <a:r>
              <a:rPr lang="en-US" sz="2600" i="1" dirty="0" smtClean="0">
                <a:latin typeface="Times New Roman"/>
                <a:cs typeface="Times New Roman"/>
              </a:rPr>
              <a:t> </a:t>
            </a:r>
            <a:r>
              <a:rPr lang="en-US" sz="2600" i="1" dirty="0" err="1" smtClean="0">
                <a:latin typeface="Times New Roman"/>
                <a:cs typeface="Times New Roman"/>
              </a:rPr>
              <a:t>Sci</a:t>
            </a:r>
            <a:r>
              <a:rPr lang="en-US" sz="2600" i="1" dirty="0" smtClean="0">
                <a:latin typeface="Times New Roman"/>
                <a:cs typeface="Times New Roman"/>
              </a:rPr>
              <a:t> USA</a:t>
            </a:r>
            <a:r>
              <a:rPr lang="en-US" sz="2600" dirty="0" smtClean="0">
                <a:latin typeface="Times New Roman"/>
                <a:cs typeface="Times New Roman"/>
              </a:rPr>
              <a:t> 96:1767-1772.</a:t>
            </a:r>
            <a:endParaRPr lang="en-US" sz="800" dirty="0" smtClean="0">
              <a:latin typeface="Times New Roman"/>
              <a:cs typeface="Times New Roman"/>
            </a:endParaRPr>
          </a:p>
          <a:p>
            <a:pPr>
              <a:spcAft>
                <a:spcPts val="1100"/>
              </a:spcAft>
            </a:pPr>
            <a:r>
              <a:rPr lang="en-US" sz="2600" dirty="0" smtClean="0">
                <a:latin typeface="Times New Roman"/>
                <a:cs typeface="Times New Roman"/>
              </a:rPr>
              <a:t>Harris, L.J., Martinez, S.A., Keyser, B.R., Dyer, W.E., and Johnson, R.R. (2013) “Functional Analysis of TaABF1 during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 and </a:t>
            </a:r>
            <a:r>
              <a:rPr lang="en-US" sz="2600" dirty="0" err="1" smtClean="0">
                <a:latin typeface="Times New Roman"/>
                <a:cs typeface="Times New Roman"/>
              </a:rPr>
              <a:t>gibberellin</a:t>
            </a:r>
            <a:r>
              <a:rPr lang="en-US" sz="2600" dirty="0" smtClean="0">
                <a:latin typeface="Times New Roman"/>
                <a:cs typeface="Times New Roman"/>
              </a:rPr>
              <a:t> signaling in </a:t>
            </a:r>
            <a:r>
              <a:rPr lang="en-US" sz="2600" dirty="0" err="1" smtClean="0">
                <a:latin typeface="Times New Roman"/>
                <a:cs typeface="Times New Roman"/>
              </a:rPr>
              <a:t>aleurone</a:t>
            </a:r>
            <a:r>
              <a:rPr lang="en-US" sz="2600" dirty="0" smtClean="0">
                <a:latin typeface="Times New Roman"/>
                <a:cs typeface="Times New Roman"/>
              </a:rPr>
              <a:t> cells of cereal grains.” </a:t>
            </a:r>
            <a:r>
              <a:rPr lang="en-US" sz="2600" i="1" dirty="0" smtClean="0">
                <a:latin typeface="Times New Roman"/>
                <a:cs typeface="Times New Roman"/>
              </a:rPr>
              <a:t>Seed </a:t>
            </a:r>
            <a:r>
              <a:rPr lang="en-US" sz="2600" i="1" dirty="0" err="1" smtClean="0">
                <a:latin typeface="Times New Roman"/>
                <a:cs typeface="Times New Roman"/>
              </a:rPr>
              <a:t>Sci</a:t>
            </a:r>
            <a:r>
              <a:rPr lang="en-US" sz="2600" i="1" dirty="0" smtClean="0">
                <a:latin typeface="Times New Roman"/>
                <a:cs typeface="Times New Roman"/>
              </a:rPr>
              <a:t> Research</a:t>
            </a:r>
            <a:r>
              <a:rPr lang="en-US" sz="2600" dirty="0" smtClean="0">
                <a:latin typeface="Times New Roman"/>
                <a:cs typeface="Times New Roman"/>
              </a:rPr>
              <a:t>, 23-2: 89-98.</a:t>
            </a:r>
            <a:endParaRPr lang="en-US" sz="800" dirty="0" smtClean="0">
              <a:latin typeface="Times New Roman"/>
              <a:cs typeface="Times New Roman"/>
            </a:endParaRPr>
          </a:p>
          <a:p>
            <a:pPr>
              <a:spcAft>
                <a:spcPts val="1100"/>
              </a:spcAft>
            </a:pPr>
            <a:r>
              <a:rPr lang="en-US" sz="2600" dirty="0" smtClean="0">
                <a:latin typeface="Times New Roman"/>
                <a:cs typeface="Times New Roman"/>
              </a:rPr>
              <a:t>Johnson R.R., Wagner, R.L., </a:t>
            </a:r>
            <a:r>
              <a:rPr lang="en-US" sz="2600" dirty="0" err="1" smtClean="0">
                <a:latin typeface="Times New Roman"/>
                <a:cs typeface="Times New Roman"/>
              </a:rPr>
              <a:t>Verhey</a:t>
            </a:r>
            <a:r>
              <a:rPr lang="en-US" sz="2600" dirty="0" smtClean="0">
                <a:latin typeface="Times New Roman"/>
                <a:cs typeface="Times New Roman"/>
              </a:rPr>
              <a:t>, S.D., and Walker-Simmons, M.K. (2002) “The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acid-responsive </a:t>
            </a:r>
            <a:r>
              <a:rPr lang="en-US" sz="2600" dirty="0" err="1" smtClean="0">
                <a:latin typeface="Times New Roman"/>
                <a:cs typeface="Times New Roman"/>
              </a:rPr>
              <a:t>kinase</a:t>
            </a:r>
            <a:r>
              <a:rPr lang="en-US" sz="2600" dirty="0" smtClean="0">
                <a:latin typeface="Times New Roman"/>
                <a:cs typeface="Times New Roman"/>
              </a:rPr>
              <a:t> PKABA1 interacts with a seed-specific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 response element binding factor, </a:t>
            </a:r>
            <a:r>
              <a:rPr lang="en-US" sz="2600" dirty="0" err="1" smtClean="0">
                <a:latin typeface="Times New Roman"/>
                <a:cs typeface="Times New Roman"/>
              </a:rPr>
              <a:t>TaABF</a:t>
            </a:r>
            <a:r>
              <a:rPr lang="en-US" sz="2600" dirty="0" smtClean="0">
                <a:latin typeface="Times New Roman"/>
                <a:cs typeface="Times New Roman"/>
              </a:rPr>
              <a:t>, and </a:t>
            </a:r>
            <a:r>
              <a:rPr lang="en-US" sz="2600" dirty="0" err="1" smtClean="0">
                <a:latin typeface="Times New Roman"/>
                <a:cs typeface="Times New Roman"/>
              </a:rPr>
              <a:t>phosphorylates</a:t>
            </a:r>
            <a:r>
              <a:rPr lang="en-US" sz="2600" dirty="0" smtClean="0">
                <a:latin typeface="Times New Roman"/>
                <a:cs typeface="Times New Roman"/>
              </a:rPr>
              <a:t> </a:t>
            </a:r>
            <a:r>
              <a:rPr lang="en-US" sz="2600" dirty="0" err="1" smtClean="0">
                <a:latin typeface="Times New Roman"/>
                <a:cs typeface="Times New Roman"/>
              </a:rPr>
              <a:t>TaABF</a:t>
            </a:r>
            <a:r>
              <a:rPr lang="en-US" sz="2600" dirty="0" smtClean="0">
                <a:latin typeface="Times New Roman"/>
                <a:cs typeface="Times New Roman"/>
              </a:rPr>
              <a:t> peptide sequences.” </a:t>
            </a:r>
            <a:r>
              <a:rPr lang="en-US" sz="2600" i="1" dirty="0" smtClean="0">
                <a:latin typeface="Times New Roman"/>
                <a:cs typeface="Times New Roman"/>
              </a:rPr>
              <a:t>Plant </a:t>
            </a:r>
            <a:r>
              <a:rPr lang="en-US" sz="2600" i="1" dirty="0" err="1" smtClean="0">
                <a:latin typeface="Times New Roman"/>
                <a:cs typeface="Times New Roman"/>
              </a:rPr>
              <a:t>Physiol</a:t>
            </a:r>
            <a:r>
              <a:rPr lang="en-US" sz="2600" dirty="0" smtClean="0">
                <a:latin typeface="Times New Roman"/>
                <a:cs typeface="Times New Roman"/>
              </a:rPr>
              <a:t> 130:837-846.</a:t>
            </a:r>
            <a:endParaRPr lang="en-US" sz="800" dirty="0" smtClean="0">
              <a:latin typeface="Times New Roman"/>
              <a:cs typeface="Times New Roman"/>
            </a:endParaRPr>
          </a:p>
          <a:p>
            <a:pPr>
              <a:spcAft>
                <a:spcPts val="1100"/>
              </a:spcAft>
            </a:pPr>
            <a:r>
              <a:rPr lang="en-US" sz="2600" dirty="0" smtClean="0">
                <a:latin typeface="Times New Roman"/>
                <a:cs typeface="Times New Roman"/>
              </a:rPr>
              <a:t>Johnson, R.R., Shin, M., and </a:t>
            </a:r>
            <a:r>
              <a:rPr lang="en-US" sz="2600" dirty="0" err="1" smtClean="0">
                <a:latin typeface="Times New Roman"/>
                <a:cs typeface="Times New Roman"/>
              </a:rPr>
              <a:t>Shen</a:t>
            </a:r>
            <a:r>
              <a:rPr lang="en-US" sz="2600" dirty="0" smtClean="0">
                <a:latin typeface="Times New Roman"/>
                <a:cs typeface="Times New Roman"/>
              </a:rPr>
              <a:t>, J.Q. (2008) “The wheat PKABA1-interacting factor TaABF1 mediates both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acid-suppressed and </a:t>
            </a:r>
            <a:r>
              <a:rPr lang="en-US" sz="2600" dirty="0" err="1" smtClean="0">
                <a:latin typeface="Times New Roman"/>
                <a:cs typeface="Times New Roman"/>
              </a:rPr>
              <a:t>abscisic</a:t>
            </a:r>
            <a:r>
              <a:rPr lang="en-US" sz="2600" dirty="0" smtClean="0">
                <a:latin typeface="Times New Roman"/>
                <a:cs typeface="Times New Roman"/>
              </a:rPr>
              <a:t> acid-induced gene expression in bombarded </a:t>
            </a:r>
            <a:r>
              <a:rPr lang="en-US" sz="2600" dirty="0" err="1" smtClean="0">
                <a:latin typeface="Times New Roman"/>
                <a:cs typeface="Times New Roman"/>
              </a:rPr>
              <a:t>aleurone</a:t>
            </a:r>
            <a:r>
              <a:rPr lang="en-US" sz="2600" dirty="0" smtClean="0">
                <a:latin typeface="Times New Roman"/>
                <a:cs typeface="Times New Roman"/>
              </a:rPr>
              <a:t> cells.” </a:t>
            </a:r>
            <a:r>
              <a:rPr lang="en-US" sz="2600" i="1" dirty="0" smtClean="0">
                <a:latin typeface="Times New Roman"/>
                <a:cs typeface="Times New Roman"/>
              </a:rPr>
              <a:t>Plant Mol Bio</a:t>
            </a:r>
            <a:r>
              <a:rPr lang="en-US" sz="2600" dirty="0" smtClean="0">
                <a:latin typeface="Times New Roman"/>
                <a:cs typeface="Times New Roman"/>
              </a:rPr>
              <a:t> 68:93-103.</a:t>
            </a:r>
            <a:endParaRPr lang="en-US" sz="2400" dirty="0" smtClean="0">
              <a:latin typeface="Times New Roman"/>
              <a:cs typeface="Times New Roman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9870400" y="18514397"/>
            <a:ext cx="14020800" cy="495520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We</a:t>
            </a:r>
            <a:r>
              <a:rPr lang="en-US" sz="4800" dirty="0" smtClean="0">
                <a:latin typeface="Times New Roman"/>
                <a:cs typeface="Times New Roman"/>
              </a:rPr>
              <a:t> are able </a:t>
            </a:r>
            <a:r>
              <a:rPr lang="en-US" sz="4800" dirty="0" smtClean="0">
                <a:latin typeface="Times New Roman"/>
                <a:cs typeface="Times New Roman"/>
              </a:rPr>
              <a:t>to successfully purify GST::TaABF1 fusion protein from bacteria cultures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GST::TaABF1 fusion protein was successfully recovered after endosperm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r>
              <a:rPr lang="en-US" sz="4800" dirty="0" smtClean="0">
                <a:latin typeface="Times New Roman"/>
                <a:cs typeface="Times New Roman"/>
              </a:rPr>
              <a:t> assay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r>
              <a:rPr lang="en-US" sz="4800" dirty="0" smtClean="0">
                <a:latin typeface="Times New Roman"/>
                <a:cs typeface="Times New Roman"/>
              </a:rPr>
              <a:t> was not detected on the GST::TaABF1 protein using mass </a:t>
            </a:r>
            <a:r>
              <a:rPr lang="en-US" sz="4800" dirty="0" smtClean="0">
                <a:latin typeface="Times New Roman"/>
                <a:cs typeface="Times New Roman"/>
              </a:rPr>
              <a:t>spectrometry</a:t>
            </a:r>
            <a:endParaRPr lang="en-US" sz="4800" dirty="0" smtClean="0">
              <a:latin typeface="Times New Roman"/>
              <a:cs typeface="Times New Roman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9663136" y="23791783"/>
            <a:ext cx="14218920" cy="1354217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Future Directions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10030" y="25602785"/>
            <a:ext cx="13305970" cy="126496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en-US" sz="4800" dirty="0">
                <a:latin typeface="Times New Roman"/>
                <a:cs typeface="Times New Roman"/>
              </a:rPr>
              <a:t>Transcription factor TaABF1, a member of the ABA response element binding factor family, has been shown to have an important role in the signaling pathways of </a:t>
            </a:r>
            <a:r>
              <a:rPr lang="en-US" sz="4800" dirty="0" err="1">
                <a:latin typeface="Times New Roman"/>
                <a:cs typeface="Times New Roman"/>
              </a:rPr>
              <a:t>gibberellin</a:t>
            </a:r>
            <a:r>
              <a:rPr lang="en-US" sz="4800" dirty="0">
                <a:latin typeface="Times New Roman"/>
                <a:cs typeface="Times New Roman"/>
              </a:rPr>
              <a:t> (GA) and </a:t>
            </a:r>
            <a:r>
              <a:rPr lang="en-US" sz="4800" dirty="0" err="1">
                <a:latin typeface="Times New Roman"/>
                <a:cs typeface="Times New Roman"/>
              </a:rPr>
              <a:t>abscisic</a:t>
            </a:r>
            <a:r>
              <a:rPr lang="en-US" sz="4800" dirty="0">
                <a:latin typeface="Times New Roman"/>
                <a:cs typeface="Times New Roman"/>
              </a:rPr>
              <a:t> acid (ABA) in cereal grains. TaABF1 has also been </a:t>
            </a:r>
            <a:r>
              <a:rPr lang="en-US" sz="4800" dirty="0" smtClean="0">
                <a:latin typeface="Times New Roman"/>
                <a:cs typeface="Times New Roman"/>
              </a:rPr>
              <a:t>found to be </a:t>
            </a:r>
            <a:r>
              <a:rPr lang="en-US" sz="4800" dirty="0" err="1">
                <a:latin typeface="Times New Roman"/>
                <a:cs typeface="Times New Roman"/>
              </a:rPr>
              <a:t>phosphorylated</a:t>
            </a:r>
            <a:r>
              <a:rPr lang="en-US" sz="4800" dirty="0">
                <a:latin typeface="Times New Roman"/>
                <a:cs typeface="Times New Roman"/>
              </a:rPr>
              <a:t> </a:t>
            </a:r>
            <a:r>
              <a:rPr lang="en-US" sz="4800" i="1" dirty="0">
                <a:latin typeface="Times New Roman"/>
                <a:cs typeface="Times New Roman"/>
              </a:rPr>
              <a:t>in vivo</a:t>
            </a:r>
            <a:r>
              <a:rPr lang="en-US" sz="4800" dirty="0">
                <a:latin typeface="Times New Roman"/>
                <a:cs typeface="Times New Roman"/>
              </a:rPr>
              <a:t> in </a:t>
            </a:r>
            <a:r>
              <a:rPr lang="en-US" sz="4800" dirty="0" err="1">
                <a:latin typeface="Times New Roman"/>
                <a:cs typeface="Times New Roman"/>
              </a:rPr>
              <a:t>aleurone</a:t>
            </a:r>
            <a:r>
              <a:rPr lang="en-US" sz="4800" dirty="0">
                <a:latin typeface="Times New Roman"/>
                <a:cs typeface="Times New Roman"/>
              </a:rPr>
              <a:t> cells and is possibly regulated by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 err="1" smtClean="0">
                <a:latin typeface="Times New Roman"/>
                <a:cs typeface="Times New Roman"/>
              </a:rPr>
              <a:t>kinases</a:t>
            </a:r>
            <a:r>
              <a:rPr lang="en-US" sz="4800" dirty="0" smtClean="0">
                <a:latin typeface="Times New Roman"/>
                <a:cs typeface="Times New Roman"/>
              </a:rPr>
              <a:t>. </a:t>
            </a:r>
            <a:r>
              <a:rPr lang="en-US" sz="4800" dirty="0">
                <a:latin typeface="Times New Roman"/>
                <a:cs typeface="Times New Roman"/>
              </a:rPr>
              <a:t>In order to investigate whether TaABF1 can be </a:t>
            </a:r>
            <a:r>
              <a:rPr lang="en-US" sz="4800" dirty="0" err="1">
                <a:latin typeface="Times New Roman"/>
                <a:cs typeface="Times New Roman"/>
              </a:rPr>
              <a:t>phosphorylated</a:t>
            </a:r>
            <a:r>
              <a:rPr lang="en-US" sz="4800" dirty="0">
                <a:latin typeface="Times New Roman"/>
                <a:cs typeface="Times New Roman"/>
              </a:rPr>
              <a:t> by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 err="1" smtClean="0">
                <a:latin typeface="Times New Roman"/>
                <a:cs typeface="Times New Roman"/>
              </a:rPr>
              <a:t>kinases</a:t>
            </a:r>
            <a:r>
              <a:rPr lang="en-US" sz="4800" dirty="0" smtClean="0">
                <a:latin typeface="Times New Roman"/>
                <a:cs typeface="Times New Roman"/>
              </a:rPr>
              <a:t> in </a:t>
            </a:r>
            <a:r>
              <a:rPr lang="en-US" sz="4800" dirty="0">
                <a:latin typeface="Times New Roman"/>
                <a:cs typeface="Times New Roman"/>
              </a:rPr>
              <a:t>wheat grains and which regions of the protein are </a:t>
            </a:r>
            <a:r>
              <a:rPr lang="en-US" sz="4800" dirty="0" err="1">
                <a:latin typeface="Times New Roman"/>
                <a:cs typeface="Times New Roman"/>
              </a:rPr>
              <a:t>phosphorylated</a:t>
            </a:r>
            <a:r>
              <a:rPr lang="en-US" sz="4800" dirty="0">
                <a:latin typeface="Times New Roman"/>
                <a:cs typeface="Times New Roman"/>
              </a:rPr>
              <a:t>, the GST::TaABF1 fusion protein was purified by a glutathione affinity column and a </a:t>
            </a:r>
            <a:r>
              <a:rPr lang="en-US" sz="4800" dirty="0" err="1">
                <a:latin typeface="Times New Roman"/>
                <a:cs typeface="Times New Roman"/>
              </a:rPr>
              <a:t>phosphorylation</a:t>
            </a:r>
            <a:r>
              <a:rPr lang="en-US" sz="4800" dirty="0">
                <a:latin typeface="Times New Roman"/>
                <a:cs typeface="Times New Roman"/>
              </a:rPr>
              <a:t> assay with wheat endosperm proteins was performed. Then, the possibly </a:t>
            </a:r>
            <a:r>
              <a:rPr lang="en-US" sz="4800" dirty="0" err="1">
                <a:latin typeface="Times New Roman"/>
                <a:cs typeface="Times New Roman"/>
              </a:rPr>
              <a:t>phosphorylated</a:t>
            </a:r>
            <a:r>
              <a:rPr lang="en-US" sz="4800" dirty="0">
                <a:latin typeface="Times New Roman"/>
                <a:cs typeface="Times New Roman"/>
              </a:rPr>
              <a:t> GST::TaABF1 fusion protein was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 err="1" smtClean="0">
                <a:latin typeface="Times New Roman"/>
                <a:cs typeface="Times New Roman"/>
              </a:rPr>
              <a:t>repurified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>
                <a:latin typeface="Times New Roman"/>
                <a:cs typeface="Times New Roman"/>
              </a:rPr>
              <a:t>with approximately 10-15 percent recovery for analysis with mass spectrometry. </a:t>
            </a:r>
          </a:p>
          <a:p>
            <a:pPr algn="just"/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0" y="23850185"/>
            <a:ext cx="14173200" cy="1354217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Abstract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9641800" y="16933783"/>
            <a:ext cx="14249400" cy="1354217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Conclusions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4401800" y="23545800"/>
            <a:ext cx="5410200" cy="90178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GST::TaABF1 successfully isolated </a:t>
            </a:r>
            <a:r>
              <a:rPr lang="en-US" sz="4800" dirty="0" smtClean="0">
                <a:latin typeface="Times New Roman"/>
                <a:cs typeface="Times New Roman"/>
              </a:rPr>
              <a:t>from</a:t>
            </a:r>
            <a:r>
              <a:rPr lang="en-US" sz="4800" i="1" dirty="0" smtClean="0">
                <a:latin typeface="Times New Roman"/>
                <a:cs typeface="Times New Roman"/>
              </a:rPr>
              <a:t> </a:t>
            </a:r>
            <a:br>
              <a:rPr lang="en-US" sz="4800" i="1" dirty="0" smtClean="0">
                <a:latin typeface="Times New Roman"/>
                <a:cs typeface="Times New Roman"/>
              </a:rPr>
            </a:br>
            <a:r>
              <a:rPr lang="en-US" sz="4800" i="1" dirty="0" smtClean="0">
                <a:latin typeface="Times New Roman"/>
                <a:cs typeface="Times New Roman"/>
              </a:rPr>
              <a:t>E. coli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 smtClean="0">
                <a:latin typeface="Times New Roman"/>
                <a:cs typeface="Times New Roman"/>
              </a:rPr>
              <a:t>bacteria culture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10-15% GST::TaABF1 recovered after endosperm extract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r>
              <a:rPr lang="en-US" sz="4800" dirty="0" smtClean="0">
                <a:latin typeface="Times New Roman"/>
                <a:cs typeface="Times New Roman"/>
              </a:rPr>
              <a:t> assay (70 </a:t>
            </a:r>
            <a:r>
              <a:rPr lang="en-US" sz="4800" dirty="0" err="1" smtClean="0">
                <a:latin typeface="Times New Roman"/>
                <a:cs typeface="Times New Roman"/>
              </a:rPr>
              <a:t>kDa</a:t>
            </a:r>
            <a:r>
              <a:rPr lang="en-US" sz="4800" dirty="0" smtClean="0">
                <a:latin typeface="Times New Roman"/>
                <a:cs typeface="Times New Roman"/>
              </a:rPr>
              <a:t>)</a:t>
            </a:r>
            <a:endParaRPr lang="en-US" sz="4800" dirty="0">
              <a:latin typeface="Times New Roman"/>
              <a:cs typeface="Times New Roman"/>
            </a:endParaRPr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19507200" y="9753600"/>
            <a:ext cx="914400" cy="1451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20802600" y="11811000"/>
            <a:ext cx="3768993" cy="110799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3300" dirty="0" smtClean="0">
                <a:latin typeface="Times New Roman"/>
                <a:cs typeface="Times New Roman"/>
              </a:rPr>
              <a:t>GST::</a:t>
            </a:r>
            <a:r>
              <a:rPr lang="en-US" sz="3300" dirty="0" smtClean="0">
                <a:latin typeface="Times New Roman"/>
                <a:cs typeface="Times New Roman"/>
              </a:rPr>
              <a:t>TaABF1</a:t>
            </a:r>
          </a:p>
          <a:p>
            <a:pPr algn="ctr"/>
            <a:r>
              <a:rPr lang="en-US" sz="3300" dirty="0" smtClean="0">
                <a:latin typeface="Times New Roman"/>
                <a:cs typeface="Times New Roman"/>
              </a:rPr>
              <a:t>purified  from </a:t>
            </a:r>
            <a:r>
              <a:rPr lang="en-US" sz="3300" i="1" dirty="0" smtClean="0">
                <a:latin typeface="Times New Roman"/>
                <a:cs typeface="Times New Roman"/>
              </a:rPr>
              <a:t>E. coli</a:t>
            </a:r>
            <a:endParaRPr lang="en-US" sz="3300" dirty="0" smtClean="0">
              <a:latin typeface="Times New Roman"/>
              <a:cs typeface="Times New Roman"/>
            </a:endParaRPr>
          </a:p>
        </p:txBody>
      </p:sp>
      <p:pic>
        <p:nvPicPr>
          <p:cNvPr id="136" name="Picture 135" descr="grain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22200" y="7315200"/>
            <a:ext cx="3048000" cy="3048000"/>
          </a:xfrm>
          <a:prstGeom prst="rect">
            <a:avLst/>
          </a:prstGeom>
          <a:effectLst/>
        </p:spPr>
      </p:pic>
      <p:cxnSp>
        <p:nvCxnSpPr>
          <p:cNvPr id="155" name="Straight Arrow Connector 154"/>
          <p:cNvCxnSpPr/>
          <p:nvPr/>
        </p:nvCxnSpPr>
        <p:spPr>
          <a:xfrm rot="16200000" flipH="1">
            <a:off x="26309782" y="11028218"/>
            <a:ext cx="914402" cy="41565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25457346" y="11507450"/>
            <a:ext cx="2660454" cy="144655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endosperm</a:t>
            </a:r>
          </a:p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proteins</a:t>
            </a:r>
            <a:endParaRPr lang="en-US" sz="4400" dirty="0">
              <a:latin typeface="Times New Roman"/>
              <a:cs typeface="Times New Roman"/>
            </a:endParaRPr>
          </a:p>
        </p:txBody>
      </p:sp>
      <p:pic>
        <p:nvPicPr>
          <p:cNvPr id="162" name="Picture 161" descr="testtub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35855" y="14325600"/>
            <a:ext cx="880545" cy="4368330"/>
          </a:xfrm>
          <a:prstGeom prst="rect">
            <a:avLst/>
          </a:prstGeom>
          <a:effectLst/>
        </p:spPr>
      </p:pic>
      <p:sp>
        <p:nvSpPr>
          <p:cNvPr id="166" name="Rectangle 165"/>
          <p:cNvSpPr/>
          <p:nvPr/>
        </p:nvSpPr>
        <p:spPr>
          <a:xfrm>
            <a:off x="24522888" y="11658600"/>
            <a:ext cx="623112" cy="101566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/>
                <a:cs typeface="Times New Roman"/>
              </a:rPr>
              <a:t>+</a:t>
            </a:r>
            <a:endParaRPr lang="en-US" sz="6000" b="1" dirty="0">
              <a:latin typeface="Times New Roman"/>
              <a:cs typeface="Times New Roman"/>
            </a:endParaRPr>
          </a:p>
        </p:txBody>
      </p:sp>
      <p:cxnSp>
        <p:nvCxnSpPr>
          <p:cNvPr id="168" name="Straight Arrow Connector 167"/>
          <p:cNvCxnSpPr/>
          <p:nvPr/>
        </p:nvCxnSpPr>
        <p:spPr>
          <a:xfrm rot="10800000" flipV="1">
            <a:off x="16916400" y="13335000"/>
            <a:ext cx="6705600" cy="281939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Left Brace 173"/>
          <p:cNvSpPr/>
          <p:nvPr/>
        </p:nvSpPr>
        <p:spPr>
          <a:xfrm rot="16200000">
            <a:off x="24003000" y="9296400"/>
            <a:ext cx="609600" cy="7467600"/>
          </a:xfrm>
          <a:prstGeom prst="leftBrace">
            <a:avLst/>
          </a:prstGeom>
          <a:ln w="444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29870400" y="25374600"/>
            <a:ext cx="14020800" cy="576773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perform endosperm protein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r>
              <a:rPr lang="en-US" sz="4800" dirty="0" smtClean="0">
                <a:latin typeface="Times New Roman"/>
                <a:cs typeface="Times New Roman"/>
              </a:rPr>
              <a:t> assay for longer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purify larger amounts of GST::TaABF1→ easier to analyze via mass spectrometry</a:t>
            </a:r>
            <a:endParaRPr lang="en-US" sz="4800" dirty="0" smtClean="0">
              <a:latin typeface="Times New Roman"/>
              <a:cs typeface="Times New Roman"/>
            </a:endParaRP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collaborate with other labs who have more sensitive mass spectrometers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other ways </a:t>
            </a:r>
            <a:r>
              <a:rPr lang="en-US" sz="4800" dirty="0" smtClean="0">
                <a:latin typeface="Times New Roman"/>
                <a:cs typeface="Times New Roman"/>
              </a:rPr>
              <a:t>to detect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endParaRPr lang="en-US" sz="4800" dirty="0" smtClean="0">
              <a:latin typeface="Times New Roman"/>
              <a:cs typeface="Times New Roman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14331140" y="18516600"/>
            <a:ext cx="4185460" cy="156966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dirty="0" err="1" smtClean="0">
                <a:latin typeface="Times New Roman"/>
                <a:cs typeface="Times New Roman"/>
              </a:rPr>
              <a:t>phosphorylation</a:t>
            </a:r>
            <a:endParaRPr lang="en-US" sz="4800" dirty="0" smtClean="0">
              <a:latin typeface="Times New Roman"/>
              <a:cs typeface="Times New Roman"/>
            </a:endParaRPr>
          </a:p>
          <a:p>
            <a:pPr algn="ctr"/>
            <a:r>
              <a:rPr lang="en-US" sz="4800" dirty="0" smtClean="0">
                <a:latin typeface="Times New Roman"/>
                <a:cs typeface="Times New Roman"/>
              </a:rPr>
              <a:t>assay</a:t>
            </a:r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9580840" y="4419600"/>
            <a:ext cx="14325600" cy="2308324"/>
          </a:xfrm>
          <a:prstGeom prst="rect">
            <a:avLst/>
          </a:prstGeom>
          <a:solidFill>
            <a:srgbClr val="654F7B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Failure to detect </a:t>
            </a:r>
            <a:r>
              <a:rPr lang="en-US" sz="7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phosphorylation</a:t>
            </a:r>
            <a:r>
              <a:rPr lang="en-US" sz="7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of GST::TaABF1 fusion protein</a:t>
            </a:r>
            <a:endParaRPr lang="en-US" sz="7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196" name="Picture 195" descr="protein gel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91538" y="15163800"/>
            <a:ext cx="5031062" cy="3764280"/>
          </a:xfrm>
          <a:prstGeom prst="rect">
            <a:avLst/>
          </a:prstGeom>
          <a:effectLst/>
        </p:spPr>
      </p:pic>
      <p:sp>
        <p:nvSpPr>
          <p:cNvPr id="197" name="Rectangle 196"/>
          <p:cNvSpPr/>
          <p:nvPr/>
        </p:nvSpPr>
        <p:spPr>
          <a:xfrm>
            <a:off x="20674787" y="6248400"/>
            <a:ext cx="2718613" cy="107721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Times New Roman"/>
                <a:cs typeface="Times New Roman"/>
              </a:rPr>
              <a:t>glutathione </a:t>
            </a:r>
          </a:p>
          <a:p>
            <a:pPr algn="ctr"/>
            <a:r>
              <a:rPr lang="en-US" sz="3200" dirty="0" smtClean="0">
                <a:latin typeface="Times New Roman"/>
                <a:cs typeface="Times New Roman"/>
              </a:rPr>
              <a:t>affinity column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14173200" y="4419600"/>
            <a:ext cx="15392400" cy="1371601"/>
          </a:xfrm>
          <a:prstGeom prst="rect">
            <a:avLst/>
          </a:prstGeom>
          <a:solidFill>
            <a:srgbClr val="A580C9"/>
          </a:solidFill>
          <a:ln w="63500">
            <a:solidFill>
              <a:srgbClr val="654F7B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8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Methods</a:t>
            </a:r>
            <a:endParaRPr lang="en-US" sz="8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325599" y="36347400"/>
            <a:ext cx="15316201" cy="184665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spcAft>
                <a:spcPts val="1100"/>
              </a:spcAft>
            </a:pPr>
            <a:r>
              <a:rPr lang="en-US" sz="3800" dirty="0" smtClean="0">
                <a:latin typeface="Times New Roman"/>
                <a:cs typeface="Times New Roman"/>
              </a:rPr>
              <a:t>I would like to thank Russell Johnson for his help in designing and carrying out this experiment. I would also like to thank </a:t>
            </a:r>
            <a:r>
              <a:rPr lang="en-US" sz="3800" dirty="0" err="1" smtClean="0">
                <a:latin typeface="Times New Roman"/>
                <a:cs typeface="Times New Roman"/>
              </a:rPr>
              <a:t>Greyson</a:t>
            </a:r>
            <a:r>
              <a:rPr lang="en-US" sz="3800" dirty="0" smtClean="0">
                <a:latin typeface="Times New Roman"/>
                <a:cs typeface="Times New Roman"/>
              </a:rPr>
              <a:t> Butler for his help in carrying out</a:t>
            </a:r>
            <a:r>
              <a:rPr lang="en-US" sz="3800" dirty="0" smtClean="0">
                <a:latin typeface="Times New Roman"/>
                <a:cs typeface="Times New Roman"/>
              </a:rPr>
              <a:t> a portion of </a:t>
            </a:r>
            <a:r>
              <a:rPr lang="en-US" sz="3800" dirty="0" smtClean="0">
                <a:latin typeface="Times New Roman"/>
                <a:cs typeface="Times New Roman"/>
              </a:rPr>
              <a:t>the experiment. 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18745200" y="28402002"/>
            <a:ext cx="1371600" cy="5539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latin typeface="Times New Roman"/>
                <a:cs typeface="Times New Roman"/>
              </a:rPr>
              <a:t>BSA</a:t>
            </a:r>
            <a:endParaRPr lang="en-US" sz="3000" dirty="0" smtClean="0">
              <a:latin typeface="Times New Roman"/>
              <a:cs typeface="Times New Roman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27127200" y="27355800"/>
            <a:ext cx="2514600" cy="5539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latin typeface="Times New Roman"/>
                <a:cs typeface="Times New Roman"/>
              </a:rPr>
              <a:t>GST::TaABF1</a:t>
            </a:r>
            <a:endParaRPr lang="en-US" sz="3000" dirty="0" smtClean="0">
              <a:latin typeface="Times New Roman"/>
              <a:cs typeface="Times New Roman"/>
            </a:endParaRPr>
          </a:p>
        </p:txBody>
      </p:sp>
      <p:pic>
        <p:nvPicPr>
          <p:cNvPr id="123" name="Picture 122" descr="massspec01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30708599" y="7467600"/>
            <a:ext cx="7394865" cy="4648234"/>
          </a:xfrm>
          <a:prstGeom prst="rect">
            <a:avLst/>
          </a:prstGeom>
          <a:effectLst/>
        </p:spPr>
      </p:pic>
      <p:pic>
        <p:nvPicPr>
          <p:cNvPr id="131" name="Picture 130" descr="massspec0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494982" y="6781800"/>
            <a:ext cx="2178070" cy="3011654"/>
          </a:xfrm>
          <a:prstGeom prst="rect">
            <a:avLst/>
          </a:prstGeom>
          <a:effectLst/>
        </p:spPr>
      </p:pic>
      <p:cxnSp>
        <p:nvCxnSpPr>
          <p:cNvPr id="135" name="Straight Arrow Connector 134"/>
          <p:cNvCxnSpPr/>
          <p:nvPr/>
        </p:nvCxnSpPr>
        <p:spPr>
          <a:xfrm>
            <a:off x="37109400" y="8229600"/>
            <a:ext cx="2667000" cy="1524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32308800" y="10744200"/>
            <a:ext cx="7239000" cy="68580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39166800" y="9982200"/>
            <a:ext cx="2971800" cy="4770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QE</a:t>
            </a:r>
            <a:r>
              <a:rPr lang="en-US" sz="2500" b="1" dirty="0" smtClean="0">
                <a:solidFill>
                  <a:srgbClr val="FF0000"/>
                </a:solidFill>
              </a:rPr>
              <a:t>S</a:t>
            </a:r>
            <a:r>
              <a:rPr lang="en-US" sz="2500" dirty="0" smtClean="0"/>
              <a:t>F</a:t>
            </a:r>
            <a:r>
              <a:rPr lang="en-US" sz="2500" b="1" dirty="0" smtClean="0">
                <a:solidFill>
                  <a:srgbClr val="FF0000"/>
                </a:solidFill>
              </a:rPr>
              <a:t>S</a:t>
            </a:r>
            <a:r>
              <a:rPr lang="en-US" sz="2500" dirty="0" smtClean="0"/>
              <a:t>LPPPCCR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9624000" y="13944600"/>
            <a:ext cx="1066800" cy="4770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E</a:t>
            </a:r>
            <a:r>
              <a:rPr lang="en-US" sz="2500" b="1" dirty="0" smtClean="0">
                <a:solidFill>
                  <a:srgbClr val="FF0000"/>
                </a:solidFill>
              </a:rPr>
              <a:t>S</a:t>
            </a:r>
            <a:r>
              <a:rPr lang="en-US" sz="2500" dirty="0" smtClean="0"/>
              <a:t>AAR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0462200" y="7467600"/>
            <a:ext cx="1752600" cy="4770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Peptide T</a:t>
            </a:r>
            <a:r>
              <a:rPr lang="en-US" sz="2500" baseline="-25000" dirty="0" smtClean="0"/>
              <a:t>111</a:t>
            </a:r>
            <a:endParaRPr lang="en-US" sz="2500" dirty="0" smtClean="0"/>
          </a:p>
        </p:txBody>
      </p:sp>
      <p:sp>
        <p:nvSpPr>
          <p:cNvPr id="146" name="TextBox 145"/>
          <p:cNvSpPr txBox="1"/>
          <p:nvPr/>
        </p:nvSpPr>
        <p:spPr>
          <a:xfrm>
            <a:off x="40462200" y="11506200"/>
            <a:ext cx="1752600" cy="4770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Peptide T</a:t>
            </a:r>
            <a:r>
              <a:rPr lang="en-US" sz="2500" baseline="-25000" dirty="0" smtClean="0"/>
              <a:t>317</a:t>
            </a:r>
            <a:endParaRPr lang="en-US" sz="2500" dirty="0" smtClean="0"/>
          </a:p>
        </p:txBody>
      </p:sp>
      <p:sp>
        <p:nvSpPr>
          <p:cNvPr id="147" name="TextBox 146"/>
          <p:cNvSpPr txBox="1"/>
          <p:nvPr/>
        </p:nvSpPr>
        <p:spPr>
          <a:xfrm>
            <a:off x="30099000" y="12545127"/>
            <a:ext cx="13792200" cy="414267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detect GST::TaABF1 </a:t>
            </a:r>
            <a:br>
              <a:rPr lang="en-US" sz="4800" dirty="0" smtClean="0">
                <a:latin typeface="Times New Roman"/>
                <a:cs typeface="Times New Roman"/>
              </a:rPr>
            </a:br>
            <a:r>
              <a:rPr lang="en-US" sz="4800" dirty="0" smtClean="0">
                <a:latin typeface="Times New Roman"/>
                <a:cs typeface="Times New Roman"/>
              </a:rPr>
              <a:t>protein fragments</a:t>
            </a: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do not detect these fragments at masses expected if they were </a:t>
            </a:r>
            <a:r>
              <a:rPr lang="en-US" sz="4800" dirty="0" err="1" smtClean="0">
                <a:latin typeface="Times New Roman"/>
                <a:cs typeface="Times New Roman"/>
              </a:rPr>
              <a:t>phosphorylated</a:t>
            </a:r>
            <a:endParaRPr lang="en-US" sz="4800" dirty="0" smtClean="0">
              <a:latin typeface="Times New Roman"/>
              <a:cs typeface="Times New Roman"/>
            </a:endParaRPr>
          </a:p>
          <a:p>
            <a:pPr marL="450850" indent="-450850">
              <a:lnSpc>
                <a:spcPct val="110000"/>
              </a:lnSpc>
              <a:buFont typeface="Wingdings" charset="2"/>
              <a:buChar char="§"/>
            </a:pPr>
            <a:r>
              <a:rPr lang="en-US" sz="4800" dirty="0" smtClean="0">
                <a:latin typeface="Times New Roman"/>
                <a:cs typeface="Times New Roman"/>
              </a:rPr>
              <a:t>no evidence of </a:t>
            </a:r>
            <a:r>
              <a:rPr lang="en-US" sz="4800" dirty="0" err="1" smtClean="0">
                <a:latin typeface="Times New Roman"/>
                <a:cs typeface="Times New Roman"/>
              </a:rPr>
              <a:t>phophorylation</a:t>
            </a:r>
            <a:endParaRPr lang="en-US" sz="4800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5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</TotalTime>
  <Words>789</Words>
  <Application>Microsoft Macintosh PowerPoint</Application>
  <PresentationFormat>Custom</PresentationFormat>
  <Paragraphs>95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Colby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Jessica Moore</cp:lastModifiedBy>
  <cp:revision>26</cp:revision>
  <dcterms:created xsi:type="dcterms:W3CDTF">2014-04-24T18:29:29Z</dcterms:created>
  <dcterms:modified xsi:type="dcterms:W3CDTF">2014-04-25T04:28:10Z</dcterms:modified>
</cp:coreProperties>
</file>