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43891200" cy="38404800"/>
  <p:notesSz cx="6858000" cy="9144000"/>
  <p:defaultTextStyle>
    <a:defPPr>
      <a:defRPr lang="en-US"/>
    </a:defPPr>
    <a:lvl1pPr marL="0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1pPr>
    <a:lvl2pPr marL="2351288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2pPr>
    <a:lvl3pPr marL="4702576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3pPr>
    <a:lvl4pPr marL="7053864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4pPr>
    <a:lvl5pPr marL="9405153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5pPr>
    <a:lvl6pPr marL="11756441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6pPr>
    <a:lvl7pPr marL="14107729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7pPr>
    <a:lvl8pPr marL="16459017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8pPr>
    <a:lvl9pPr marL="18810305" algn="l" defTabSz="4702576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95" autoAdjust="0"/>
  </p:normalViewPr>
  <p:slideViewPr>
    <p:cSldViewPr>
      <p:cViewPr>
        <p:scale>
          <a:sx n="30" d="100"/>
          <a:sy n="30" d="100"/>
        </p:scale>
        <p:origin x="1632" y="4110"/>
      </p:cViewPr>
      <p:guideLst>
        <p:guide orient="horz" pos="12096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%20cynic\Desktop\Sohisik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%20cynic\Desktop\Sohisika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%20cynic\Desktop\Sohisik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latin typeface="Palatino Linotype" panose="02040502050505030304" pitchFamily="18" charset="0"/>
              </a:rPr>
              <a:t>Diameter at breast height (DBH</a:t>
            </a:r>
            <a:r>
              <a:rPr lang="en-US" dirty="0" smtClean="0">
                <a:latin typeface="Palatino Linotype" panose="02040502050505030304" pitchFamily="18" charset="0"/>
              </a:rPr>
              <a:t>)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1600" b="0" i="0" dirty="0" smtClean="0">
                <a:effectLst/>
                <a:latin typeface="Palatino Linotype" panose="02040502050505030304" pitchFamily="18" charset="0"/>
              </a:rPr>
              <a:t>Probability</a:t>
            </a:r>
            <a:r>
              <a:rPr lang="en-US" sz="1600" b="0" i="0" baseline="0" dirty="0" smtClean="0">
                <a:effectLst/>
                <a:latin typeface="Palatino Linotype" panose="02040502050505030304" pitchFamily="18" charset="0"/>
              </a:rPr>
              <a:t> (</a:t>
            </a:r>
            <a:r>
              <a:rPr lang="en-US" sz="1600" b="0" i="1" dirty="0" smtClean="0">
                <a:effectLst/>
                <a:latin typeface="Palatino Linotype" panose="02040502050505030304" pitchFamily="18" charset="0"/>
              </a:rPr>
              <a:t>H</a:t>
            </a:r>
            <a:r>
              <a:rPr lang="en-US" sz="1600" b="0" i="1" baseline="-25000" dirty="0" smtClean="0">
                <a:effectLst/>
                <a:latin typeface="Palatino Linotype" panose="02040502050505030304" pitchFamily="18" charset="0"/>
              </a:rPr>
              <a:t>0</a:t>
            </a:r>
            <a:r>
              <a:rPr lang="en-US" sz="1600" b="0" i="0" baseline="0" dirty="0" smtClean="0">
                <a:effectLst/>
                <a:latin typeface="Palatino Linotype" panose="02040502050505030304" pitchFamily="18" charset="0"/>
              </a:rPr>
              <a:t>) &lt; 0.002</a:t>
            </a:r>
            <a:endParaRPr lang="en-US" sz="1600" b="0" dirty="0" smtClean="0">
              <a:effectLst/>
              <a:latin typeface="Palatino Linotype" panose="02040502050505030304" pitchFamily="18" charset="0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i="1" dirty="0" smtClean="0">
                        <a:latin typeface="Palatino Linotype" panose="02040502050505030304" pitchFamily="18" charset="0"/>
                      </a:rPr>
                      <a:t>n</a:t>
                    </a:r>
                    <a:r>
                      <a:rPr lang="en-US" sz="1800" baseline="0" dirty="0" smtClean="0">
                        <a:latin typeface="Palatino Linotype" panose="02040502050505030304" pitchFamily="18" charset="0"/>
                      </a:rPr>
                      <a:t> = 139</a:t>
                    </a:r>
                    <a:endParaRPr lang="en-US" sz="1800" dirty="0">
                      <a:latin typeface="Palatino Linotype" panose="02040502050505030304" pitchFamily="18" charset="0"/>
                    </a:endParaRP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800" i="1" dirty="0" smtClean="0">
                        <a:latin typeface="Palatino Linotype" panose="02040502050505030304" pitchFamily="18" charset="0"/>
                      </a:rPr>
                      <a:t>n</a:t>
                    </a:r>
                    <a:r>
                      <a:rPr lang="en-US" sz="1800" i="1" baseline="0" dirty="0" smtClean="0">
                        <a:latin typeface="Palatino Linotype" panose="02040502050505030304" pitchFamily="18" charset="0"/>
                      </a:rPr>
                      <a:t> </a:t>
                    </a:r>
                    <a:r>
                      <a:rPr lang="en-US" sz="1800" i="0" baseline="0" dirty="0" smtClean="0">
                        <a:latin typeface="Palatino Linotype" panose="02040502050505030304" pitchFamily="18" charset="0"/>
                      </a:rPr>
                      <a:t>= 64</a:t>
                    </a:r>
                    <a:endParaRPr lang="en-US" sz="1800" i="1" dirty="0">
                      <a:latin typeface="Palatino Linotype" panose="02040502050505030304" pitchFamily="18" charset="0"/>
                    </a:endParaRP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0"/>
            <c:showCatName val="0"/>
            <c:showSerName val="0"/>
            <c:showPercent val="0"/>
            <c:showBubbleSize val="0"/>
          </c:dLbls>
          <c:errBars>
            <c:errBarType val="both"/>
            <c:errValType val="cust"/>
            <c:noEndCap val="0"/>
            <c:plus>
              <c:numRef>
                <c:f>Sheet1!$E$2:$E$3</c:f>
                <c:numCache>
                  <c:formatCode>General</c:formatCode>
                  <c:ptCount val="2"/>
                  <c:pt idx="0">
                    <c:v>1.4419211804559506</c:v>
                  </c:pt>
                  <c:pt idx="1">
                    <c:v>1.4</c:v>
                  </c:pt>
                </c:numCache>
              </c:numRef>
            </c:plus>
            <c:minus>
              <c:numRef>
                <c:f>Sheet1!$E$2:$E$3</c:f>
                <c:numCache>
                  <c:formatCode>General</c:formatCode>
                  <c:ptCount val="2"/>
                  <c:pt idx="0">
                    <c:v>1.4419211804559506</c:v>
                  </c:pt>
                  <c:pt idx="1">
                    <c:v>1.4</c:v>
                  </c:pt>
                </c:numCache>
              </c:numRef>
            </c:minus>
          </c:errBars>
          <c:cat>
            <c:strRef>
              <c:f>Sheet1!$A$2:$A$3</c:f>
              <c:strCache>
                <c:ptCount val="2"/>
                <c:pt idx="0">
                  <c:v>Forest sohisika</c:v>
                </c:pt>
                <c:pt idx="1">
                  <c:v>Savanna sohisika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26.6</c:v>
                </c:pt>
                <c:pt idx="1">
                  <c:v>17.600000000000001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72522368"/>
        <c:axId val="74797440"/>
      </c:barChart>
      <c:catAx>
        <c:axId val="725223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Palatino Linotype" panose="02040502050505030304" pitchFamily="18" charset="0"/>
              </a:defRPr>
            </a:pPr>
            <a:endParaRPr lang="en-US"/>
          </a:p>
        </c:txPr>
        <c:crossAx val="74797440"/>
        <c:crosses val="autoZero"/>
        <c:auto val="1"/>
        <c:lblAlgn val="ctr"/>
        <c:lblOffset val="100"/>
        <c:noMultiLvlLbl val="0"/>
      </c:catAx>
      <c:valAx>
        <c:axId val="747974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 dirty="0" smtClean="0">
                    <a:latin typeface="Palatino Linotype" panose="02040502050505030304" pitchFamily="18" charset="0"/>
                  </a:rPr>
                  <a:t>Diameter at breast height (cm)</a:t>
                </a:r>
                <a:endParaRPr lang="en-US" sz="1800" dirty="0">
                  <a:latin typeface="Palatino Linotype" panose="02040502050505030304" pitchFamily="18" charset="0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Palatino Linotype" panose="02040502050505030304" pitchFamily="18" charset="0"/>
              </a:defRPr>
            </a:pPr>
            <a:endParaRPr lang="en-US"/>
          </a:p>
        </c:txPr>
        <c:crossAx val="725223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latin typeface="Palatino Linotype" panose="02040502050505030304" pitchFamily="18" charset="0"/>
              </a:rPr>
              <a:t>Basal </a:t>
            </a:r>
            <a:r>
              <a:rPr lang="en-US" dirty="0" smtClean="0">
                <a:latin typeface="Palatino Linotype" panose="02040502050505030304" pitchFamily="18" charset="0"/>
              </a:rPr>
              <a:t>area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1600" b="0" i="0" baseline="0" dirty="0" smtClean="0">
                <a:effectLst/>
                <a:latin typeface="Palatino Linotype" panose="02040502050505030304" pitchFamily="18" charset="0"/>
              </a:rPr>
              <a:t>Probability (</a:t>
            </a:r>
            <a:r>
              <a:rPr lang="en-US" sz="1600" b="0" i="1" baseline="0" dirty="0" smtClean="0">
                <a:effectLst/>
                <a:latin typeface="Palatino Linotype" panose="02040502050505030304" pitchFamily="18" charset="0"/>
              </a:rPr>
              <a:t>H</a:t>
            </a:r>
            <a:r>
              <a:rPr lang="en-US" sz="1600" b="0" i="1" baseline="-25000" dirty="0" smtClean="0">
                <a:effectLst/>
                <a:latin typeface="Palatino Linotype" panose="02040502050505030304" pitchFamily="18" charset="0"/>
              </a:rPr>
              <a:t>0</a:t>
            </a:r>
            <a:r>
              <a:rPr lang="en-US" sz="1600" b="0" i="0" baseline="0" dirty="0" smtClean="0">
                <a:effectLst/>
                <a:latin typeface="Palatino Linotype" panose="02040502050505030304" pitchFamily="18" charset="0"/>
              </a:rPr>
              <a:t>) &lt; 0.03</a:t>
            </a:r>
            <a:endParaRPr lang="en-US" sz="1600" b="0" dirty="0" smtClean="0">
              <a:effectLst/>
              <a:latin typeface="Palatino Linotype" panose="02040502050505030304" pitchFamily="18" charset="0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i="1" dirty="0" smtClean="0">
                        <a:latin typeface="Palatino Linotype" panose="02040502050505030304" pitchFamily="18" charset="0"/>
                      </a:rPr>
                      <a:t>n</a:t>
                    </a:r>
                    <a:r>
                      <a:rPr lang="en-US" sz="1800" i="1" baseline="0" dirty="0" smtClean="0">
                        <a:latin typeface="Palatino Linotype" panose="02040502050505030304" pitchFamily="18" charset="0"/>
                      </a:rPr>
                      <a:t> </a:t>
                    </a:r>
                    <a:r>
                      <a:rPr lang="en-US" sz="1800" i="0" baseline="0" dirty="0" smtClean="0">
                        <a:latin typeface="Palatino Linotype" panose="02040502050505030304" pitchFamily="18" charset="0"/>
                      </a:rPr>
                      <a:t>= 139</a:t>
                    </a:r>
                    <a:endParaRPr lang="en-US" sz="1800" i="1" dirty="0">
                      <a:latin typeface="Palatino Linotype" panose="02040502050505030304" pitchFamily="18" charset="0"/>
                    </a:endParaRP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800" i="1" dirty="0" smtClean="0">
                        <a:latin typeface="Palatino Linotype" panose="02040502050505030304" pitchFamily="18" charset="0"/>
                      </a:rPr>
                      <a:t>n</a:t>
                    </a:r>
                    <a:r>
                      <a:rPr lang="en-US" sz="1800" i="1" baseline="0" dirty="0" smtClean="0">
                        <a:latin typeface="Palatino Linotype" panose="02040502050505030304" pitchFamily="18" charset="0"/>
                      </a:rPr>
                      <a:t> </a:t>
                    </a:r>
                    <a:r>
                      <a:rPr lang="en-US" sz="1800" i="0" baseline="0" dirty="0" smtClean="0">
                        <a:latin typeface="Palatino Linotype" panose="02040502050505030304" pitchFamily="18" charset="0"/>
                      </a:rPr>
                      <a:t>= 64</a:t>
                    </a:r>
                    <a:endParaRPr lang="en-US" sz="1800" i="1" dirty="0">
                      <a:latin typeface="Palatino Linotype" panose="02040502050505030304" pitchFamily="18" charset="0"/>
                    </a:endParaRP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errBars>
            <c:errBarType val="both"/>
            <c:errValType val="cust"/>
            <c:noEndCap val="0"/>
            <c:plus>
              <c:numRef>
                <c:f>Sheet1!$E$5:$E$6</c:f>
                <c:numCache>
                  <c:formatCode>General</c:formatCode>
                  <c:ptCount val="2"/>
                  <c:pt idx="0">
                    <c:v>95.930167946804715</c:v>
                  </c:pt>
                  <c:pt idx="1">
                    <c:v>88.125</c:v>
                  </c:pt>
                </c:numCache>
              </c:numRef>
            </c:plus>
            <c:minus>
              <c:numRef>
                <c:f>Sheet1!$E$5:$E$6</c:f>
                <c:numCache>
                  <c:formatCode>General</c:formatCode>
                  <c:ptCount val="2"/>
                  <c:pt idx="0">
                    <c:v>95.930167946804715</c:v>
                  </c:pt>
                  <c:pt idx="1">
                    <c:v>88.125</c:v>
                  </c:pt>
                </c:numCache>
              </c:numRef>
            </c:minus>
          </c:errBars>
          <c:cat>
            <c:strRef>
              <c:f>Sheet1!$A$5:$A$6</c:f>
              <c:strCache>
                <c:ptCount val="2"/>
                <c:pt idx="0">
                  <c:v>Forest sohisika</c:v>
                </c:pt>
                <c:pt idx="1">
                  <c:v>Savanna sohisika</c:v>
                </c:pt>
              </c:strCache>
            </c:strRef>
          </c:cat>
          <c:val>
            <c:numRef>
              <c:f>Sheet1!$B$5:$B$6</c:f>
              <c:numCache>
                <c:formatCode>General</c:formatCode>
                <c:ptCount val="2"/>
                <c:pt idx="0">
                  <c:v>907</c:v>
                </c:pt>
                <c:pt idx="1">
                  <c:v>625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74831360"/>
        <c:axId val="74832896"/>
      </c:barChart>
      <c:catAx>
        <c:axId val="748313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Palatino Linotype" panose="02040502050505030304" pitchFamily="18" charset="0"/>
              </a:defRPr>
            </a:pPr>
            <a:endParaRPr lang="en-US"/>
          </a:p>
        </c:txPr>
        <c:crossAx val="74832896"/>
        <c:crosses val="autoZero"/>
        <c:auto val="1"/>
        <c:lblAlgn val="ctr"/>
        <c:lblOffset val="100"/>
        <c:noMultiLvlLbl val="0"/>
      </c:catAx>
      <c:valAx>
        <c:axId val="74832896"/>
        <c:scaling>
          <c:orientation val="minMax"/>
          <c:max val="100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800" b="1" i="0" baseline="0" dirty="0" smtClean="0">
                    <a:effectLst/>
                    <a:latin typeface="Palatino Linotype" panose="02040502050505030304" pitchFamily="18" charset="0"/>
                  </a:rPr>
                  <a:t>Basal area (cm²)</a:t>
                </a:r>
                <a:endParaRPr lang="en-US" dirty="0">
                  <a:effectLst/>
                  <a:latin typeface="Palatino Linotype" panose="02040502050505030304" pitchFamily="18" charset="0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Palatino Linotype" panose="02040502050505030304" pitchFamily="18" charset="0"/>
              </a:defRPr>
            </a:pPr>
            <a:endParaRPr lang="en-US"/>
          </a:p>
        </c:txPr>
        <c:crossAx val="748313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>
                <a:latin typeface="Palatino Linotype" panose="02040502050505030304" pitchFamily="18" charset="0"/>
              </a:rPr>
              <a:t>Height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1600" b="0" i="0" u="none" strike="noStrike" baseline="0" dirty="0" smtClean="0">
                <a:effectLst/>
                <a:latin typeface="Palatino Linotype" panose="02040502050505030304" pitchFamily="18" charset="0"/>
              </a:rPr>
              <a:t>Probability (</a:t>
            </a:r>
            <a:r>
              <a:rPr lang="en-US" sz="1600" b="0" i="1" u="none" strike="noStrike" baseline="0" dirty="0" smtClean="0">
                <a:effectLst/>
                <a:latin typeface="Palatino Linotype" panose="02040502050505030304" pitchFamily="18" charset="0"/>
              </a:rPr>
              <a:t>H</a:t>
            </a:r>
            <a:r>
              <a:rPr lang="en-US" sz="1600" b="0" i="1" u="none" strike="noStrike" baseline="-25000" dirty="0" smtClean="0">
                <a:effectLst/>
                <a:latin typeface="Palatino Linotype" panose="02040502050505030304" pitchFamily="18" charset="0"/>
              </a:rPr>
              <a:t>0</a:t>
            </a:r>
            <a:r>
              <a:rPr lang="en-US" sz="1600" b="0" i="0" u="none" strike="noStrike" baseline="0" dirty="0" smtClean="0">
                <a:effectLst/>
                <a:latin typeface="Palatino Linotype" panose="02040502050505030304" pitchFamily="18" charset="0"/>
              </a:rPr>
              <a:t>) &lt; </a:t>
            </a:r>
            <a:r>
              <a:rPr lang="en-US" sz="1600" b="0" i="0" dirty="0" smtClean="0">
                <a:effectLst/>
                <a:latin typeface="Palatino Linotype" panose="02040502050505030304" pitchFamily="18" charset="0"/>
              </a:rPr>
              <a:t>2.8 x 10</a:t>
            </a:r>
            <a:r>
              <a:rPr lang="en-US" sz="1600" b="0" i="0" baseline="30000" dirty="0" smtClean="0">
                <a:effectLst/>
                <a:latin typeface="Palatino Linotype" panose="02040502050505030304" pitchFamily="18" charset="0"/>
              </a:rPr>
              <a:t>-7</a:t>
            </a:r>
            <a:endParaRPr lang="en-US" sz="1600" b="0" dirty="0" smtClean="0">
              <a:effectLst/>
              <a:latin typeface="Palatino Linotype" panose="02040502050505030304" pitchFamily="18" charset="0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i="1" dirty="0" smtClean="0"/>
                      <a:t>n</a:t>
                    </a:r>
                    <a:r>
                      <a:rPr lang="en-US" i="1" baseline="0" dirty="0" smtClean="0"/>
                      <a:t> = </a:t>
                    </a:r>
                    <a:r>
                      <a:rPr lang="en-US" i="0" baseline="0" dirty="0" smtClean="0"/>
                      <a:t>119</a:t>
                    </a:r>
                    <a:endParaRPr lang="en-US" i="1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i="1" dirty="0" smtClean="0"/>
                      <a:t>n</a:t>
                    </a:r>
                    <a:r>
                      <a:rPr lang="en-US" i="1" baseline="0" dirty="0" smtClean="0"/>
                      <a:t> = </a:t>
                    </a:r>
                    <a:r>
                      <a:rPr lang="en-US" i="0" baseline="0" dirty="0" smtClean="0"/>
                      <a:t>64</a:t>
                    </a:r>
                    <a:endParaRPr lang="en-US" i="1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Palatino Linotype" panose="02040502050505030304" pitchFamily="18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errBars>
            <c:errBarType val="both"/>
            <c:errValType val="cust"/>
            <c:noEndCap val="0"/>
            <c:plus>
              <c:numRef>
                <c:f>Sheet1!$E$8:$E$9</c:f>
                <c:numCache>
                  <c:formatCode>General</c:formatCode>
                  <c:ptCount val="2"/>
                  <c:pt idx="0">
                    <c:v>0.3300114589301561</c:v>
                  </c:pt>
                  <c:pt idx="1">
                    <c:v>0.42499999999999999</c:v>
                  </c:pt>
                </c:numCache>
              </c:numRef>
            </c:plus>
            <c:minus>
              <c:numRef>
                <c:f>Sheet1!$E$8:$E$9</c:f>
                <c:numCache>
                  <c:formatCode>General</c:formatCode>
                  <c:ptCount val="2"/>
                  <c:pt idx="0">
                    <c:v>0.3300114589301561</c:v>
                  </c:pt>
                  <c:pt idx="1">
                    <c:v>0.42499999999999999</c:v>
                  </c:pt>
                </c:numCache>
              </c:numRef>
            </c:minus>
          </c:errBars>
          <c:cat>
            <c:strRef>
              <c:f>Sheet1!$A$8:$A$9</c:f>
              <c:strCache>
                <c:ptCount val="2"/>
                <c:pt idx="0">
                  <c:v>Forest sohisika</c:v>
                </c:pt>
                <c:pt idx="1">
                  <c:v>Savanna sohisika</c:v>
                </c:pt>
              </c:strCache>
            </c:strRef>
          </c:cat>
          <c:val>
            <c:numRef>
              <c:f>Sheet1!$B$8:$B$9</c:f>
              <c:numCache>
                <c:formatCode>General</c:formatCode>
                <c:ptCount val="2"/>
                <c:pt idx="0">
                  <c:v>10.7</c:v>
                </c:pt>
                <c:pt idx="1">
                  <c:v>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75583872"/>
        <c:axId val="75585408"/>
      </c:barChart>
      <c:catAx>
        <c:axId val="755838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Palatino Linotype" panose="02040502050505030304" pitchFamily="18" charset="0"/>
              </a:defRPr>
            </a:pPr>
            <a:endParaRPr lang="en-US"/>
          </a:p>
        </c:txPr>
        <c:crossAx val="75585408"/>
        <c:crosses val="autoZero"/>
        <c:auto val="1"/>
        <c:lblAlgn val="ctr"/>
        <c:lblOffset val="100"/>
        <c:noMultiLvlLbl val="0"/>
      </c:catAx>
      <c:valAx>
        <c:axId val="7558540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800" dirty="0" smtClean="0">
                    <a:latin typeface="Palatino Linotype" panose="02040502050505030304" pitchFamily="18" charset="0"/>
                  </a:rPr>
                  <a:t>Height (m)</a:t>
                </a:r>
                <a:endParaRPr lang="en-US" sz="1800" dirty="0">
                  <a:latin typeface="Palatino Linotype" panose="02040502050505030304" pitchFamily="18" charset="0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Palatino Linotype" panose="02040502050505030304" pitchFamily="18" charset="0"/>
              </a:defRPr>
            </a:pPr>
            <a:endParaRPr lang="en-US"/>
          </a:p>
        </c:txPr>
        <c:crossAx val="755838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34184-5EE2-49CE-92E3-780815F28A5B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70025" y="685800"/>
            <a:ext cx="3917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5E2B2-CE79-4DE7-8D0F-8E54FB90F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739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55E2B2-CE79-4DE7-8D0F-8E54FB90F2D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01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11930383"/>
            <a:ext cx="37307520" cy="8232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0" y="21762720"/>
            <a:ext cx="30723840" cy="98145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351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2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53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05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56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07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59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10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896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22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120" y="1537976"/>
            <a:ext cx="9875520" cy="327685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560" y="1537976"/>
            <a:ext cx="28895040" cy="327685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9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39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4678643"/>
            <a:ext cx="37307520" cy="7627620"/>
          </a:xfrm>
        </p:spPr>
        <p:txBody>
          <a:bodyPr anchor="t"/>
          <a:lstStyle>
            <a:lvl1pPr algn="l">
              <a:defRPr sz="20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6277596"/>
            <a:ext cx="37307520" cy="8401047"/>
          </a:xfrm>
        </p:spPr>
        <p:txBody>
          <a:bodyPr anchor="b"/>
          <a:lstStyle>
            <a:lvl1pPr marL="0" indent="0">
              <a:buNone/>
              <a:defRPr sz="10300">
                <a:solidFill>
                  <a:schemeClr val="tx1">
                    <a:tint val="75000"/>
                  </a:schemeClr>
                </a:solidFill>
              </a:defRPr>
            </a:lvl1pPr>
            <a:lvl2pPr marL="2351288" indent="0">
              <a:buNone/>
              <a:defRPr sz="9300">
                <a:solidFill>
                  <a:schemeClr val="tx1">
                    <a:tint val="75000"/>
                  </a:schemeClr>
                </a:solidFill>
              </a:defRPr>
            </a:lvl2pPr>
            <a:lvl3pPr marL="4702576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3pPr>
            <a:lvl4pPr marL="7053864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4pPr>
            <a:lvl5pPr marL="9405153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5pPr>
            <a:lvl6pPr marL="11756441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6pPr>
            <a:lvl7pPr marL="14107729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7pPr>
            <a:lvl8pPr marL="16459017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8pPr>
            <a:lvl9pPr marL="18810305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867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560" y="8961123"/>
            <a:ext cx="19385280" cy="25345393"/>
          </a:xfrm>
        </p:spPr>
        <p:txBody>
          <a:bodyPr/>
          <a:lstStyle>
            <a:lvl1pPr>
              <a:defRPr sz="14400"/>
            </a:lvl1pPr>
            <a:lvl2pPr>
              <a:defRPr sz="12300"/>
            </a:lvl2pPr>
            <a:lvl3pPr>
              <a:defRPr sz="103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1360" y="8961123"/>
            <a:ext cx="19385280" cy="25345393"/>
          </a:xfrm>
        </p:spPr>
        <p:txBody>
          <a:bodyPr/>
          <a:lstStyle>
            <a:lvl1pPr>
              <a:defRPr sz="14400"/>
            </a:lvl1pPr>
            <a:lvl2pPr>
              <a:defRPr sz="12300"/>
            </a:lvl2pPr>
            <a:lvl3pPr>
              <a:defRPr sz="103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2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8596633"/>
            <a:ext cx="19392902" cy="3582667"/>
          </a:xfrm>
        </p:spPr>
        <p:txBody>
          <a:bodyPr anchor="b"/>
          <a:lstStyle>
            <a:lvl1pPr marL="0" indent="0">
              <a:buNone/>
              <a:defRPr sz="12300" b="1"/>
            </a:lvl1pPr>
            <a:lvl2pPr marL="2351288" indent="0">
              <a:buNone/>
              <a:defRPr sz="10300" b="1"/>
            </a:lvl2pPr>
            <a:lvl3pPr marL="4702576" indent="0">
              <a:buNone/>
              <a:defRPr sz="9300" b="1"/>
            </a:lvl3pPr>
            <a:lvl4pPr marL="7053864" indent="0">
              <a:buNone/>
              <a:defRPr sz="8200" b="1"/>
            </a:lvl4pPr>
            <a:lvl5pPr marL="9405153" indent="0">
              <a:buNone/>
              <a:defRPr sz="8200" b="1"/>
            </a:lvl5pPr>
            <a:lvl6pPr marL="11756441" indent="0">
              <a:buNone/>
              <a:defRPr sz="8200" b="1"/>
            </a:lvl6pPr>
            <a:lvl7pPr marL="14107729" indent="0">
              <a:buNone/>
              <a:defRPr sz="8200" b="1"/>
            </a:lvl7pPr>
            <a:lvl8pPr marL="16459017" indent="0">
              <a:buNone/>
              <a:defRPr sz="8200" b="1"/>
            </a:lvl8pPr>
            <a:lvl9pPr marL="18810305" indent="0">
              <a:buNone/>
              <a:defRPr sz="8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12179300"/>
            <a:ext cx="19392902" cy="22127213"/>
          </a:xfrm>
        </p:spPr>
        <p:txBody>
          <a:bodyPr/>
          <a:lstStyle>
            <a:lvl1pPr>
              <a:defRPr sz="12300"/>
            </a:lvl1pPr>
            <a:lvl2pPr>
              <a:defRPr sz="10300"/>
            </a:lvl2pPr>
            <a:lvl3pPr>
              <a:defRPr sz="93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2" y="8596633"/>
            <a:ext cx="19400520" cy="3582667"/>
          </a:xfrm>
        </p:spPr>
        <p:txBody>
          <a:bodyPr anchor="b"/>
          <a:lstStyle>
            <a:lvl1pPr marL="0" indent="0">
              <a:buNone/>
              <a:defRPr sz="12300" b="1"/>
            </a:lvl1pPr>
            <a:lvl2pPr marL="2351288" indent="0">
              <a:buNone/>
              <a:defRPr sz="10300" b="1"/>
            </a:lvl2pPr>
            <a:lvl3pPr marL="4702576" indent="0">
              <a:buNone/>
              <a:defRPr sz="9300" b="1"/>
            </a:lvl3pPr>
            <a:lvl4pPr marL="7053864" indent="0">
              <a:buNone/>
              <a:defRPr sz="8200" b="1"/>
            </a:lvl4pPr>
            <a:lvl5pPr marL="9405153" indent="0">
              <a:buNone/>
              <a:defRPr sz="8200" b="1"/>
            </a:lvl5pPr>
            <a:lvl6pPr marL="11756441" indent="0">
              <a:buNone/>
              <a:defRPr sz="8200" b="1"/>
            </a:lvl6pPr>
            <a:lvl7pPr marL="14107729" indent="0">
              <a:buNone/>
              <a:defRPr sz="8200" b="1"/>
            </a:lvl7pPr>
            <a:lvl8pPr marL="16459017" indent="0">
              <a:buNone/>
              <a:defRPr sz="8200" b="1"/>
            </a:lvl8pPr>
            <a:lvl9pPr marL="18810305" indent="0">
              <a:buNone/>
              <a:defRPr sz="8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2" y="12179300"/>
            <a:ext cx="19400520" cy="22127213"/>
          </a:xfrm>
        </p:spPr>
        <p:txBody>
          <a:bodyPr/>
          <a:lstStyle>
            <a:lvl1pPr>
              <a:defRPr sz="12300"/>
            </a:lvl1pPr>
            <a:lvl2pPr>
              <a:defRPr sz="10300"/>
            </a:lvl2pPr>
            <a:lvl3pPr>
              <a:defRPr sz="93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767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476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675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3" y="1529080"/>
            <a:ext cx="14439902" cy="6507480"/>
          </a:xfrm>
        </p:spPr>
        <p:txBody>
          <a:bodyPr anchor="b"/>
          <a:lstStyle>
            <a:lvl1pPr algn="l">
              <a:defRPr sz="10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0" y="1529083"/>
            <a:ext cx="24536400" cy="32777433"/>
          </a:xfrm>
        </p:spPr>
        <p:txBody>
          <a:bodyPr/>
          <a:lstStyle>
            <a:lvl1pPr>
              <a:defRPr sz="16500"/>
            </a:lvl1pPr>
            <a:lvl2pPr>
              <a:defRPr sz="14400"/>
            </a:lvl2pPr>
            <a:lvl3pPr>
              <a:defRPr sz="12300"/>
            </a:lvl3pPr>
            <a:lvl4pPr>
              <a:defRPr sz="10300"/>
            </a:lvl4pPr>
            <a:lvl5pPr>
              <a:defRPr sz="10300"/>
            </a:lvl5pPr>
            <a:lvl6pPr>
              <a:defRPr sz="10300"/>
            </a:lvl6pPr>
            <a:lvl7pPr>
              <a:defRPr sz="10300"/>
            </a:lvl7pPr>
            <a:lvl8pPr>
              <a:defRPr sz="10300"/>
            </a:lvl8pPr>
            <a:lvl9pPr>
              <a:defRPr sz="10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3" y="8036563"/>
            <a:ext cx="14439902" cy="26269953"/>
          </a:xfrm>
        </p:spPr>
        <p:txBody>
          <a:bodyPr/>
          <a:lstStyle>
            <a:lvl1pPr marL="0" indent="0">
              <a:buNone/>
              <a:defRPr sz="7200"/>
            </a:lvl1pPr>
            <a:lvl2pPr marL="2351288" indent="0">
              <a:buNone/>
              <a:defRPr sz="6200"/>
            </a:lvl2pPr>
            <a:lvl3pPr marL="4702576" indent="0">
              <a:buNone/>
              <a:defRPr sz="5100"/>
            </a:lvl3pPr>
            <a:lvl4pPr marL="7053864" indent="0">
              <a:buNone/>
              <a:defRPr sz="4600"/>
            </a:lvl4pPr>
            <a:lvl5pPr marL="9405153" indent="0">
              <a:buNone/>
              <a:defRPr sz="4600"/>
            </a:lvl5pPr>
            <a:lvl6pPr marL="11756441" indent="0">
              <a:buNone/>
              <a:defRPr sz="4600"/>
            </a:lvl6pPr>
            <a:lvl7pPr marL="14107729" indent="0">
              <a:buNone/>
              <a:defRPr sz="4600"/>
            </a:lvl7pPr>
            <a:lvl8pPr marL="16459017" indent="0">
              <a:buNone/>
              <a:defRPr sz="4600"/>
            </a:lvl8pPr>
            <a:lvl9pPr marL="18810305" indent="0">
              <a:buNone/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08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2" y="26883360"/>
            <a:ext cx="26334720" cy="3173733"/>
          </a:xfrm>
        </p:spPr>
        <p:txBody>
          <a:bodyPr anchor="b"/>
          <a:lstStyle>
            <a:lvl1pPr algn="l">
              <a:defRPr sz="10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2" y="3431540"/>
            <a:ext cx="26334720" cy="23042880"/>
          </a:xfrm>
        </p:spPr>
        <p:txBody>
          <a:bodyPr/>
          <a:lstStyle>
            <a:lvl1pPr marL="0" indent="0">
              <a:buNone/>
              <a:defRPr sz="16500"/>
            </a:lvl1pPr>
            <a:lvl2pPr marL="2351288" indent="0">
              <a:buNone/>
              <a:defRPr sz="14400"/>
            </a:lvl2pPr>
            <a:lvl3pPr marL="4702576" indent="0">
              <a:buNone/>
              <a:defRPr sz="12300"/>
            </a:lvl3pPr>
            <a:lvl4pPr marL="7053864" indent="0">
              <a:buNone/>
              <a:defRPr sz="10300"/>
            </a:lvl4pPr>
            <a:lvl5pPr marL="9405153" indent="0">
              <a:buNone/>
              <a:defRPr sz="10300"/>
            </a:lvl5pPr>
            <a:lvl6pPr marL="11756441" indent="0">
              <a:buNone/>
              <a:defRPr sz="10300"/>
            </a:lvl6pPr>
            <a:lvl7pPr marL="14107729" indent="0">
              <a:buNone/>
              <a:defRPr sz="10300"/>
            </a:lvl7pPr>
            <a:lvl8pPr marL="16459017" indent="0">
              <a:buNone/>
              <a:defRPr sz="10300"/>
            </a:lvl8pPr>
            <a:lvl9pPr marL="18810305" indent="0">
              <a:buNone/>
              <a:defRPr sz="10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2" y="30057093"/>
            <a:ext cx="26334720" cy="4507227"/>
          </a:xfrm>
        </p:spPr>
        <p:txBody>
          <a:bodyPr/>
          <a:lstStyle>
            <a:lvl1pPr marL="0" indent="0">
              <a:buNone/>
              <a:defRPr sz="7200"/>
            </a:lvl1pPr>
            <a:lvl2pPr marL="2351288" indent="0">
              <a:buNone/>
              <a:defRPr sz="6200"/>
            </a:lvl2pPr>
            <a:lvl3pPr marL="4702576" indent="0">
              <a:buNone/>
              <a:defRPr sz="5100"/>
            </a:lvl3pPr>
            <a:lvl4pPr marL="7053864" indent="0">
              <a:buNone/>
              <a:defRPr sz="4600"/>
            </a:lvl4pPr>
            <a:lvl5pPr marL="9405153" indent="0">
              <a:buNone/>
              <a:defRPr sz="4600"/>
            </a:lvl5pPr>
            <a:lvl6pPr marL="11756441" indent="0">
              <a:buNone/>
              <a:defRPr sz="4600"/>
            </a:lvl6pPr>
            <a:lvl7pPr marL="14107729" indent="0">
              <a:buNone/>
              <a:defRPr sz="4600"/>
            </a:lvl7pPr>
            <a:lvl8pPr marL="16459017" indent="0">
              <a:buNone/>
              <a:defRPr sz="4600"/>
            </a:lvl8pPr>
            <a:lvl9pPr marL="18810305" indent="0">
              <a:buNone/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947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0" y="1537973"/>
            <a:ext cx="39502080" cy="6400800"/>
          </a:xfrm>
          <a:prstGeom prst="rect">
            <a:avLst/>
          </a:prstGeom>
        </p:spPr>
        <p:txBody>
          <a:bodyPr vert="horz" lIns="470258" tIns="235129" rIns="470258" bIns="23512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8961123"/>
            <a:ext cx="39502080" cy="25345393"/>
          </a:xfrm>
          <a:prstGeom prst="rect">
            <a:avLst/>
          </a:prstGeom>
        </p:spPr>
        <p:txBody>
          <a:bodyPr vert="horz" lIns="470258" tIns="235129" rIns="470258" bIns="23512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60" y="35595563"/>
            <a:ext cx="10241280" cy="20447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l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07CD3-36AF-48E5-81CF-0C2468BE0655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0" y="35595563"/>
            <a:ext cx="13898880" cy="20447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ctr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0" y="35595563"/>
            <a:ext cx="10241280" cy="20447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r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794B2-8D69-4287-A165-9929F7D67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07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702576" rtl="0" eaLnBrk="1" latinLnBrk="0" hangingPunct="1">
        <a:spcBef>
          <a:spcPct val="0"/>
        </a:spcBef>
        <a:buNone/>
        <a:defRPr sz="2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3466" indent="-1763466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0" kern="1200">
          <a:solidFill>
            <a:schemeClr val="tx1"/>
          </a:solidFill>
          <a:latin typeface="+mn-lt"/>
          <a:ea typeface="+mn-ea"/>
          <a:cs typeface="+mn-cs"/>
        </a:defRPr>
      </a:lvl1pPr>
      <a:lvl2pPr marL="3820843" indent="-1469555" algn="l" defTabSz="4702576" rtl="0" eaLnBrk="1" latinLnBrk="0" hangingPunct="1">
        <a:spcBef>
          <a:spcPct val="20000"/>
        </a:spcBef>
        <a:buFont typeface="Arial" panose="020B0604020202020204" pitchFamily="34" charset="0"/>
        <a:buChar char="–"/>
        <a:defRPr sz="14400" kern="1200">
          <a:solidFill>
            <a:schemeClr val="tx1"/>
          </a:solidFill>
          <a:latin typeface="+mn-lt"/>
          <a:ea typeface="+mn-ea"/>
          <a:cs typeface="+mn-cs"/>
        </a:defRPr>
      </a:lvl2pPr>
      <a:lvl3pPr marL="5878220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23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509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–"/>
        <a:defRPr sz="10300" kern="1200">
          <a:solidFill>
            <a:schemeClr val="tx1"/>
          </a:solidFill>
          <a:latin typeface="+mn-lt"/>
          <a:ea typeface="+mn-ea"/>
          <a:cs typeface="+mn-cs"/>
        </a:defRPr>
      </a:lvl4pPr>
      <a:lvl5pPr marL="10580797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»"/>
        <a:defRPr sz="10300" kern="1200">
          <a:solidFill>
            <a:schemeClr val="tx1"/>
          </a:solidFill>
          <a:latin typeface="+mn-lt"/>
          <a:ea typeface="+mn-ea"/>
          <a:cs typeface="+mn-cs"/>
        </a:defRPr>
      </a:lvl5pPr>
      <a:lvl6pPr marL="12932085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6pPr>
      <a:lvl7pPr marL="15283373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7pPr>
      <a:lvl8pPr marL="17634661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8pPr>
      <a:lvl9pPr marL="19985949" indent="-1175644" algn="l" defTabSz="4702576" rtl="0" eaLnBrk="1" latinLnBrk="0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1pPr>
      <a:lvl2pPr marL="2351288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2pPr>
      <a:lvl3pPr marL="4702576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3pPr>
      <a:lvl4pPr marL="7053864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4pPr>
      <a:lvl5pPr marL="9405153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5pPr>
      <a:lvl6pPr marL="11756441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6pPr>
      <a:lvl7pPr marL="14107729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017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8pPr>
      <a:lvl9pPr marL="18810305" algn="l" defTabSz="4702576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8.jpeg"/><Relationship Id="rId18" Type="http://schemas.openxmlformats.org/officeDocument/2006/relationships/image" Target="../media/image13.png"/><Relationship Id="rId3" Type="http://schemas.openxmlformats.org/officeDocument/2006/relationships/image" Target="../media/image1.JPG"/><Relationship Id="rId7" Type="http://schemas.openxmlformats.org/officeDocument/2006/relationships/chart" Target="../charts/chart3.xml"/><Relationship Id="rId12" Type="http://schemas.openxmlformats.org/officeDocument/2006/relationships/image" Target="../media/image7.jpeg"/><Relationship Id="rId1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jpeg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11" Type="http://schemas.openxmlformats.org/officeDocument/2006/relationships/image" Target="../media/image6.png"/><Relationship Id="rId5" Type="http://schemas.openxmlformats.org/officeDocument/2006/relationships/chart" Target="../charts/chart1.xml"/><Relationship Id="rId15" Type="http://schemas.openxmlformats.org/officeDocument/2006/relationships/image" Target="../media/image10.jpeg"/><Relationship Id="rId10" Type="http://schemas.openxmlformats.org/officeDocument/2006/relationships/image" Target="../media/image5.png"/><Relationship Id="rId19" Type="http://schemas.openxmlformats.org/officeDocument/2006/relationships/image" Target="../media/image14.jpeg"/><Relationship Id="rId4" Type="http://schemas.openxmlformats.org/officeDocument/2006/relationships/image" Target="../media/image2.png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 bright="70000" contrast="-70000"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9508879" y="4719459"/>
            <a:ext cx="13591281" cy="3804286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2"/>
          <a:stretch/>
        </p:blipFill>
        <p:spPr bwMode="auto">
          <a:xfrm>
            <a:off x="15096312" y="8839202"/>
            <a:ext cx="13706116" cy="815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Isosceles Triangle 34"/>
          <p:cNvSpPr/>
          <p:nvPr/>
        </p:nvSpPr>
        <p:spPr>
          <a:xfrm rot="18418684">
            <a:off x="25989408" y="8652553"/>
            <a:ext cx="6263204" cy="6700315"/>
          </a:xfrm>
          <a:prstGeom prst="triangle">
            <a:avLst>
              <a:gd name="adj" fmla="val 24931"/>
            </a:avLst>
          </a:prstGeom>
          <a:solidFill>
            <a:schemeClr val="bg2">
              <a:lumMod val="75000"/>
              <a:alpha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87030" y="22722840"/>
            <a:ext cx="13702738" cy="3662541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Palatino Linotype" panose="02040502050505030304" pitchFamily="18" charset="0"/>
              </a:rPr>
              <a:t>Objectives</a:t>
            </a:r>
          </a:p>
          <a:p>
            <a:endParaRPr lang="en-US" sz="2400" dirty="0">
              <a:latin typeface="Palatino Linotype" panose="02040502050505030304" pitchFamily="18" charset="0"/>
            </a:endParaRPr>
          </a:p>
          <a:p>
            <a:r>
              <a:rPr lang="en-US" sz="3200" dirty="0" smtClean="0">
                <a:latin typeface="Palatino Linotype" panose="02040502050505030304" pitchFamily="18" charset="0"/>
              </a:rPr>
              <a:t>In 2005, the Missouri Botanical Gardens (MBG) conducted a preliminary demographic and </a:t>
            </a:r>
            <a:r>
              <a:rPr lang="en-US" sz="3200" dirty="0" err="1" smtClean="0">
                <a:latin typeface="Palatino Linotype" panose="02040502050505030304" pitchFamily="18" charset="0"/>
              </a:rPr>
              <a:t>dendrometric</a:t>
            </a:r>
            <a:r>
              <a:rPr lang="en-US" sz="3200" dirty="0" smtClean="0">
                <a:latin typeface="Palatino Linotype" panose="02040502050505030304" pitchFamily="18" charset="0"/>
              </a:rPr>
              <a:t> study on the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 smtClean="0">
                <a:latin typeface="Palatino Linotype" panose="02040502050505030304" pitchFamily="18" charset="0"/>
              </a:rPr>
              <a:t>.  However, the 2005 study fell short due to challenging terrain, and </a:t>
            </a:r>
            <a:r>
              <a:rPr lang="en-US" sz="3200" dirty="0" err="1" smtClean="0">
                <a:latin typeface="Palatino Linotype" panose="02040502050505030304" pitchFamily="18" charset="0"/>
              </a:rPr>
              <a:t>emoteness</a:t>
            </a:r>
            <a:r>
              <a:rPr lang="en-US" sz="3200" dirty="0" smtClean="0">
                <a:latin typeface="Palatino Linotype" panose="02040502050505030304" pitchFamily="18" charset="0"/>
              </a:rPr>
              <a:t> of habitat.  This study aimed to revise the MBG findings and thus provide better insight into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 smtClean="0">
                <a:latin typeface="Palatino Linotype" panose="02040502050505030304" pitchFamily="18" charset="0"/>
              </a:rPr>
              <a:t> ecology and conservation: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142999" y="26517600"/>
            <a:ext cx="5973733" cy="4343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Palatino Linotype" panose="02040502050505030304" pitchFamily="18" charset="0"/>
              </a:rPr>
              <a:t>Record </a:t>
            </a:r>
            <a:r>
              <a:rPr lang="en-US" sz="3200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dendrometric</a:t>
            </a:r>
            <a:r>
              <a:rPr lang="en-US" sz="3200" dirty="0">
                <a:solidFill>
                  <a:schemeClr val="tx1"/>
                </a:solidFill>
                <a:latin typeface="Palatino Linotype" panose="02040502050505030304" pitchFamily="18" charset="0"/>
              </a:rPr>
              <a:t> and environmental parameters for each </a:t>
            </a:r>
            <a:r>
              <a:rPr lang="en-US" sz="3200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sohisika</a:t>
            </a:r>
            <a:r>
              <a:rPr lang="en-US" sz="3200" dirty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individual</a:t>
            </a:r>
          </a:p>
          <a:p>
            <a:pPr algn="ctr"/>
            <a:endParaRPr lang="en-US" sz="1200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dirty="0">
                <a:solidFill>
                  <a:schemeClr val="tx1"/>
                </a:solidFill>
                <a:latin typeface="Palatino Linotype" panose="02040502050505030304" pitchFamily="18" charset="0"/>
              </a:rPr>
              <a:t>Estimate </a:t>
            </a:r>
            <a:r>
              <a:rPr lang="en-US" sz="3200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sohisika</a:t>
            </a:r>
            <a:r>
              <a:rPr lang="en-US" sz="3200" dirty="0">
                <a:solidFill>
                  <a:schemeClr val="tx1"/>
                </a:solidFill>
                <a:latin typeface="Palatino Linotype" panose="02040502050505030304" pitchFamily="18" charset="0"/>
              </a:rPr>
              <a:t> population size </a:t>
            </a:r>
            <a:r>
              <a:rPr lang="en-US" sz="3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and </a:t>
            </a:r>
            <a:r>
              <a:rPr lang="en-US" sz="3200" dirty="0">
                <a:solidFill>
                  <a:schemeClr val="tx1"/>
                </a:solidFill>
                <a:latin typeface="Palatino Linotype" panose="02040502050505030304" pitchFamily="18" charset="0"/>
              </a:rPr>
              <a:t>age </a:t>
            </a:r>
            <a:r>
              <a:rPr lang="en-US" sz="3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structure</a:t>
            </a:r>
          </a:p>
          <a:p>
            <a:pPr algn="ctr"/>
            <a:endParaRPr lang="en-US" sz="1200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Determine </a:t>
            </a:r>
            <a:r>
              <a:rPr lang="en-US" sz="3200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sohisika</a:t>
            </a:r>
            <a:r>
              <a:rPr lang="en-US" sz="3200" dirty="0">
                <a:solidFill>
                  <a:schemeClr val="tx1"/>
                </a:solidFill>
                <a:latin typeface="Palatino Linotype" panose="02040502050505030304" pitchFamily="18" charset="0"/>
              </a:rPr>
              <a:t> range and </a:t>
            </a:r>
            <a:r>
              <a:rPr lang="en-US" sz="3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distribution</a:t>
            </a:r>
            <a:endParaRPr lang="en-US" sz="3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7030" y="457200"/>
            <a:ext cx="42289770" cy="4038600"/>
          </a:xfrm>
          <a:solidFill>
            <a:schemeClr val="accent3">
              <a:lumMod val="40000"/>
              <a:lumOff val="60000"/>
              <a:alpha val="67000"/>
            </a:schemeClr>
          </a:solidFill>
          <a:effectLst>
            <a:softEdge rad="12700"/>
          </a:effectLst>
        </p:spPr>
        <p:txBody>
          <a:bodyPr>
            <a:normAutofit/>
          </a:bodyPr>
          <a:lstStyle/>
          <a:p>
            <a:r>
              <a:rPr lang="en-US" sz="8000" dirty="0" smtClean="0">
                <a:latin typeface="Palatino Linotype" panose="02040502050505030304" pitchFamily="18" charset="0"/>
              </a:rPr>
              <a:t>Demographic study of the </a:t>
            </a:r>
            <a:r>
              <a:rPr lang="en-US" sz="80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8000" dirty="0" smtClean="0">
                <a:latin typeface="Palatino Linotype" panose="02040502050505030304" pitchFamily="18" charset="0"/>
              </a:rPr>
              <a:t> (</a:t>
            </a:r>
            <a:r>
              <a:rPr lang="en-US" sz="8000" i="1" dirty="0" err="1" smtClean="0">
                <a:latin typeface="Palatino Linotype" panose="02040502050505030304" pitchFamily="18" charset="0"/>
              </a:rPr>
              <a:t>Schizolaena</a:t>
            </a:r>
            <a:r>
              <a:rPr lang="en-US" sz="8000" i="1" dirty="0" smtClean="0">
                <a:latin typeface="Palatino Linotype" panose="02040502050505030304" pitchFamily="18" charset="0"/>
              </a:rPr>
              <a:t> </a:t>
            </a:r>
            <a:r>
              <a:rPr lang="en-US" sz="8000" i="1" dirty="0" err="1" smtClean="0">
                <a:latin typeface="Palatino Linotype" panose="02040502050505030304" pitchFamily="18" charset="0"/>
              </a:rPr>
              <a:t>tampoketsana</a:t>
            </a:r>
            <a:r>
              <a:rPr lang="en-US" sz="8000" dirty="0" smtClean="0">
                <a:latin typeface="Palatino Linotype" panose="02040502050505030304" pitchFamily="18" charset="0"/>
              </a:rPr>
              <a:t>) at Ankafobe, Madagascar</a:t>
            </a:r>
            <a:r>
              <a:rPr lang="en-US" sz="7200" dirty="0">
                <a:latin typeface="Palatino Linotype" panose="02040502050505030304" pitchFamily="18" charset="0"/>
              </a:rPr>
              <a:t/>
            </a:r>
            <a:br>
              <a:rPr lang="en-US" sz="7200" dirty="0">
                <a:latin typeface="Palatino Linotype" panose="02040502050505030304" pitchFamily="18" charset="0"/>
              </a:rPr>
            </a:br>
            <a:r>
              <a:rPr lang="en-US" sz="4800" dirty="0" smtClean="0">
                <a:latin typeface="Palatino Linotype" panose="02040502050505030304" pitchFamily="18" charset="0"/>
              </a:rPr>
              <a:t/>
            </a:r>
            <a:br>
              <a:rPr lang="en-US" sz="4800" dirty="0" smtClean="0">
                <a:latin typeface="Palatino Linotype" panose="02040502050505030304" pitchFamily="18" charset="0"/>
              </a:rPr>
            </a:br>
            <a:r>
              <a:rPr lang="en-US" sz="4800" dirty="0" smtClean="0">
                <a:latin typeface="Palatino Linotype" panose="02040502050505030304" pitchFamily="18" charset="0"/>
              </a:rPr>
              <a:t>James Lucas</a:t>
            </a:r>
            <a:br>
              <a:rPr lang="en-US" sz="4800" dirty="0" smtClean="0">
                <a:latin typeface="Palatino Linotype" panose="02040502050505030304" pitchFamily="18" charset="0"/>
              </a:rPr>
            </a:br>
            <a:r>
              <a:rPr lang="en-US" sz="4800" dirty="0" smtClean="0">
                <a:latin typeface="Palatino Linotype" panose="02040502050505030304" pitchFamily="18" charset="0"/>
              </a:rPr>
              <a:t>Colby College</a:t>
            </a:r>
            <a:endParaRPr lang="en-US" sz="4800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4774838"/>
              </p:ext>
            </p:extLst>
          </p:nvPr>
        </p:nvGraphicFramePr>
        <p:xfrm>
          <a:off x="29449987" y="4839593"/>
          <a:ext cx="4343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833352"/>
              </p:ext>
            </p:extLst>
          </p:nvPr>
        </p:nvGraphicFramePr>
        <p:xfrm>
          <a:off x="34131930" y="4839593"/>
          <a:ext cx="4343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561994"/>
              </p:ext>
            </p:extLst>
          </p:nvPr>
        </p:nvGraphicFramePr>
        <p:xfrm>
          <a:off x="38865319" y="4839593"/>
          <a:ext cx="4343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030" name="Picture 6" descr="http://adamjadhav.com/wp-content/gallery/ankafobe/02sohisika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0" r="6113"/>
          <a:stretch/>
        </p:blipFill>
        <p:spPr bwMode="auto">
          <a:xfrm>
            <a:off x="21817715" y="25908000"/>
            <a:ext cx="6984714" cy="692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ojournerdude.files.wordpress.com/2014/05/dsc_0819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1" t="4167" r="16854"/>
          <a:stretch/>
        </p:blipFill>
        <p:spPr bwMode="auto">
          <a:xfrm>
            <a:off x="15099690" y="25908000"/>
            <a:ext cx="6639410" cy="692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7030" y="4719459"/>
            <a:ext cx="13702738" cy="3662541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Palatino Linotype" panose="02040502050505030304" pitchFamily="18" charset="0"/>
              </a:rPr>
              <a:t>Background and description</a:t>
            </a:r>
          </a:p>
          <a:p>
            <a:endParaRPr lang="en-US" sz="2400" dirty="0">
              <a:latin typeface="Palatino Linotype" panose="02040502050505030304" pitchFamily="18" charset="0"/>
            </a:endParaRPr>
          </a:p>
          <a:p>
            <a:r>
              <a:rPr lang="en-US" sz="3200" dirty="0" smtClean="0">
                <a:latin typeface="Palatino Linotype" panose="02040502050505030304" pitchFamily="18" charset="0"/>
              </a:rPr>
              <a:t>The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>
                <a:latin typeface="Palatino Linotype" panose="02040502050505030304" pitchFamily="18" charset="0"/>
              </a:rPr>
              <a:t> </a:t>
            </a:r>
            <a:r>
              <a:rPr lang="en-US" sz="3200" dirty="0" smtClean="0">
                <a:latin typeface="Palatino Linotype" panose="02040502050505030304" pitchFamily="18" charset="0"/>
              </a:rPr>
              <a:t>is a little-known, highly threatened hardwood angiosperm endemic to the forest fragments and savanna (</a:t>
            </a:r>
            <a:r>
              <a:rPr lang="en-US" sz="3200" dirty="0" err="1" smtClean="0">
                <a:latin typeface="Palatino Linotype" panose="02040502050505030304" pitchFamily="18" charset="0"/>
              </a:rPr>
              <a:t>tampoketsa</a:t>
            </a:r>
            <a:r>
              <a:rPr lang="en-US" sz="3200" dirty="0" smtClean="0">
                <a:latin typeface="Palatino Linotype" panose="02040502050505030304" pitchFamily="18" charset="0"/>
              </a:rPr>
              <a:t>) of Ankafobe Commune in the </a:t>
            </a:r>
            <a:r>
              <a:rPr lang="en-US" sz="3200" dirty="0" err="1" smtClean="0">
                <a:latin typeface="Palatino Linotype" panose="02040502050505030304" pitchFamily="18" charset="0"/>
              </a:rPr>
              <a:t>Hauts-Plateaux</a:t>
            </a:r>
            <a:r>
              <a:rPr lang="en-US" sz="3200" dirty="0">
                <a:latin typeface="Palatino Linotype" panose="02040502050505030304" pitchFamily="18" charset="0"/>
              </a:rPr>
              <a:t> </a:t>
            </a:r>
            <a:r>
              <a:rPr lang="en-US" sz="3200" dirty="0" smtClean="0">
                <a:latin typeface="Palatino Linotype" panose="02040502050505030304" pitchFamily="18" charset="0"/>
              </a:rPr>
              <a:t>region of central Madagascar, 130 km north of the capital, Antananarivo.  Its survival is threatened by wildfires, logging, and slash-and-burn farming practices.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679616"/>
              </p:ext>
            </p:extLst>
          </p:nvPr>
        </p:nvGraphicFramePr>
        <p:xfrm>
          <a:off x="687029" y="8610600"/>
          <a:ext cx="9888577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56571"/>
                <a:gridCol w="4632006"/>
              </a:tblGrid>
              <a:tr h="533785">
                <a:tc gridSpan="2"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Table 1.  </a:t>
                      </a:r>
                      <a:r>
                        <a:rPr lang="en-US" sz="3200" i="1" dirty="0" err="1" smtClean="0">
                          <a:latin typeface="Palatino Linotype" panose="02040502050505030304" pitchFamily="18" charset="0"/>
                        </a:rPr>
                        <a:t>Sohisika</a:t>
                      </a:r>
                      <a:r>
                        <a:rPr lang="en-US" sz="3200" i="1" dirty="0" smtClean="0">
                          <a:latin typeface="Palatino Linotype" panose="02040502050505030304" pitchFamily="18" charset="0"/>
                        </a:rPr>
                        <a:t> facts at-a-glance</a:t>
                      </a:r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.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Local name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err="1" smtClean="0">
                          <a:latin typeface="Palatino Linotype" panose="02040502050505030304" pitchFamily="18" charset="0"/>
                        </a:rPr>
                        <a:t>Sohisika</a:t>
                      </a:r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 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Binomial name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i="1" dirty="0" err="1" smtClean="0">
                          <a:latin typeface="Palatino Linotype" panose="02040502050505030304" pitchFamily="18" charset="0"/>
                        </a:rPr>
                        <a:t>Schizolaena</a:t>
                      </a:r>
                      <a:r>
                        <a:rPr lang="en-US" sz="3200" i="1" dirty="0" smtClean="0">
                          <a:latin typeface="Palatino Linotype" panose="02040502050505030304" pitchFamily="18" charset="0"/>
                        </a:rPr>
                        <a:t> </a:t>
                      </a:r>
                      <a:r>
                        <a:rPr lang="en-US" sz="3200" i="1" dirty="0" err="1" smtClean="0">
                          <a:latin typeface="Palatino Linotype" panose="02040502050505030304" pitchFamily="18" charset="0"/>
                        </a:rPr>
                        <a:t>tampoketsana</a:t>
                      </a:r>
                      <a:endParaRPr lang="en-US" sz="3200" i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Family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err="1" smtClean="0">
                          <a:latin typeface="Palatino Linotype" panose="02040502050505030304" pitchFamily="18" charset="0"/>
                        </a:rPr>
                        <a:t>Sarcolaenaceae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Discovered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1968,</a:t>
                      </a:r>
                      <a:r>
                        <a:rPr lang="en-US" sz="3200" baseline="0" dirty="0" smtClean="0">
                          <a:latin typeface="Palatino Linotype" panose="02040502050505030304" pitchFamily="18" charset="0"/>
                        </a:rPr>
                        <a:t> Rene </a:t>
                      </a:r>
                      <a:r>
                        <a:rPr lang="en-US" sz="3200" baseline="0" dirty="0" err="1" smtClean="0">
                          <a:latin typeface="Palatino Linotype" panose="02040502050505030304" pitchFamily="18" charset="0"/>
                        </a:rPr>
                        <a:t>Capuron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Described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1999, MBG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Bark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Smooth, light gray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Leaves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Ovate to elliptical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Branching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Opposite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Flower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White; 5 petals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Flowering / fruiting season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November-March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Pollination vector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Insects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606" y="8839200"/>
            <a:ext cx="3814162" cy="6455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Isosceles Triangle 11"/>
          <p:cNvSpPr/>
          <p:nvPr/>
        </p:nvSpPr>
        <p:spPr>
          <a:xfrm rot="16200000">
            <a:off x="9794052" y="11694351"/>
            <a:ext cx="8157410" cy="2447110"/>
          </a:xfrm>
          <a:prstGeom prst="triangle">
            <a:avLst>
              <a:gd name="adj" fmla="val 61123"/>
            </a:avLst>
          </a:prstGeom>
          <a:solidFill>
            <a:schemeClr val="bg2">
              <a:lumMod val="75000"/>
              <a:alpha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2"/>
          <a:stretch/>
        </p:blipFill>
        <p:spPr bwMode="auto">
          <a:xfrm>
            <a:off x="2276055" y="15621000"/>
            <a:ext cx="10524687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83019" y="22108180"/>
            <a:ext cx="13702738" cy="523220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Palatino Linotype" panose="02040502050505030304" pitchFamily="18" charset="0"/>
              </a:rPr>
              <a:t>Fig. 1.  </a:t>
            </a:r>
            <a:r>
              <a:rPr lang="en-US" sz="28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2800" dirty="0" smtClean="0">
                <a:latin typeface="Palatino Linotype" panose="02040502050505030304" pitchFamily="18" charset="0"/>
              </a:rPr>
              <a:t> branch showing leaves, buds, and flowers. (Photo by G. Schatz)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3019" y="31145738"/>
            <a:ext cx="13702738" cy="7086600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numCol="2" rtlCol="0">
            <a:spAutoFit/>
          </a:bodyPr>
          <a:lstStyle/>
          <a:p>
            <a:r>
              <a:rPr lang="en-US" sz="4800" b="1" dirty="0" smtClean="0">
                <a:latin typeface="Palatino Linotype" panose="02040502050505030304" pitchFamily="18" charset="0"/>
              </a:rPr>
              <a:t>Methods</a:t>
            </a:r>
          </a:p>
          <a:p>
            <a:endParaRPr lang="en-US" sz="2400" dirty="0" smtClean="0">
              <a:latin typeface="Palatino Linotype" panose="0204050205050503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Data collected Apr 8-26, 2014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Location:  campsite  at Ankafobe, Madagascar, 18</a:t>
            </a:r>
            <a:r>
              <a:rPr lang="en-US" sz="3200" dirty="0" smtClean="0">
                <a:latin typeface="Times New Roman"/>
                <a:cs typeface="Times New Roman"/>
              </a:rPr>
              <a:t>°S 47°E</a:t>
            </a:r>
            <a:endParaRPr lang="en-US" sz="3200" dirty="0" smtClean="0">
              <a:latin typeface="Palatino Linotype" panose="0204050205050503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Individuals located using local knowledge and systematic reconnaissance on foot and by bicycle across 70 km</a:t>
            </a:r>
            <a:r>
              <a:rPr lang="en-US" sz="3200" baseline="30000" dirty="0" smtClean="0">
                <a:latin typeface="Palatino Linotype" panose="02040502050505030304" pitchFamily="18" charset="0"/>
              </a:rPr>
              <a:t>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Tools:  DBH tape, clinometer, Google Earth, clinometer</a:t>
            </a:r>
            <a:endParaRPr lang="en-US" sz="3200" dirty="0">
              <a:latin typeface="Palatino Linotype" panose="02040502050505030304" pitchFamily="18" charset="0"/>
            </a:endParaRPr>
          </a:p>
          <a:p>
            <a:endParaRPr lang="en-US" sz="3200" dirty="0" smtClean="0">
              <a:latin typeface="Palatino Linotype" panose="0204050205050503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latin typeface="Palatino Linotype" panose="02040502050505030304" pitchFamily="18" charset="0"/>
            </a:endParaRPr>
          </a:p>
          <a:p>
            <a:endParaRPr lang="en-US" sz="3200" dirty="0" smtClean="0">
              <a:latin typeface="Palatino Linotype" panose="02040502050505030304" pitchFamily="18" charset="0"/>
            </a:endParaRPr>
          </a:p>
          <a:p>
            <a:r>
              <a:rPr lang="en-US" sz="3200" b="1" dirty="0" smtClean="0">
                <a:latin typeface="Palatino Linotype" panose="02040502050505030304" pitchFamily="18" charset="0"/>
              </a:rPr>
              <a:t>Eight variables collected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Latitude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Longitude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Elevation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Diameter at breast height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Height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Aspect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Surrounding vegetation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latin typeface="Palatino Linotype" panose="02040502050505030304" pitchFamily="18" charset="0"/>
            </a:endParaRPr>
          </a:p>
          <a:p>
            <a:r>
              <a:rPr lang="en-US" sz="3200" b="1" dirty="0" smtClean="0">
                <a:latin typeface="Palatino Linotype" panose="02040502050505030304" pitchFamily="18" charset="0"/>
              </a:rPr>
              <a:t>Calculated values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Diameter at breast height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Palatino Linotype" panose="02040502050505030304" pitchFamily="18" charset="0"/>
              </a:rPr>
              <a:t>Population density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 smtClean="0">
                <a:latin typeface="Palatino Linotype" panose="02040502050505030304" pitchFamily="18" charset="0"/>
              </a:rPr>
              <a:t>Morisita</a:t>
            </a:r>
            <a:r>
              <a:rPr lang="en-US" sz="3200" dirty="0" smtClean="0">
                <a:latin typeface="Palatino Linotype" panose="02040502050505030304" pitchFamily="18" charset="0"/>
              </a:rPr>
              <a:t> index</a:t>
            </a:r>
          </a:p>
        </p:txBody>
      </p:sp>
      <p:sp>
        <p:nvSpPr>
          <p:cNvPr id="4" name="Right Arrow 3"/>
          <p:cNvSpPr/>
          <p:nvPr/>
        </p:nvSpPr>
        <p:spPr>
          <a:xfrm>
            <a:off x="7206770" y="26974800"/>
            <a:ext cx="663258" cy="685800"/>
          </a:xfrm>
          <a:prstGeom prst="rightArrow">
            <a:avLst>
              <a:gd name="adj1" fmla="val 47619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7978458" y="26517600"/>
            <a:ext cx="5973733" cy="4343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Palatino Linotype" panose="02040502050505030304" pitchFamily="18" charset="0"/>
              </a:rPr>
              <a:t>Infer </a:t>
            </a:r>
            <a:r>
              <a:rPr lang="en-US" sz="3200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sohisika</a:t>
            </a:r>
            <a:r>
              <a:rPr lang="en-US" sz="3200" dirty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ecology (e.g., survival strategies, habitat preferences)</a:t>
            </a:r>
          </a:p>
          <a:p>
            <a:pPr algn="ctr"/>
            <a:endParaRPr lang="en-US" sz="3200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Evaluate </a:t>
            </a:r>
            <a:r>
              <a:rPr lang="en-US" sz="3200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sohisika</a:t>
            </a:r>
            <a:r>
              <a:rPr lang="en-US" sz="3200" dirty="0">
                <a:solidFill>
                  <a:schemeClr val="tx1"/>
                </a:solidFill>
                <a:latin typeface="Palatino Linotype" panose="02040502050505030304" pitchFamily="18" charset="0"/>
              </a:rPr>
              <a:t> conservation status, justify its conservation, </a:t>
            </a:r>
            <a:r>
              <a:rPr lang="en-US" sz="3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and </a:t>
            </a:r>
            <a:r>
              <a:rPr lang="en-US" sz="3200" dirty="0">
                <a:solidFill>
                  <a:schemeClr val="tx1"/>
                </a:solidFill>
                <a:latin typeface="Palatino Linotype" panose="02040502050505030304" pitchFamily="18" charset="0"/>
              </a:rPr>
              <a:t>propose effective conservation </a:t>
            </a:r>
            <a:r>
              <a:rPr lang="en-US" sz="32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strategies</a:t>
            </a:r>
          </a:p>
        </p:txBody>
      </p:sp>
      <p:sp>
        <p:nvSpPr>
          <p:cNvPr id="40" name="Right Arrow 39"/>
          <p:cNvSpPr/>
          <p:nvPr/>
        </p:nvSpPr>
        <p:spPr>
          <a:xfrm>
            <a:off x="7206770" y="28346200"/>
            <a:ext cx="663258" cy="685800"/>
          </a:xfrm>
          <a:prstGeom prst="rightArrow">
            <a:avLst>
              <a:gd name="adj1" fmla="val 47619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Arrow 40"/>
          <p:cNvSpPr/>
          <p:nvPr/>
        </p:nvSpPr>
        <p:spPr>
          <a:xfrm>
            <a:off x="7206770" y="29641800"/>
            <a:ext cx="663258" cy="685800"/>
          </a:xfrm>
          <a:prstGeom prst="rightArrow">
            <a:avLst>
              <a:gd name="adj1" fmla="val 47619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 rot="5400000">
            <a:off x="10633695" y="27900471"/>
            <a:ext cx="663258" cy="685800"/>
          </a:xfrm>
          <a:prstGeom prst="rightArrow">
            <a:avLst>
              <a:gd name="adj1" fmla="val 47619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5096312" y="17100886"/>
            <a:ext cx="13706116" cy="2246769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Palatino Linotype" panose="02040502050505030304" pitchFamily="18" charset="0"/>
              </a:rPr>
              <a:t>Fig. 2. </a:t>
            </a:r>
            <a:r>
              <a:rPr lang="en-US" sz="2800" dirty="0">
                <a:latin typeface="Palatino Linotype" panose="02040502050505030304" pitchFamily="18" charset="0"/>
              </a:rPr>
              <a:t>Map of the known range of the </a:t>
            </a:r>
            <a:r>
              <a:rPr lang="en-US" sz="2800" dirty="0" err="1">
                <a:latin typeface="Palatino Linotype" panose="02040502050505030304" pitchFamily="18" charset="0"/>
              </a:rPr>
              <a:t>sohisika</a:t>
            </a:r>
            <a:r>
              <a:rPr lang="en-US" sz="2800" dirty="0">
                <a:latin typeface="Palatino Linotype" panose="02040502050505030304" pitchFamily="18" charset="0"/>
              </a:rPr>
              <a:t> </a:t>
            </a:r>
            <a:r>
              <a:rPr lang="en-US" sz="2800" dirty="0" smtClean="0">
                <a:latin typeface="Palatino Linotype" panose="02040502050505030304" pitchFamily="18" charset="0"/>
              </a:rPr>
              <a:t>at Ankafobe, Madagascar. </a:t>
            </a:r>
            <a:r>
              <a:rPr lang="en-US" sz="2800" dirty="0">
                <a:latin typeface="Palatino Linotype" panose="02040502050505030304" pitchFamily="18" charset="0"/>
              </a:rPr>
              <a:t>Large red dots indicate trees &gt;2 m </a:t>
            </a:r>
            <a:r>
              <a:rPr lang="en-US" sz="2800" dirty="0" smtClean="0">
                <a:latin typeface="Palatino Linotype" panose="02040502050505030304" pitchFamily="18" charset="0"/>
              </a:rPr>
              <a:t>in height </a:t>
            </a:r>
            <a:r>
              <a:rPr lang="en-US" sz="2800" dirty="0">
                <a:latin typeface="Palatino Linotype" panose="02040502050505030304" pitchFamily="18" charset="0"/>
              </a:rPr>
              <a:t>and small red dots indicate shrubs and small trees </a:t>
            </a:r>
            <a:r>
              <a:rPr lang="en-US" sz="2800" dirty="0" smtClean="0">
                <a:latin typeface="Palatino Linotype" panose="02040502050505030304" pitchFamily="18" charset="0"/>
              </a:rPr>
              <a:t>&lt;2 </a:t>
            </a:r>
            <a:r>
              <a:rPr lang="en-US" sz="2800" dirty="0">
                <a:latin typeface="Palatino Linotype" panose="02040502050505030304" pitchFamily="18" charset="0"/>
              </a:rPr>
              <a:t>m in height. The subpopulations of </a:t>
            </a:r>
            <a:r>
              <a:rPr lang="en-US" sz="2800" dirty="0" err="1">
                <a:latin typeface="Palatino Linotype" panose="02040502050505030304" pitchFamily="18" charset="0"/>
              </a:rPr>
              <a:t>Talatanangavo</a:t>
            </a:r>
            <a:r>
              <a:rPr lang="en-US" sz="2800" dirty="0">
                <a:latin typeface="Palatino Linotype" panose="02040502050505030304" pitchFamily="18" charset="0"/>
              </a:rPr>
              <a:t> </a:t>
            </a:r>
            <a:r>
              <a:rPr lang="en-US" sz="2800" dirty="0" smtClean="0">
                <a:latin typeface="Palatino Linotype" panose="02040502050505030304" pitchFamily="18" charset="0"/>
              </a:rPr>
              <a:t>and </a:t>
            </a:r>
            <a:r>
              <a:rPr lang="en-US" sz="2800" dirty="0" err="1" smtClean="0">
                <a:latin typeface="Palatino Linotype" panose="02040502050505030304" pitchFamily="18" charset="0"/>
              </a:rPr>
              <a:t>Manjato</a:t>
            </a:r>
            <a:r>
              <a:rPr lang="en-US" sz="2800" dirty="0" smtClean="0">
                <a:latin typeface="Palatino Linotype" panose="02040502050505030304" pitchFamily="18" charset="0"/>
              </a:rPr>
              <a:t> </a:t>
            </a:r>
            <a:r>
              <a:rPr lang="en-US" sz="2800" dirty="0">
                <a:latin typeface="Palatino Linotype" panose="02040502050505030304" pitchFamily="18" charset="0"/>
              </a:rPr>
              <a:t>are clearly visible in the southwest and east, respectively. Green dots indicate </a:t>
            </a:r>
            <a:r>
              <a:rPr lang="en-US" sz="2800" dirty="0" smtClean="0">
                <a:latin typeface="Palatino Linotype" panose="02040502050505030304" pitchFamily="18" charset="0"/>
              </a:rPr>
              <a:t>villages, and insets indicate important research sites.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099690" y="4839593"/>
            <a:ext cx="13702738" cy="3662541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Palatino Linotype" panose="02040502050505030304" pitchFamily="18" charset="0"/>
              </a:rPr>
              <a:t>Results</a:t>
            </a:r>
          </a:p>
          <a:p>
            <a:endParaRPr lang="en-US" sz="2400" b="1" dirty="0">
              <a:latin typeface="Palatino Linotype" panose="02040502050505030304" pitchFamily="18" charset="0"/>
            </a:endParaRPr>
          </a:p>
          <a:p>
            <a:r>
              <a:rPr lang="en-US" sz="3200" dirty="0" smtClean="0">
                <a:latin typeface="Palatino Linotype" panose="02040502050505030304" pitchFamily="18" charset="0"/>
              </a:rPr>
              <a:t>Through more intensive reconnaissance, this study expands upon MBG’s 2005 survey and estimates the total population of mature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 smtClean="0">
                <a:latin typeface="Palatino Linotype" panose="02040502050505030304" pitchFamily="18" charset="0"/>
              </a:rPr>
              <a:t> to be 203-370, larger than the previous estimate of 160 (Table 2).  Size estimates also increased, and the population distribution  was determined to be highly clumped across a fragmented habitat of </a:t>
            </a:r>
            <a:r>
              <a:rPr lang="en-US" sz="3200" dirty="0">
                <a:latin typeface="Palatino Linotype" panose="02040502050505030304" pitchFamily="18" charset="0"/>
              </a:rPr>
              <a:t>52 </a:t>
            </a:r>
            <a:r>
              <a:rPr lang="en-US" sz="3200" dirty="0" smtClean="0">
                <a:latin typeface="Palatino Linotype" panose="02040502050505030304" pitchFamily="18" charset="0"/>
              </a:rPr>
              <a:t>km</a:t>
            </a:r>
            <a:r>
              <a:rPr lang="en-US" sz="3200" baseline="30000" dirty="0" smtClean="0">
                <a:latin typeface="Palatino Linotype" panose="02040502050505030304" pitchFamily="18" charset="0"/>
              </a:rPr>
              <a:t>2</a:t>
            </a:r>
            <a:r>
              <a:rPr lang="en-US" sz="3200" dirty="0" smtClean="0">
                <a:latin typeface="Palatino Linotype" panose="02040502050505030304" pitchFamily="18" charset="0"/>
              </a:rPr>
              <a:t> (Figure 2).</a:t>
            </a:r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03458"/>
              </p:ext>
            </p:extLst>
          </p:nvPr>
        </p:nvGraphicFramePr>
        <p:xfrm>
          <a:off x="15091667" y="19659600"/>
          <a:ext cx="13702741" cy="6156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701533"/>
                <a:gridCol w="3368165"/>
                <a:gridCol w="3633043"/>
              </a:tblGrid>
              <a:tr h="533785">
                <a:tc gridSpan="3"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latin typeface="Palatino Linotype" panose="02040502050505030304" pitchFamily="18" charset="0"/>
                        </a:rPr>
                        <a:t>Table 2.  </a:t>
                      </a:r>
                      <a:r>
                        <a:rPr lang="en-US" sz="2800" b="0" dirty="0" smtClean="0">
                          <a:latin typeface="Palatino Linotype" panose="02040502050505030304" pitchFamily="18" charset="0"/>
                        </a:rPr>
                        <a:t>Comparison</a:t>
                      </a:r>
                      <a:r>
                        <a:rPr lang="en-US" sz="2800" b="0" baseline="0" dirty="0" smtClean="0">
                          <a:latin typeface="Palatino Linotype" panose="02040502050505030304" pitchFamily="18" charset="0"/>
                        </a:rPr>
                        <a:t> of </a:t>
                      </a:r>
                      <a:r>
                        <a:rPr lang="en-US" sz="2800" b="0" baseline="0" dirty="0" err="1" smtClean="0">
                          <a:latin typeface="Palatino Linotype" panose="02040502050505030304" pitchFamily="18" charset="0"/>
                        </a:rPr>
                        <a:t>d</a:t>
                      </a:r>
                      <a:r>
                        <a:rPr lang="en-US" sz="2800" b="0" dirty="0" err="1" smtClean="0">
                          <a:latin typeface="Palatino Linotype" panose="02040502050505030304" pitchFamily="18" charset="0"/>
                        </a:rPr>
                        <a:t>endrometric</a:t>
                      </a:r>
                      <a:r>
                        <a:rPr lang="en-US" sz="2800" b="0" dirty="0" smtClean="0">
                          <a:latin typeface="Palatino Linotype" panose="02040502050505030304" pitchFamily="18" charset="0"/>
                        </a:rPr>
                        <a:t> and demographic data between two </a:t>
                      </a:r>
                      <a:r>
                        <a:rPr lang="en-US" sz="2800" b="0" dirty="0" err="1" smtClean="0">
                          <a:latin typeface="Palatino Linotype" panose="02040502050505030304" pitchFamily="18" charset="0"/>
                        </a:rPr>
                        <a:t>sohisika</a:t>
                      </a:r>
                      <a:r>
                        <a:rPr lang="en-US" sz="2800" b="0" dirty="0" smtClean="0">
                          <a:latin typeface="Palatino Linotype" panose="02040502050505030304" pitchFamily="18" charset="0"/>
                        </a:rPr>
                        <a:t> studies.</a:t>
                      </a:r>
                      <a:endParaRPr lang="en-US" sz="28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lnB w="381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32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Study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MBG, 2005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atin typeface="Palatino Linotype" panose="02040502050505030304" pitchFamily="18" charset="0"/>
                        </a:rPr>
                        <a:t>Lucas, 2014</a:t>
                      </a:r>
                      <a:endParaRPr lang="en-US" sz="3200" b="1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0" baseline="0" dirty="0" smtClean="0">
                          <a:latin typeface="Palatino Linotype" panose="02040502050505030304" pitchFamily="18" charset="0"/>
                        </a:rPr>
                        <a:t>No. individuals included in study</a:t>
                      </a:r>
                      <a:endParaRPr lang="en-US" sz="32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lnT>
                      <a:noFill/>
                    </a:lnT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127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lnT>
                      <a:noFill/>
                    </a:lnT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1115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lnT>
                      <a:noFill/>
                    </a:lnT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atin typeface="Palatino Linotype" panose="02040502050505030304" pitchFamily="18" charset="0"/>
                        </a:rPr>
                        <a:t>Estimated mature population size</a:t>
                      </a:r>
                      <a:endParaRPr lang="en-US" sz="32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i="0" dirty="0" smtClean="0">
                          <a:latin typeface="Palatino Linotype" panose="02040502050505030304" pitchFamily="18" charset="0"/>
                        </a:rPr>
                        <a:t>160</a:t>
                      </a:r>
                      <a:endParaRPr lang="en-US" sz="3200" i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i="0" dirty="0" smtClean="0">
                          <a:latin typeface="Palatino Linotype" panose="02040502050505030304" pitchFamily="18" charset="0"/>
                        </a:rPr>
                        <a:t>203-370</a:t>
                      </a:r>
                      <a:endParaRPr lang="en-US" sz="3200" i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atin typeface="Palatino Linotype" panose="02040502050505030304" pitchFamily="18" charset="0"/>
                        </a:rPr>
                        <a:t>Diameter at breast height</a:t>
                      </a:r>
                      <a:endParaRPr lang="en-US" sz="32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70257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aseline="0" dirty="0" smtClean="0">
                          <a:latin typeface="Palatino Linotype" panose="02040502050505030304" pitchFamily="18" charset="0"/>
                        </a:rPr>
                        <a:t>40 cm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70257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aseline="0" dirty="0" smtClean="0">
                          <a:latin typeface="Palatino Linotype" panose="02040502050505030304" pitchFamily="18" charset="0"/>
                        </a:rPr>
                        <a:t>Up to 93 cm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atin typeface="Palatino Linotype" panose="02040502050505030304" pitchFamily="18" charset="0"/>
                        </a:rPr>
                        <a:t>Height</a:t>
                      </a:r>
                      <a:endParaRPr lang="en-US" sz="32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8-12 m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Up to 18 m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atin typeface="Palatino Linotype" panose="02040502050505030304" pitchFamily="18" charset="0"/>
                        </a:rPr>
                        <a:t>Elevation above sea level</a:t>
                      </a:r>
                      <a:endParaRPr lang="en-US" sz="32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1400-1500 m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1400-1550 m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atin typeface="Palatino Linotype" panose="02040502050505030304" pitchFamily="18" charset="0"/>
                        </a:rPr>
                        <a:t>Range of distribution</a:t>
                      </a:r>
                      <a:endParaRPr lang="en-US" sz="32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70257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52 km</a:t>
                      </a:r>
                      <a:r>
                        <a:rPr lang="en-US" sz="3200" baseline="30000" dirty="0" smtClean="0">
                          <a:latin typeface="Palatino Linotype" panose="0204050205050503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atin typeface="Palatino Linotype" panose="02040502050505030304" pitchFamily="18" charset="0"/>
                        </a:rPr>
                        <a:t>Density, mature individuals</a:t>
                      </a:r>
                      <a:endParaRPr lang="en-US" sz="32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4-7/km</a:t>
                      </a:r>
                      <a:r>
                        <a:rPr lang="en-US" sz="3200" baseline="30000" dirty="0" smtClean="0">
                          <a:latin typeface="Palatino Linotype" panose="02040502050505030304" pitchFamily="18" charset="0"/>
                        </a:rPr>
                        <a:t>2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  <a:tr h="533785">
                <a:tc>
                  <a:txBody>
                    <a:bodyPr/>
                    <a:lstStyle/>
                    <a:p>
                      <a:r>
                        <a:rPr lang="en-US" sz="3200" b="0" dirty="0" err="1" smtClean="0">
                          <a:latin typeface="Palatino Linotype" panose="02040502050505030304" pitchFamily="18" charset="0"/>
                        </a:rPr>
                        <a:t>Morisita</a:t>
                      </a:r>
                      <a:r>
                        <a:rPr lang="en-US" sz="3200" b="0" baseline="0" dirty="0" smtClean="0">
                          <a:latin typeface="Palatino Linotype" panose="02040502050505030304" pitchFamily="18" charset="0"/>
                        </a:rPr>
                        <a:t> index of dispersal</a:t>
                      </a:r>
                      <a:endParaRPr lang="en-US" sz="32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Palatino Linotype" panose="02040502050505030304" pitchFamily="18" charset="0"/>
                        </a:rPr>
                        <a:t>9-9.5 (clumped)</a:t>
                      </a:r>
                      <a:endParaRPr lang="en-US" sz="320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67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15099691" y="33728085"/>
            <a:ext cx="13702738" cy="4524315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Palatino Linotype" panose="02040502050505030304" pitchFamily="18" charset="0"/>
              </a:rPr>
              <a:t>This study also acknowledged that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 smtClean="0">
                <a:latin typeface="Palatino Linotype" panose="02040502050505030304" pitchFamily="18" charset="0"/>
              </a:rPr>
              <a:t> can adopt two morphologies (tree and shrub) which correlate strongly with habitat (Fig. 2). 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 smtClean="0">
                <a:latin typeface="Palatino Linotype" panose="02040502050505030304" pitchFamily="18" charset="0"/>
              </a:rPr>
              <a:t> trees were much larger and tended to grow in forests, while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 smtClean="0">
                <a:latin typeface="Palatino Linotype" panose="02040502050505030304" pitchFamily="18" charset="0"/>
              </a:rPr>
              <a:t> shrubs grew on the savanna close to the ground (Fig. 3).  The </a:t>
            </a:r>
            <a:r>
              <a:rPr lang="en-US" sz="3200" dirty="0" smtClean="0">
                <a:latin typeface="Palatino Linotype" panose="02040502050505030304" pitchFamily="18" charset="0"/>
              </a:rPr>
              <a:t>size differences </a:t>
            </a:r>
            <a:r>
              <a:rPr lang="en-US" sz="3200" dirty="0" smtClean="0">
                <a:latin typeface="Palatino Linotype" panose="02040502050505030304" pitchFamily="18" charset="0"/>
              </a:rPr>
              <a:t>between the two morphologies was determined to be significant (Fig. 4).  In addition,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>
                <a:latin typeface="Palatino Linotype" panose="02040502050505030304" pitchFamily="18" charset="0"/>
              </a:rPr>
              <a:t> </a:t>
            </a:r>
            <a:r>
              <a:rPr lang="en-US" sz="3200" dirty="0" smtClean="0">
                <a:latin typeface="Palatino Linotype" panose="02040502050505030304" pitchFamily="18" charset="0"/>
              </a:rPr>
              <a:t>grew largest on soils in gallery forests followed by bare rock;.  By contrast, most savanna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 smtClean="0">
                <a:latin typeface="Palatino Linotype" panose="02040502050505030304" pitchFamily="18" charset="0"/>
              </a:rPr>
              <a:t> were small and </a:t>
            </a:r>
            <a:r>
              <a:rPr lang="en-US" sz="3200" dirty="0" err="1" smtClean="0">
                <a:latin typeface="Palatino Linotype" panose="02040502050505030304" pitchFamily="18" charset="0"/>
              </a:rPr>
              <a:t>shrublike</a:t>
            </a:r>
            <a:r>
              <a:rPr lang="en-US" sz="3200" dirty="0" smtClean="0">
                <a:latin typeface="Palatino Linotype" panose="02040502050505030304" pitchFamily="18" charset="0"/>
              </a:rPr>
              <a:t> (&lt;1 m in height); most of these also grew along an eastern aspect.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5099691" y="33004780"/>
            <a:ext cx="13702738" cy="523220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Palatino Linotype" panose="02040502050505030304" pitchFamily="18" charset="0"/>
              </a:rPr>
              <a:t>Fig. 3.  </a:t>
            </a:r>
            <a:r>
              <a:rPr lang="en-US" sz="2800" dirty="0" smtClean="0">
                <a:latin typeface="Palatino Linotype" panose="02040502050505030304" pitchFamily="18" charset="0"/>
              </a:rPr>
              <a:t>The two </a:t>
            </a:r>
            <a:r>
              <a:rPr lang="en-US" sz="28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2800" dirty="0" smtClean="0">
                <a:latin typeface="Palatino Linotype" panose="02040502050505030304" pitchFamily="18" charset="0"/>
              </a:rPr>
              <a:t> morphologies:  tree (L) and shrub (R).</a:t>
            </a:r>
          </a:p>
        </p:txBody>
      </p:sp>
      <p:sp>
        <p:nvSpPr>
          <p:cNvPr id="54" name="Isosceles Triangle 53"/>
          <p:cNvSpPr/>
          <p:nvPr/>
        </p:nvSpPr>
        <p:spPr>
          <a:xfrm rot="18501140">
            <a:off x="21107636" y="11460490"/>
            <a:ext cx="2830520" cy="4885159"/>
          </a:xfrm>
          <a:prstGeom prst="triangle">
            <a:avLst>
              <a:gd name="adj" fmla="val 100000"/>
            </a:avLst>
          </a:prstGeom>
          <a:solidFill>
            <a:schemeClr val="bg2">
              <a:lumMod val="75000"/>
              <a:alpha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3" descr="C:\Users\sin cynic\Desktop\Madagascar\101D3200\DSC_0818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7" t="9976" r="287"/>
          <a:stretch/>
        </p:blipFill>
        <p:spPr bwMode="auto">
          <a:xfrm>
            <a:off x="23545800" y="12956753"/>
            <a:ext cx="5105399" cy="357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27172486" y="13069669"/>
            <a:ext cx="1326314" cy="646331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Palatino Linotype" panose="02040502050505030304" pitchFamily="18" charset="0"/>
              </a:rPr>
              <a:t>Ankafobe campsite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9513523" y="8523744"/>
            <a:ext cx="13586637" cy="2677656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Palatino Linotype" panose="02040502050505030304" pitchFamily="18" charset="0"/>
              </a:rPr>
              <a:t>Fig. 4. </a:t>
            </a:r>
            <a:r>
              <a:rPr lang="en-US" sz="2800" dirty="0" smtClean="0">
                <a:latin typeface="Palatino Linotype" panose="02040502050505030304" pitchFamily="18" charset="0"/>
              </a:rPr>
              <a:t>Comparison of average tree size based on three parameters (diameter at breast height, basal area, and height) between forest and savanna </a:t>
            </a:r>
            <a:r>
              <a:rPr lang="en-US" sz="2800" dirty="0" err="1" smtClean="0">
                <a:latin typeface="Palatino Linotype" panose="02040502050505030304" pitchFamily="18" charset="0"/>
              </a:rPr>
              <a:t>sohisikas</a:t>
            </a:r>
            <a:r>
              <a:rPr lang="en-US" sz="2800" dirty="0" smtClean="0">
                <a:latin typeface="Palatino Linotype" panose="02040502050505030304" pitchFamily="18" charset="0"/>
              </a:rPr>
              <a:t>.  Statistical comparison of no size difference between forest and savanna </a:t>
            </a:r>
            <a:r>
              <a:rPr lang="en-US" sz="2800" dirty="0" err="1" smtClean="0">
                <a:latin typeface="Palatino Linotype" panose="02040502050505030304" pitchFamily="18" charset="0"/>
              </a:rPr>
              <a:t>sohisikas</a:t>
            </a:r>
            <a:r>
              <a:rPr lang="en-US" sz="2800" dirty="0" smtClean="0">
                <a:latin typeface="Palatino Linotype" panose="02040502050505030304" pitchFamily="18" charset="0"/>
              </a:rPr>
              <a:t> were evaluated using a heteroscedastic two-tailed </a:t>
            </a:r>
            <a:r>
              <a:rPr lang="en-US" sz="2800" i="1" dirty="0" smtClean="0">
                <a:latin typeface="Palatino Linotype" panose="02040502050505030304" pitchFamily="18" charset="0"/>
              </a:rPr>
              <a:t>T-</a:t>
            </a:r>
            <a:r>
              <a:rPr lang="en-US" sz="2800" dirty="0" smtClean="0">
                <a:latin typeface="Palatino Linotype" panose="02040502050505030304" pitchFamily="18" charset="0"/>
              </a:rPr>
              <a:t>test for each of the three parameters, and indicate a significant difference in size between forest and savanna </a:t>
            </a:r>
            <a:r>
              <a:rPr lang="en-US" sz="28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2800" dirty="0" smtClean="0">
                <a:latin typeface="Palatino Linotype" panose="02040502050505030304" pitchFamily="18" charset="0"/>
              </a:rPr>
              <a:t> across all three size parameters.</a:t>
            </a:r>
          </a:p>
        </p:txBody>
      </p:sp>
      <p:pic>
        <p:nvPicPr>
          <p:cNvPr id="16" name="Picture 2" descr="C:\Users\sin cynic\Desktop\Madagascar\Madagascar\DSC_0821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75"/>
          <a:stretch/>
        </p:blipFill>
        <p:spPr bwMode="auto">
          <a:xfrm>
            <a:off x="29513523" y="11353800"/>
            <a:ext cx="10874018" cy="470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sin cynic\Desktop\Madagascar\Madagascar\DSC_0827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88"/>
          <a:stretch/>
        </p:blipFill>
        <p:spPr bwMode="auto">
          <a:xfrm>
            <a:off x="40368158" y="11353800"/>
            <a:ext cx="2843460" cy="467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in cynic\Desktop\Madagascar\Madagascar\DSC_0825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7" r="5904" b="26165"/>
          <a:stretch/>
        </p:blipFill>
        <p:spPr bwMode="auto">
          <a:xfrm>
            <a:off x="29513523" y="16002001"/>
            <a:ext cx="13698095" cy="425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24841199" y="10058399"/>
            <a:ext cx="1179143" cy="646331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Palatino Linotype" panose="02040502050505030304" pitchFamily="18" charset="0"/>
              </a:rPr>
              <a:t>Manjato</a:t>
            </a:r>
            <a:r>
              <a:rPr lang="en-US" sz="1800" dirty="0" smtClean="0">
                <a:latin typeface="Palatino Linotype" panose="02040502050505030304" pitchFamily="18" charset="0"/>
              </a:rPr>
              <a:t> forest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9641800" y="11420674"/>
            <a:ext cx="685799" cy="646331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Palatino Linotype" panose="02040502050505030304" pitchFamily="18" charset="0"/>
              </a:rPr>
              <a:t>a)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640485" y="16178257"/>
            <a:ext cx="685799" cy="646331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Palatino Linotype" panose="02040502050505030304" pitchFamily="18" charset="0"/>
              </a:rPr>
              <a:t>c)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0463739" y="11420674"/>
            <a:ext cx="685799" cy="646331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Palatino Linotype" panose="02040502050505030304" pitchFamily="18" charset="0"/>
              </a:rPr>
              <a:t>b</a:t>
            </a:r>
            <a:r>
              <a:rPr lang="en-US" sz="3600" dirty="0" smtClean="0">
                <a:latin typeface="Palatino Linotype" panose="02040502050505030304" pitchFamily="18" charset="0"/>
              </a:rPr>
              <a:t>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9513523" y="20434518"/>
            <a:ext cx="13706116" cy="1815882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Palatino Linotype" panose="02040502050505030304" pitchFamily="18" charset="0"/>
              </a:rPr>
              <a:t>Fig. 5.  </a:t>
            </a:r>
            <a:r>
              <a:rPr lang="en-US" sz="2800" dirty="0" smtClean="0">
                <a:latin typeface="Palatino Linotype" panose="02040502050505030304" pitchFamily="18" charset="0"/>
              </a:rPr>
              <a:t>Main anthropogenic threats to </a:t>
            </a:r>
            <a:r>
              <a:rPr lang="en-US" sz="28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2800" dirty="0" smtClean="0">
                <a:latin typeface="Palatino Linotype" panose="02040502050505030304" pitchFamily="18" charset="0"/>
              </a:rPr>
              <a:t> survival.  a) Illegal kiln in </a:t>
            </a:r>
            <a:r>
              <a:rPr lang="en-US" sz="2800" dirty="0" err="1" smtClean="0">
                <a:latin typeface="Palatino Linotype" panose="02040502050505030304" pitchFamily="18" charset="0"/>
              </a:rPr>
              <a:t>Manjato</a:t>
            </a:r>
            <a:r>
              <a:rPr lang="en-US" sz="2800" dirty="0" smtClean="0">
                <a:latin typeface="Palatino Linotype" panose="02040502050505030304" pitchFamily="18" charset="0"/>
              </a:rPr>
              <a:t> Forest where timber is burned to make charcoal; b) Illegal logging, presumably for charcoal production, </a:t>
            </a:r>
            <a:r>
              <a:rPr lang="en-US" sz="2800" dirty="0" err="1" smtClean="0">
                <a:latin typeface="Palatino Linotype" panose="02040502050505030304" pitchFamily="18" charset="0"/>
              </a:rPr>
              <a:t>Manjato</a:t>
            </a:r>
            <a:r>
              <a:rPr lang="en-US" sz="2800" dirty="0" smtClean="0">
                <a:latin typeface="Palatino Linotype" panose="02040502050505030304" pitchFamily="18" charset="0"/>
              </a:rPr>
              <a:t> Forest; c) A very lucky </a:t>
            </a:r>
            <a:r>
              <a:rPr lang="en-US" sz="28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2800" dirty="0">
                <a:latin typeface="Palatino Linotype" panose="02040502050505030304" pitchFamily="18" charset="0"/>
              </a:rPr>
              <a:t> </a:t>
            </a:r>
            <a:r>
              <a:rPr lang="en-US" sz="2800" dirty="0" smtClean="0">
                <a:latin typeface="Palatino Linotype" panose="02040502050505030304" pitchFamily="18" charset="0"/>
              </a:rPr>
              <a:t>growing on savanna burnt for future rice cultivation (</a:t>
            </a:r>
            <a:r>
              <a:rPr lang="en-US" sz="2800" i="1" dirty="0" err="1" smtClean="0">
                <a:latin typeface="Palatino Linotype" panose="02040502050505030304" pitchFamily="18" charset="0"/>
              </a:rPr>
              <a:t>tavy</a:t>
            </a:r>
            <a:r>
              <a:rPr lang="en-US" sz="2800" dirty="0" smtClean="0">
                <a:latin typeface="Palatino Linotype" panose="02040502050505030304" pitchFamily="18" charset="0"/>
              </a:rPr>
              <a:t>) near Ankafobe.</a:t>
            </a:r>
          </a:p>
        </p:txBody>
      </p:sp>
      <p:sp>
        <p:nvSpPr>
          <p:cNvPr id="9" name="Oval 8"/>
          <p:cNvSpPr/>
          <p:nvPr/>
        </p:nvSpPr>
        <p:spPr>
          <a:xfrm>
            <a:off x="40646888" y="17297400"/>
            <a:ext cx="2286000" cy="2286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29508880" y="22449749"/>
            <a:ext cx="13702738" cy="11849398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Palatino Linotype" panose="02040502050505030304" pitchFamily="18" charset="0"/>
              </a:rPr>
              <a:t>Discussion</a:t>
            </a:r>
          </a:p>
          <a:p>
            <a:endParaRPr lang="en-US" sz="3200" dirty="0" smtClean="0">
              <a:latin typeface="Palatino Linotype" panose="02040502050505030304" pitchFamily="18" charset="0"/>
            </a:endParaRPr>
          </a:p>
          <a:p>
            <a:r>
              <a:rPr lang="en-US" sz="3600" b="1" dirty="0" smtClean="0">
                <a:latin typeface="Palatino Linotype" panose="02040502050505030304" pitchFamily="18" charset="0"/>
              </a:rPr>
              <a:t>Ecology</a:t>
            </a:r>
            <a:r>
              <a:rPr lang="en-US" sz="3200" dirty="0" smtClean="0">
                <a:latin typeface="Palatino Linotype" panose="02040502050505030304" pitchFamily="18" charset="0"/>
              </a:rPr>
              <a:t>:  Based on the differences in morphology associated with habitat, this survey </a:t>
            </a:r>
            <a:r>
              <a:rPr lang="en-US" sz="3200" dirty="0">
                <a:latin typeface="Palatino Linotype" panose="02040502050505030304" pitchFamily="18" charset="0"/>
              </a:rPr>
              <a:t>hypothesizes that the </a:t>
            </a:r>
            <a:r>
              <a:rPr lang="en-US" sz="3200" dirty="0" err="1">
                <a:latin typeface="Palatino Linotype" panose="02040502050505030304" pitchFamily="18" charset="0"/>
              </a:rPr>
              <a:t>sohisika</a:t>
            </a:r>
            <a:r>
              <a:rPr lang="en-US" sz="3200" dirty="0">
                <a:latin typeface="Palatino Linotype" panose="02040502050505030304" pitchFamily="18" charset="0"/>
              </a:rPr>
              <a:t> is a late-successional species that withstands  a high degree of disturbance by dispersing between high-quality forest fragments via the lower-quality, fire-prone savanna habitat.</a:t>
            </a:r>
          </a:p>
          <a:p>
            <a:endParaRPr lang="en-US" sz="3200" dirty="0" smtClean="0">
              <a:latin typeface="Palatino Linotype" panose="02040502050505030304" pitchFamily="18" charset="0"/>
            </a:endParaRPr>
          </a:p>
          <a:p>
            <a:r>
              <a:rPr lang="en-US" sz="3600" b="1" dirty="0" smtClean="0">
                <a:latin typeface="Palatino Linotype" panose="02040502050505030304" pitchFamily="18" charset="0"/>
              </a:rPr>
              <a:t>Conservation:  </a:t>
            </a:r>
            <a:r>
              <a:rPr lang="en-US" sz="3200" dirty="0" smtClean="0">
                <a:latin typeface="Palatino Linotype" panose="02040502050505030304" pitchFamily="18" charset="0"/>
              </a:rPr>
              <a:t>Though </a:t>
            </a:r>
            <a:r>
              <a:rPr lang="en-US" sz="3200" dirty="0" smtClean="0">
                <a:latin typeface="Palatino Linotype" panose="02040502050505030304" pitchFamily="18" charset="0"/>
              </a:rPr>
              <a:t>this study found more adult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 smtClean="0">
                <a:latin typeface="Palatino Linotype" panose="02040502050505030304" pitchFamily="18" charset="0"/>
              </a:rPr>
              <a:t> than previously estimated, the adult population size is sufficiently small, fragmented, and highly threatened by wildfire and human activities to conclude that the species is in grave danger of </a:t>
            </a:r>
            <a:r>
              <a:rPr lang="en-US" sz="3200" dirty="0" smtClean="0">
                <a:latin typeface="Palatino Linotype" panose="02040502050505030304" pitchFamily="18" charset="0"/>
              </a:rPr>
              <a:t>extinction, and should be added to the IUCN </a:t>
            </a:r>
            <a:r>
              <a:rPr lang="en-US" sz="3200" dirty="0" smtClean="0">
                <a:latin typeface="Palatino Linotype" panose="02040502050505030304" pitchFamily="18" charset="0"/>
              </a:rPr>
              <a:t>Red List as “Critically Endangered,” which describes species at the greatest and most immediate risk of extinction</a:t>
            </a:r>
            <a:r>
              <a:rPr lang="en-US" sz="3200" dirty="0" smtClean="0">
                <a:latin typeface="Palatino Linotype" panose="02040502050505030304" pitchFamily="18" charset="0"/>
              </a:rPr>
              <a:t>.  </a:t>
            </a:r>
          </a:p>
          <a:p>
            <a:endParaRPr lang="en-US" sz="1200" dirty="0" smtClean="0">
              <a:latin typeface="Palatino Linotype" panose="02040502050505030304" pitchFamily="18" charset="0"/>
            </a:endParaRPr>
          </a:p>
          <a:p>
            <a:r>
              <a:rPr lang="en-US" sz="3200" b="1" dirty="0" smtClean="0">
                <a:latin typeface="Palatino Linotype" panose="02040502050505030304" pitchFamily="18" charset="0"/>
              </a:rPr>
              <a:t>How can we conserve the </a:t>
            </a:r>
            <a:r>
              <a:rPr lang="en-US" sz="3200" b="1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b="1" dirty="0" smtClean="0">
                <a:latin typeface="Palatino Linotype" panose="02040502050505030304" pitchFamily="18" charset="0"/>
              </a:rPr>
              <a:t>? </a:t>
            </a:r>
            <a:r>
              <a:rPr lang="en-US" sz="3200" i="1" dirty="0">
                <a:latin typeface="Palatino Linotype" panose="02040502050505030304" pitchFamily="18" charset="0"/>
              </a:rPr>
              <a:t>I</a:t>
            </a:r>
            <a:r>
              <a:rPr lang="en-US" sz="3200" i="1" dirty="0" smtClean="0">
                <a:latin typeface="Palatino Linotype" panose="02040502050505030304" pitchFamily="18" charset="0"/>
              </a:rPr>
              <a:t>n situ </a:t>
            </a:r>
            <a:r>
              <a:rPr lang="en-US" sz="3200" dirty="0" smtClean="0">
                <a:latin typeface="Palatino Linotype" panose="02040502050505030304" pitchFamily="18" charset="0"/>
              </a:rPr>
              <a:t>and </a:t>
            </a:r>
            <a:r>
              <a:rPr lang="en-US" sz="3200" i="1" dirty="0" smtClean="0">
                <a:latin typeface="Palatino Linotype" panose="02040502050505030304" pitchFamily="18" charset="0"/>
              </a:rPr>
              <a:t>ex situ </a:t>
            </a:r>
            <a:r>
              <a:rPr lang="en-US" sz="3200" dirty="0" smtClean="0">
                <a:latin typeface="Palatino Linotype" panose="02040502050505030304" pitchFamily="18" charset="0"/>
              </a:rPr>
              <a:t>cultivation </a:t>
            </a:r>
            <a:r>
              <a:rPr lang="en-US" sz="3200" dirty="0" smtClean="0">
                <a:latin typeface="Palatino Linotype" panose="02040502050505030304" pitchFamily="18" charset="0"/>
              </a:rPr>
              <a:t>in nurseries and the  maintenance of fire breaks around forest fragments and </a:t>
            </a:r>
            <a:r>
              <a:rPr lang="en-US" sz="3200" dirty="0" smtClean="0">
                <a:latin typeface="Palatino Linotype" panose="02040502050505030304" pitchFamily="18" charset="0"/>
              </a:rPr>
              <a:t>individual </a:t>
            </a:r>
            <a:r>
              <a:rPr lang="en-US" sz="3200" dirty="0" smtClean="0">
                <a:latin typeface="Palatino Linotype" panose="02040502050505030304" pitchFamily="18" charset="0"/>
              </a:rPr>
              <a:t>trees.</a:t>
            </a:r>
          </a:p>
          <a:p>
            <a:endParaRPr lang="en-US" sz="1200" dirty="0" smtClean="0">
              <a:latin typeface="Palatino Linotype" panose="02040502050505030304" pitchFamily="18" charset="0"/>
            </a:endParaRPr>
          </a:p>
          <a:p>
            <a:r>
              <a:rPr lang="en-US" sz="3200" b="1" dirty="0" smtClean="0">
                <a:latin typeface="Palatino Linotype" panose="02040502050505030304" pitchFamily="18" charset="0"/>
              </a:rPr>
              <a:t>Why should it be conserved?  </a:t>
            </a:r>
            <a:r>
              <a:rPr lang="en-US" sz="3200" dirty="0" smtClean="0">
                <a:latin typeface="Palatino Linotype" panose="02040502050505030304" pitchFamily="18" charset="0"/>
              </a:rPr>
              <a:t>The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 smtClean="0">
                <a:latin typeface="Palatino Linotype" panose="02040502050505030304" pitchFamily="18" charset="0"/>
              </a:rPr>
              <a:t> can provide a livelihood for </a:t>
            </a:r>
            <a:r>
              <a:rPr lang="en-US" sz="3200" dirty="0" smtClean="0">
                <a:latin typeface="Palatino Linotype" panose="02040502050505030304" pitchFamily="18" charset="0"/>
              </a:rPr>
              <a:t>residents of </a:t>
            </a:r>
            <a:r>
              <a:rPr lang="en-US" sz="3200" dirty="0" err="1" smtClean="0">
                <a:latin typeface="Palatino Linotype" panose="02040502050505030304" pitchFamily="18" charset="0"/>
              </a:rPr>
              <a:t>Ankafobe</a:t>
            </a:r>
            <a:r>
              <a:rPr lang="en-US" sz="3200" dirty="0" smtClean="0">
                <a:latin typeface="Palatino Linotype" panose="02040502050505030304" pitchFamily="18" charset="0"/>
              </a:rPr>
              <a:t> via ecotourism, and </a:t>
            </a:r>
            <a:r>
              <a:rPr lang="en-US" sz="3200" dirty="0" smtClean="0">
                <a:latin typeface="Palatino Linotype" panose="02040502050505030304" pitchFamily="18" charset="0"/>
              </a:rPr>
              <a:t>ecologists may find the </a:t>
            </a:r>
            <a:r>
              <a:rPr lang="en-US" sz="3200" dirty="0" err="1" smtClean="0">
                <a:latin typeface="Palatino Linotype" panose="02040502050505030304" pitchFamily="18" charset="0"/>
              </a:rPr>
              <a:t>sohisika</a:t>
            </a:r>
            <a:r>
              <a:rPr lang="en-US" sz="3200" dirty="0" smtClean="0">
                <a:latin typeface="Palatino Linotype" panose="02040502050505030304" pitchFamily="18" charset="0"/>
              </a:rPr>
              <a:t> a good, long-lived model organism for </a:t>
            </a:r>
            <a:r>
              <a:rPr lang="en-US" sz="3200" dirty="0" err="1" smtClean="0">
                <a:latin typeface="Palatino Linotype" panose="02040502050505030304" pitchFamily="18" charset="0"/>
              </a:rPr>
              <a:t>metapopulation</a:t>
            </a:r>
            <a:r>
              <a:rPr lang="en-US" sz="3200" dirty="0" smtClean="0">
                <a:latin typeface="Palatino Linotype" panose="02040502050505030304" pitchFamily="18" charset="0"/>
              </a:rPr>
              <a:t>  studies.</a:t>
            </a:r>
          </a:p>
          <a:p>
            <a:endParaRPr lang="en-US" sz="1200" dirty="0">
              <a:latin typeface="Palatino Linotype" panose="02040502050505030304" pitchFamily="18" charset="0"/>
            </a:endParaRPr>
          </a:p>
          <a:p>
            <a:r>
              <a:rPr lang="en-US" sz="3200" b="1" dirty="0" smtClean="0">
                <a:latin typeface="Palatino Linotype" panose="02040502050505030304" pitchFamily="18" charset="0"/>
              </a:rPr>
              <a:t>Future studies</a:t>
            </a:r>
            <a:r>
              <a:rPr lang="en-US" sz="3200" dirty="0" smtClean="0">
                <a:latin typeface="Palatino Linotype" panose="02040502050505030304" pitchFamily="18" charset="0"/>
              </a:rPr>
              <a:t>:  Measuring the age of individual trees; assessing pollination and seed dispersal mechanisms; identifying age or size at first reproduction; establishing a population viability analysis (PVA) model</a:t>
            </a:r>
            <a:endParaRPr lang="en-US" sz="3200" b="1" dirty="0" smtClean="0">
              <a:latin typeface="Palatino Linotype" panose="02040502050505030304" pitchFamily="18" charset="0"/>
            </a:endParaRPr>
          </a:p>
        </p:txBody>
      </p:sp>
      <p:pic>
        <p:nvPicPr>
          <p:cNvPr id="11" name="Picture 2" descr="https://www.zoobarcelona.cat/typo3conf/ext/zoobarcelona/tpl/img_content/ficha/risk_chart/en/cr_big.jpg"/>
          <p:cNvPicPr>
            <a:picLocks noChangeAspect="1" noChangeArrowheads="1"/>
          </p:cNvPicPr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6" t="34864" r="4728" b="34552"/>
          <a:stretch/>
        </p:blipFill>
        <p:spPr bwMode="auto">
          <a:xfrm>
            <a:off x="32842200" y="21945600"/>
            <a:ext cx="10105561" cy="187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Isosceles Triangle 50"/>
          <p:cNvSpPr/>
          <p:nvPr/>
        </p:nvSpPr>
        <p:spPr>
          <a:xfrm rot="5400000">
            <a:off x="19658567" y="9328088"/>
            <a:ext cx="1632920" cy="807546"/>
          </a:xfrm>
          <a:prstGeom prst="triangle">
            <a:avLst>
              <a:gd name="adj" fmla="val 72824"/>
            </a:avLst>
          </a:prstGeom>
          <a:solidFill>
            <a:schemeClr val="bg2">
              <a:lumMod val="75000"/>
              <a:alpha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 descr="C:\Users\sin cynic\Desktop\Madagascar\Madagascar\DSC_0766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7" t="36184" r="15486" b="31908"/>
          <a:stretch/>
        </p:blipFill>
        <p:spPr bwMode="auto">
          <a:xfrm>
            <a:off x="15163800" y="8915400"/>
            <a:ext cx="4908859" cy="163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18419395" y="8954869"/>
            <a:ext cx="1600201" cy="646331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Palatino Linotype" panose="02040502050505030304" pitchFamily="18" charset="0"/>
              </a:rPr>
              <a:t>Andranofeno</a:t>
            </a:r>
            <a:r>
              <a:rPr lang="en-US" sz="1800" dirty="0" smtClean="0">
                <a:latin typeface="Palatino Linotype" panose="02040502050505030304" pitchFamily="18" charset="0"/>
              </a:rPr>
              <a:t> Village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8200578" y="14372375"/>
            <a:ext cx="1792742" cy="369332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 smtClean="0">
                <a:latin typeface="Palatino Linotype" panose="02040502050505030304" pitchFamily="18" charset="0"/>
              </a:rPr>
              <a:t>Talatanangavo</a:t>
            </a:r>
            <a:endParaRPr lang="en-US" sz="1800" dirty="0" smtClean="0">
              <a:latin typeface="Palatino Linotype" panose="02040502050505030304" pitchFamily="18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24917400" y="13106400"/>
            <a:ext cx="1143000" cy="1143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1" name="Picture 7" descr="http://upload.wikimedia.org/wikipedia/en/thumb/b/b7/Colby_College_Seal.svg/1024px-Colby_College_Seal.svg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05740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utoShape 9" descr="http://www.2004.botanyconference.org/newsite/exhibitors/MBGPressLogoStackedgreencop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5" name="Picture 11" descr="http://www.2004.botanyconference.org/newsite/exhibitors/MBGPressLogoStackedgreencopy.jpg"/>
          <p:cNvPicPr>
            <a:picLocks noChangeAspect="1" noChangeArrowheads="1"/>
          </p:cNvPicPr>
          <p:nvPr/>
        </p:nvPicPr>
        <p:blipFill rotWithShape="1"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2" r="9947" b="22353"/>
          <a:stretch/>
        </p:blipFill>
        <p:spPr bwMode="auto">
          <a:xfrm>
            <a:off x="36255173" y="2057400"/>
            <a:ext cx="5273827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://www.goabroad.com/awards/wp-content/uploads/2013/02/SIT-Study-Abroad.jpg"/>
          <p:cNvPicPr>
            <a:picLocks noChangeAspect="1" noChangeArrowheads="1"/>
          </p:cNvPicPr>
          <p:nvPr/>
        </p:nvPicPr>
        <p:blipFill rotWithShape="1"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48"/>
          <a:stretch/>
        </p:blipFill>
        <p:spPr bwMode="auto">
          <a:xfrm>
            <a:off x="4953000" y="2209800"/>
            <a:ext cx="3689557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/>
          <p:cNvSpPr txBox="1"/>
          <p:nvPr/>
        </p:nvSpPr>
        <p:spPr>
          <a:xfrm>
            <a:off x="29516901" y="34435971"/>
            <a:ext cx="13702738" cy="3816429"/>
          </a:xfrm>
          <a:prstGeom prst="rect">
            <a:avLst/>
          </a:prstGeom>
          <a:solidFill>
            <a:schemeClr val="accent3">
              <a:lumMod val="40000"/>
              <a:lumOff val="6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Palatino Linotype" panose="02040502050505030304" pitchFamily="18" charset="0"/>
              </a:rPr>
              <a:t>References</a:t>
            </a:r>
          </a:p>
          <a:p>
            <a:endParaRPr lang="en-US" sz="2400" dirty="0">
              <a:latin typeface="Palatino Linotype" panose="02040502050505030304" pitchFamily="18" charset="0"/>
            </a:endParaRPr>
          </a:p>
          <a:p>
            <a:r>
              <a:rPr lang="en-US" sz="1000" dirty="0" err="1" smtClean="0">
                <a:latin typeface="Palatino Linotype" panose="02040502050505030304" pitchFamily="18" charset="0"/>
              </a:rPr>
              <a:t>Birkinshaw</a:t>
            </a:r>
            <a:r>
              <a:rPr lang="en-US" sz="1000" dirty="0">
                <a:latin typeface="Palatino Linotype" panose="02040502050505030304" pitchFamily="18" charset="0"/>
              </a:rPr>
              <a:t>, C., et al. (2009). Survival &amp;</a:t>
            </a:r>
            <a:r>
              <a:rPr lang="en-US" sz="1000" dirty="0" smtClean="0">
                <a:latin typeface="Palatino Linotype" panose="02040502050505030304" pitchFamily="18" charset="0"/>
              </a:rPr>
              <a:t> </a:t>
            </a:r>
            <a:r>
              <a:rPr lang="en-US" sz="1000" dirty="0">
                <a:latin typeface="Palatino Linotype" panose="02040502050505030304" pitchFamily="18" charset="0"/>
              </a:rPr>
              <a:t>growth of seedlings of 19 native tree and </a:t>
            </a:r>
            <a:r>
              <a:rPr lang="en-US" sz="1000" dirty="0" smtClean="0">
                <a:latin typeface="Palatino Linotype" panose="02040502050505030304" pitchFamily="18" charset="0"/>
              </a:rPr>
              <a:t>shrub species </a:t>
            </a:r>
            <a:r>
              <a:rPr lang="en-US" sz="1000" dirty="0">
                <a:latin typeface="Palatino Linotype" panose="02040502050505030304" pitchFamily="18" charset="0"/>
              </a:rPr>
              <a:t>planted in degraded forest as </a:t>
            </a:r>
            <a:r>
              <a:rPr lang="en-US" sz="1000" dirty="0" smtClean="0">
                <a:latin typeface="Palatino Linotype" panose="02040502050505030304" pitchFamily="18" charset="0"/>
              </a:rPr>
              <a:t>part of </a:t>
            </a:r>
            <a:r>
              <a:rPr lang="en-US" sz="1000" dirty="0">
                <a:latin typeface="Palatino Linotype" panose="02040502050505030304" pitchFamily="18" charset="0"/>
              </a:rPr>
              <a:t>a forest restoration project in </a:t>
            </a:r>
            <a:r>
              <a:rPr lang="en-US" sz="1000" dirty="0" smtClean="0">
                <a:latin typeface="Palatino Linotype" panose="02040502050505030304" pitchFamily="18" charset="0"/>
              </a:rPr>
              <a:t>Madagascar’s highlands</a:t>
            </a:r>
            <a:r>
              <a:rPr lang="en-US" sz="1000" dirty="0">
                <a:latin typeface="Palatino Linotype" panose="02040502050505030304" pitchFamily="18" charset="0"/>
              </a:rPr>
              <a:t>. </a:t>
            </a:r>
            <a:r>
              <a:rPr lang="en-US" sz="1000" i="1" dirty="0">
                <a:latin typeface="Palatino Linotype" panose="02040502050505030304" pitchFamily="18" charset="0"/>
              </a:rPr>
              <a:t>Madagascar Conservation and Development </a:t>
            </a:r>
            <a:r>
              <a:rPr lang="en-US" sz="1000" dirty="0">
                <a:latin typeface="Palatino Linotype" panose="02040502050505030304" pitchFamily="18" charset="0"/>
              </a:rPr>
              <a:t>4(2):128-131</a:t>
            </a:r>
            <a:r>
              <a:rPr lang="en-US" sz="1000" dirty="0" smtClean="0">
                <a:latin typeface="Palatino Linotype" panose="02040502050505030304" pitchFamily="18" charset="0"/>
              </a:rPr>
              <a:t>.</a:t>
            </a:r>
          </a:p>
          <a:p>
            <a:endParaRPr lang="en-US" sz="600" dirty="0">
              <a:latin typeface="Palatino Linotype" panose="02040502050505030304" pitchFamily="18" charset="0"/>
            </a:endParaRPr>
          </a:p>
          <a:p>
            <a:r>
              <a:rPr lang="en-US" sz="1000" dirty="0" err="1">
                <a:latin typeface="Palatino Linotype" panose="02040502050505030304" pitchFamily="18" charset="0"/>
              </a:rPr>
              <a:t>Birkinshaw</a:t>
            </a:r>
            <a:r>
              <a:rPr lang="en-US" sz="1000" dirty="0">
                <a:latin typeface="Palatino Linotype" panose="02040502050505030304" pitchFamily="18" charset="0"/>
              </a:rPr>
              <a:t>, C., personal communications, 28 April-6 May 2009</a:t>
            </a:r>
            <a:r>
              <a:rPr lang="en-US" sz="1000" dirty="0" smtClean="0">
                <a:latin typeface="Palatino Linotype" panose="02040502050505030304" pitchFamily="18" charset="0"/>
              </a:rPr>
              <a:t>.</a:t>
            </a:r>
          </a:p>
          <a:p>
            <a:endParaRPr lang="en-US" sz="600" dirty="0">
              <a:latin typeface="Palatino Linotype" panose="02040502050505030304" pitchFamily="18" charset="0"/>
            </a:endParaRPr>
          </a:p>
          <a:p>
            <a:r>
              <a:rPr lang="fr-FR" sz="1000" dirty="0">
                <a:latin typeface="Palatino Linotype" panose="02040502050505030304" pitchFamily="18" charset="0"/>
              </a:rPr>
              <a:t>Groupe des </a:t>
            </a:r>
            <a:r>
              <a:rPr lang="fr-FR" sz="1000" dirty="0" err="1">
                <a:latin typeface="Palatino Linotype" panose="02040502050505030304" pitchFamily="18" charset="0"/>
              </a:rPr>
              <a:t>Specialistes</a:t>
            </a:r>
            <a:r>
              <a:rPr lang="fr-FR" sz="1000" dirty="0">
                <a:latin typeface="Palatino Linotype" panose="02040502050505030304" pitchFamily="18" charset="0"/>
              </a:rPr>
              <a:t> des Plantes de Madagascar. (2010). </a:t>
            </a:r>
            <a:r>
              <a:rPr lang="fr-FR" sz="1000" i="1" dirty="0">
                <a:latin typeface="Palatino Linotype" panose="02040502050505030304" pitchFamily="18" charset="0"/>
              </a:rPr>
              <a:t>Catalogue des Plantes </a:t>
            </a:r>
            <a:r>
              <a:rPr lang="fr-FR" sz="1000" i="1" dirty="0" err="1" smtClean="0">
                <a:latin typeface="Palatino Linotype" panose="02040502050505030304" pitchFamily="18" charset="0"/>
              </a:rPr>
              <a:t>Menacees</a:t>
            </a:r>
            <a:r>
              <a:rPr lang="fr-FR" sz="1000" i="1" dirty="0">
                <a:latin typeface="Palatino Linotype" panose="02040502050505030304" pitchFamily="18" charset="0"/>
              </a:rPr>
              <a:t> </a:t>
            </a:r>
            <a:r>
              <a:rPr lang="fr-FR" sz="1000" i="1" dirty="0" smtClean="0">
                <a:latin typeface="Palatino Linotype" panose="02040502050505030304" pitchFamily="18" charset="0"/>
              </a:rPr>
              <a:t>de </a:t>
            </a:r>
            <a:r>
              <a:rPr lang="fr-FR" sz="1000" i="1" dirty="0">
                <a:latin typeface="Palatino Linotype" panose="02040502050505030304" pitchFamily="18" charset="0"/>
              </a:rPr>
              <a:t>Madagascar. </a:t>
            </a:r>
            <a:r>
              <a:rPr lang="fr-FR" sz="1000" dirty="0">
                <a:latin typeface="Palatino Linotype" panose="02040502050505030304" pitchFamily="18" charset="0"/>
              </a:rPr>
              <a:t>Groupe des </a:t>
            </a:r>
            <a:r>
              <a:rPr lang="fr-FR" sz="1000" dirty="0" err="1">
                <a:latin typeface="Palatino Linotype" panose="02040502050505030304" pitchFamily="18" charset="0"/>
              </a:rPr>
              <a:t>Specialistes</a:t>
            </a:r>
            <a:r>
              <a:rPr lang="fr-FR" sz="1000" dirty="0">
                <a:latin typeface="Palatino Linotype" panose="02040502050505030304" pitchFamily="18" charset="0"/>
              </a:rPr>
              <a:t> des Plantes de Madagascar, pp. </a:t>
            </a:r>
            <a:r>
              <a:rPr lang="fr-FR" sz="1000" dirty="0" smtClean="0">
                <a:latin typeface="Palatino Linotype" panose="02040502050505030304" pitchFamily="18" charset="0"/>
              </a:rPr>
              <a:t>57-58.</a:t>
            </a:r>
          </a:p>
          <a:p>
            <a:endParaRPr lang="fr-FR" sz="600" dirty="0">
              <a:latin typeface="Palatino Linotype" panose="02040502050505030304" pitchFamily="18" charset="0"/>
            </a:endParaRPr>
          </a:p>
          <a:p>
            <a:r>
              <a:rPr lang="en-US" sz="1000" dirty="0">
                <a:latin typeface="Palatino Linotype" panose="02040502050505030304" pitchFamily="18" charset="0"/>
              </a:rPr>
              <a:t>International Union for the Conservation of Nature. (2014). Guidelines for Using the IUCN </a:t>
            </a:r>
            <a:r>
              <a:rPr lang="en-US" sz="1000" dirty="0" smtClean="0">
                <a:latin typeface="Palatino Linotype" panose="02040502050505030304" pitchFamily="18" charset="0"/>
              </a:rPr>
              <a:t>Red List </a:t>
            </a:r>
            <a:r>
              <a:rPr lang="en-US" sz="1000" dirty="0">
                <a:latin typeface="Palatino Linotype" panose="02040502050505030304" pitchFamily="18" charset="0"/>
              </a:rPr>
              <a:t>Categories and Criteria. Version 11. Downloadable </a:t>
            </a:r>
            <a:r>
              <a:rPr lang="en-US" sz="1000" dirty="0" smtClean="0">
                <a:latin typeface="Palatino Linotype" panose="02040502050505030304" pitchFamily="18" charset="0"/>
              </a:rPr>
              <a:t>from &lt;http</a:t>
            </a:r>
            <a:r>
              <a:rPr lang="en-US" sz="1000" dirty="0">
                <a:latin typeface="Palatino Linotype" panose="02040502050505030304" pitchFamily="18" charset="0"/>
              </a:rPr>
              <a:t>://www.iucnredlist.org/documents/RedListGuide.pdf.&gt;</a:t>
            </a:r>
          </a:p>
          <a:p>
            <a:endParaRPr lang="en-US" sz="600" dirty="0" smtClean="0">
              <a:latin typeface="Palatino Linotype" panose="02040502050505030304" pitchFamily="18" charset="0"/>
            </a:endParaRPr>
          </a:p>
          <a:p>
            <a:r>
              <a:rPr lang="en-US" sz="1000" dirty="0" smtClean="0">
                <a:latin typeface="Palatino Linotype" panose="02040502050505030304" pitchFamily="18" charset="0"/>
              </a:rPr>
              <a:t>Lowry </a:t>
            </a:r>
            <a:r>
              <a:rPr lang="en-US" sz="1000" dirty="0">
                <a:latin typeface="Palatino Linotype" panose="02040502050505030304" pitchFamily="18" charset="0"/>
              </a:rPr>
              <a:t>II, P. P., et al. (1999). Endemic families of Madagascar. III. A synoptic revision </a:t>
            </a:r>
            <a:r>
              <a:rPr lang="en-US" sz="1000" dirty="0" smtClean="0">
                <a:latin typeface="Palatino Linotype" panose="02040502050505030304" pitchFamily="18" charset="0"/>
              </a:rPr>
              <a:t>of </a:t>
            </a:r>
            <a:r>
              <a:rPr lang="en-US" sz="1000" i="1" dirty="0" err="1" smtClean="0">
                <a:latin typeface="Palatino Linotype" panose="02040502050505030304" pitchFamily="18" charset="0"/>
              </a:rPr>
              <a:t>Schizolaena</a:t>
            </a:r>
            <a:r>
              <a:rPr lang="en-US" sz="1000" i="1" dirty="0" smtClean="0">
                <a:latin typeface="Palatino Linotype" panose="02040502050505030304" pitchFamily="18" charset="0"/>
              </a:rPr>
              <a:t> </a:t>
            </a:r>
            <a:r>
              <a:rPr lang="en-US" sz="1000" dirty="0">
                <a:latin typeface="Palatino Linotype" panose="02040502050505030304" pitchFamily="18" charset="0"/>
              </a:rPr>
              <a:t>(</a:t>
            </a:r>
            <a:r>
              <a:rPr lang="en-US" sz="1000" dirty="0" err="1">
                <a:latin typeface="Palatino Linotype" panose="02040502050505030304" pitchFamily="18" charset="0"/>
              </a:rPr>
              <a:t>Sarcolaenaceae</a:t>
            </a:r>
            <a:r>
              <a:rPr lang="en-US" sz="1000" dirty="0">
                <a:latin typeface="Palatino Linotype" panose="02040502050505030304" pitchFamily="18" charset="0"/>
              </a:rPr>
              <a:t>). </a:t>
            </a:r>
            <a:r>
              <a:rPr lang="en-US" sz="1000" i="1" dirty="0" err="1">
                <a:latin typeface="Palatino Linotype" panose="02040502050505030304" pitchFamily="18" charset="0"/>
              </a:rPr>
              <a:t>Adansonia</a:t>
            </a:r>
            <a:r>
              <a:rPr lang="en-US" sz="1000" i="1" dirty="0">
                <a:latin typeface="Palatino Linotype" panose="02040502050505030304" pitchFamily="18" charset="0"/>
              </a:rPr>
              <a:t> </a:t>
            </a:r>
            <a:r>
              <a:rPr lang="en-US" sz="1000" dirty="0">
                <a:latin typeface="Palatino Linotype" panose="02040502050505030304" pitchFamily="18" charset="0"/>
              </a:rPr>
              <a:t>ser. 3 21(2), p. 183-212.</a:t>
            </a:r>
          </a:p>
          <a:p>
            <a:endParaRPr lang="en-US" sz="600" dirty="0" smtClean="0">
              <a:latin typeface="Palatino Linotype" panose="02040502050505030304" pitchFamily="18" charset="0"/>
            </a:endParaRPr>
          </a:p>
          <a:p>
            <a:r>
              <a:rPr lang="en-US" sz="1000" dirty="0" smtClean="0">
                <a:latin typeface="Palatino Linotype" panose="02040502050505030304" pitchFamily="18" charset="0"/>
              </a:rPr>
              <a:t>Missouri </a:t>
            </a:r>
            <a:r>
              <a:rPr lang="en-US" sz="1000" dirty="0">
                <a:latin typeface="Palatino Linotype" panose="02040502050505030304" pitchFamily="18" charset="0"/>
              </a:rPr>
              <a:t>Botanical Gardens. (2005). </a:t>
            </a:r>
            <a:r>
              <a:rPr lang="en-US" sz="1000" dirty="0" err="1">
                <a:latin typeface="Palatino Linotype" panose="02040502050505030304" pitchFamily="18" charset="0"/>
              </a:rPr>
              <a:t>Ravintsara</a:t>
            </a:r>
            <a:r>
              <a:rPr lang="en-US" sz="1000" dirty="0">
                <a:latin typeface="Palatino Linotype" panose="02040502050505030304" pitchFamily="18" charset="0"/>
              </a:rPr>
              <a:t> vol. 3 issue 3</a:t>
            </a:r>
            <a:r>
              <a:rPr lang="en-US" sz="1000" dirty="0" smtClean="0">
                <a:latin typeface="Palatino Linotype" panose="02040502050505030304" pitchFamily="18" charset="0"/>
              </a:rPr>
              <a:t>. &lt;</a:t>
            </a:r>
            <a:r>
              <a:rPr lang="en-US" sz="1000" dirty="0">
                <a:latin typeface="Palatino Linotype" panose="02040502050505030304" pitchFamily="18" charset="0"/>
              </a:rPr>
              <a:t>http://www.mobot.org/MOBOT/Research/madagascar/Vol3Iss3.pdf&gt;</a:t>
            </a:r>
          </a:p>
          <a:p>
            <a:endParaRPr lang="en-US" sz="600" dirty="0" smtClean="0">
              <a:latin typeface="Palatino Linotype" panose="02040502050505030304" pitchFamily="18" charset="0"/>
            </a:endParaRPr>
          </a:p>
          <a:p>
            <a:r>
              <a:rPr lang="en-US" sz="1000" dirty="0" smtClean="0">
                <a:latin typeface="Palatino Linotype" panose="02040502050505030304" pitchFamily="18" charset="0"/>
              </a:rPr>
              <a:t>Newton</a:t>
            </a:r>
            <a:r>
              <a:rPr lang="en-US" sz="1000" dirty="0">
                <a:latin typeface="Palatino Linotype" panose="02040502050505030304" pitchFamily="18" charset="0"/>
              </a:rPr>
              <a:t>, A. </a:t>
            </a:r>
            <a:r>
              <a:rPr lang="en-US" sz="1000" i="1" dirty="0">
                <a:latin typeface="Palatino Linotype" panose="02040502050505030304" pitchFamily="18" charset="0"/>
              </a:rPr>
              <a:t>Forest Ecology and Conservation: A Handbook of Techniques. </a:t>
            </a:r>
            <a:r>
              <a:rPr lang="en-US" sz="1000" dirty="0">
                <a:latin typeface="Palatino Linotype" panose="02040502050505030304" pitchFamily="18" charset="0"/>
              </a:rPr>
              <a:t>Oxford </a:t>
            </a:r>
            <a:r>
              <a:rPr lang="en-US" sz="1000" dirty="0" smtClean="0">
                <a:latin typeface="Palatino Linotype" panose="02040502050505030304" pitchFamily="18" charset="0"/>
              </a:rPr>
              <a:t>University Press</a:t>
            </a:r>
            <a:r>
              <a:rPr lang="en-US" sz="1000" dirty="0">
                <a:latin typeface="Palatino Linotype" panose="02040502050505030304" pitchFamily="18" charset="0"/>
              </a:rPr>
              <a:t>, 2008.</a:t>
            </a:r>
          </a:p>
          <a:p>
            <a:endParaRPr lang="fr-FR" sz="600" dirty="0" smtClean="0">
              <a:latin typeface="Palatino Linotype" panose="02040502050505030304" pitchFamily="18" charset="0"/>
            </a:endParaRPr>
          </a:p>
          <a:p>
            <a:r>
              <a:rPr lang="fr-FR" sz="1000" dirty="0" err="1" smtClean="0">
                <a:latin typeface="Palatino Linotype" panose="02040502050505030304" pitchFamily="18" charset="0"/>
              </a:rPr>
              <a:t>Rajemison</a:t>
            </a:r>
            <a:r>
              <a:rPr lang="fr-FR" sz="1000" dirty="0">
                <a:latin typeface="Palatino Linotype" panose="02040502050505030304" pitchFamily="18" charset="0"/>
              </a:rPr>
              <a:t>, A. (2010). Typologie de la </a:t>
            </a:r>
            <a:r>
              <a:rPr lang="fr-FR" sz="1000" dirty="0" err="1">
                <a:latin typeface="Palatino Linotype" panose="02040502050505030304" pitchFamily="18" charset="0"/>
              </a:rPr>
              <a:t>vegetation</a:t>
            </a:r>
            <a:r>
              <a:rPr lang="fr-FR" sz="1000" dirty="0">
                <a:latin typeface="Palatino Linotype" panose="02040502050505030304" pitchFamily="18" charset="0"/>
              </a:rPr>
              <a:t> rémanente en vue d’une </a:t>
            </a:r>
            <a:r>
              <a:rPr lang="fr-FR" sz="1000" dirty="0" smtClean="0">
                <a:latin typeface="Palatino Linotype" panose="02040502050505030304" pitchFamily="18" charset="0"/>
              </a:rPr>
              <a:t>restauration écologique</a:t>
            </a:r>
            <a:r>
              <a:rPr lang="fr-FR" sz="1000" dirty="0">
                <a:latin typeface="Palatino Linotype" panose="02040502050505030304" pitchFamily="18" charset="0"/>
              </a:rPr>
              <a:t>. Cas du site d’</a:t>
            </a:r>
            <a:r>
              <a:rPr lang="fr-FR" sz="1000" dirty="0" err="1">
                <a:latin typeface="Palatino Linotype" panose="02040502050505030304" pitchFamily="18" charset="0"/>
              </a:rPr>
              <a:t>Ankafobe</a:t>
            </a:r>
            <a:r>
              <a:rPr lang="fr-FR" sz="1000" dirty="0">
                <a:latin typeface="Palatino Linotype" panose="02040502050505030304" pitchFamily="18" charset="0"/>
              </a:rPr>
              <a:t>—</a:t>
            </a:r>
            <a:r>
              <a:rPr lang="fr-FR" sz="1000" dirty="0" err="1">
                <a:latin typeface="Palatino Linotype" panose="02040502050505030304" pitchFamily="18" charset="0"/>
              </a:rPr>
              <a:t>Tampoketsa</a:t>
            </a:r>
            <a:r>
              <a:rPr lang="fr-FR" sz="1000" dirty="0">
                <a:latin typeface="Palatino Linotype" panose="02040502050505030304" pitchFamily="18" charset="0"/>
              </a:rPr>
              <a:t> d’</a:t>
            </a:r>
            <a:r>
              <a:rPr lang="fr-FR" sz="1000" dirty="0" err="1">
                <a:latin typeface="Palatino Linotype" panose="02040502050505030304" pitchFamily="18" charset="0"/>
              </a:rPr>
              <a:t>Ankazobe</a:t>
            </a:r>
            <a:r>
              <a:rPr lang="fr-FR" sz="1000" dirty="0">
                <a:latin typeface="Palatino Linotype" panose="02040502050505030304" pitchFamily="18" charset="0"/>
              </a:rPr>
              <a:t>—Hautes terres </a:t>
            </a:r>
            <a:r>
              <a:rPr lang="fr-FR" sz="1000" dirty="0" smtClean="0">
                <a:latin typeface="Palatino Linotype" panose="02040502050505030304" pitchFamily="18" charset="0"/>
              </a:rPr>
              <a:t>centrales de </a:t>
            </a:r>
            <a:r>
              <a:rPr lang="fr-FR" sz="1000" dirty="0">
                <a:latin typeface="Palatino Linotype" panose="02040502050505030304" pitchFamily="18" charset="0"/>
              </a:rPr>
              <a:t>Madagascar. Université d’Antananarivo, École </a:t>
            </a:r>
            <a:r>
              <a:rPr lang="fr-FR" sz="1000" dirty="0" err="1">
                <a:latin typeface="Palatino Linotype" panose="02040502050505030304" pitchFamily="18" charset="0"/>
              </a:rPr>
              <a:t>Superieure</a:t>
            </a:r>
            <a:r>
              <a:rPr lang="fr-FR" sz="1000" dirty="0">
                <a:latin typeface="Palatino Linotype" panose="02040502050505030304" pitchFamily="18" charset="0"/>
              </a:rPr>
              <a:t> des </a:t>
            </a:r>
            <a:r>
              <a:rPr lang="fr-FR" sz="1000" dirty="0" smtClean="0">
                <a:latin typeface="Palatino Linotype" panose="02040502050505030304" pitchFamily="18" charset="0"/>
              </a:rPr>
              <a:t>Sciences Agronomiques</a:t>
            </a:r>
            <a:r>
              <a:rPr lang="fr-FR" sz="1000" dirty="0">
                <a:latin typeface="Palatino Linotype" panose="02040502050505030304" pitchFamily="18" charset="0"/>
              </a:rPr>
              <a:t>, </a:t>
            </a:r>
            <a:r>
              <a:rPr lang="fr-FR" sz="1000" dirty="0" err="1">
                <a:latin typeface="Palatino Linotype" panose="02040502050505030304" pitchFamily="18" charset="0"/>
              </a:rPr>
              <a:t>Departement</a:t>
            </a:r>
            <a:r>
              <a:rPr lang="fr-FR" sz="1000" dirty="0">
                <a:latin typeface="Palatino Linotype" panose="02040502050505030304" pitchFamily="18" charset="0"/>
              </a:rPr>
              <a:t> des Eaux et Forêts. 1-14.</a:t>
            </a:r>
          </a:p>
          <a:p>
            <a:endParaRPr lang="en-US" sz="600" dirty="0" smtClean="0">
              <a:latin typeface="Palatino Linotype" panose="02040502050505030304" pitchFamily="18" charset="0"/>
            </a:endParaRPr>
          </a:p>
          <a:p>
            <a:r>
              <a:rPr lang="en-US" sz="1000" dirty="0" err="1" smtClean="0">
                <a:latin typeface="Palatino Linotype" panose="02040502050505030304" pitchFamily="18" charset="0"/>
              </a:rPr>
              <a:t>Rivoharison</a:t>
            </a:r>
            <a:r>
              <a:rPr lang="en-US" sz="1000" dirty="0">
                <a:latin typeface="Palatino Linotype" panose="02040502050505030304" pitchFamily="18" charset="0"/>
              </a:rPr>
              <a:t>, T., personal communications, 8-26 April 2014.</a:t>
            </a:r>
          </a:p>
          <a:p>
            <a:endParaRPr lang="en-US" sz="600" dirty="0" smtClean="0">
              <a:latin typeface="Palatino Linotype" panose="02040502050505030304" pitchFamily="18" charset="0"/>
            </a:endParaRPr>
          </a:p>
          <a:p>
            <a:r>
              <a:rPr lang="en-US" sz="1000" dirty="0" smtClean="0">
                <a:latin typeface="Palatino Linotype" panose="02040502050505030304" pitchFamily="18" charset="0"/>
              </a:rPr>
              <a:t>Schatz</a:t>
            </a:r>
            <a:r>
              <a:rPr lang="en-US" sz="1000" dirty="0">
                <a:latin typeface="Palatino Linotype" panose="02040502050505030304" pitchFamily="18" charset="0"/>
              </a:rPr>
              <a:t>, G., personal communications, 28 April-6 May </a:t>
            </a:r>
            <a:r>
              <a:rPr lang="en-US" sz="1000" dirty="0" smtClean="0">
                <a:latin typeface="Palatino Linotype" panose="02040502050505030304" pitchFamily="18" charset="0"/>
              </a:rPr>
              <a:t>2014.</a:t>
            </a:r>
            <a:endParaRPr lang="en-US" sz="1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67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1341</Words>
  <Application>Microsoft Office PowerPoint</Application>
  <PresentationFormat>Custom</PresentationFormat>
  <Paragraphs>149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Demographic study of the sohisika (Schizolaena tampoketsana) at Ankafobe, Madagascar  James Lucas Colby College</vt:lpstr>
    </vt:vector>
  </TitlesOfParts>
  <Company>Colby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Demographic study of the sohisika (Schizolaena tampoketsana) at Ankafobe, Madagascar</dc:title>
  <dc:creator>sin cynic</dc:creator>
  <cp:lastModifiedBy>sin cynic</cp:lastModifiedBy>
  <cp:revision>84</cp:revision>
  <dcterms:created xsi:type="dcterms:W3CDTF">2015-04-05T18:46:39Z</dcterms:created>
  <dcterms:modified xsi:type="dcterms:W3CDTF">2015-04-14T23:04:54Z</dcterms:modified>
</cp:coreProperties>
</file>