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426" autoAdjust="0"/>
    <p:restoredTop sz="92542" autoAdjust="0"/>
  </p:normalViewPr>
  <p:slideViewPr>
    <p:cSldViewPr snapToObjects="1">
      <p:cViewPr>
        <p:scale>
          <a:sx n="32" d="100"/>
          <a:sy n="32" d="100"/>
        </p:scale>
        <p:origin x="-144" y="2800"/>
      </p:cViewPr>
      <p:guideLst>
        <p:guide orient="horz" pos="12096"/>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56AD0E-3383-4140-AACF-BFDB45087B77}" type="datetimeFigureOut">
              <a:rPr lang="en-US" smtClean="0"/>
              <a:pPr/>
              <a:t>4/23/14</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893C3F-7181-3340-8AC5-F37E05BC54F3}" type="slidenum">
              <a:rPr lang="en-US" smtClean="0"/>
              <a:pPr/>
              <a:t>‹#›</a:t>
            </a:fld>
            <a:endParaRPr lang="en-US"/>
          </a:p>
        </p:txBody>
      </p:sp>
    </p:spTree>
    <p:extLst>
      <p:ext uri="{BB962C8B-B14F-4D97-AF65-F5344CB8AC3E}">
        <p14:creationId xmlns:p14="http://schemas.microsoft.com/office/powerpoint/2010/main" val="15895745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893C3F-7181-3340-8AC5-F37E05BC54F3}"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887B9D-D21F-C849-B660-8C5ECC2104A6}" type="datetimeFigureOut">
              <a:rPr lang="en-US" smtClean="0"/>
              <a:pPr/>
              <a:t>4/23/14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2462892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887B9D-D21F-C849-B660-8C5ECC2104A6}" type="datetimeFigureOut">
              <a:rPr lang="en-US" smtClean="0"/>
              <a:pPr/>
              <a:t>4/23/14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3786676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5"/>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5"/>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887B9D-D21F-C849-B660-8C5ECC2104A6}" type="datetimeFigureOut">
              <a:rPr lang="en-US" smtClean="0"/>
              <a:pPr/>
              <a:t>4/23/14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1049975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887B9D-D21F-C849-B660-8C5ECC2104A6}" type="datetimeFigureOut">
              <a:rPr lang="en-US" smtClean="0"/>
              <a:pPr/>
              <a:t>4/23/14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1320740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4678643"/>
            <a:ext cx="37307520" cy="762762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6277596"/>
            <a:ext cx="37307520" cy="8401047"/>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887B9D-D21F-C849-B660-8C5ECC2104A6}" type="datetimeFigureOut">
              <a:rPr lang="en-US" smtClean="0"/>
              <a:pPr/>
              <a:t>4/23/14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1780449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887B9D-D21F-C849-B660-8C5ECC2104A6}" type="datetimeFigureOut">
              <a:rPr lang="en-US" smtClean="0"/>
              <a:pPr/>
              <a:t>4/23/14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364875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8596633"/>
            <a:ext cx="19392903" cy="3582667"/>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1" y="12179300"/>
            <a:ext cx="19392903" cy="2212721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8596633"/>
            <a:ext cx="19400520" cy="3582667"/>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3" y="12179300"/>
            <a:ext cx="19400520" cy="2212721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887B9D-D21F-C849-B660-8C5ECC2104A6}" type="datetimeFigureOut">
              <a:rPr lang="en-US" smtClean="0"/>
              <a:pPr/>
              <a:t>4/23/14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71644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887B9D-D21F-C849-B660-8C5ECC2104A6}" type="datetimeFigureOut">
              <a:rPr lang="en-US" smtClean="0"/>
              <a:pPr/>
              <a:t>4/23/14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1427786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887B9D-D21F-C849-B660-8C5ECC2104A6}" type="datetimeFigureOut">
              <a:rPr lang="en-US" smtClean="0"/>
              <a:pPr/>
              <a:t>4/23/14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1538678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3" cy="650748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3" cy="26269953"/>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887B9D-D21F-C849-B660-8C5ECC2104A6}" type="datetimeFigureOut">
              <a:rPr lang="en-US" smtClean="0"/>
              <a:pPr/>
              <a:t>4/23/14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3151070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6883360"/>
            <a:ext cx="26334720" cy="3173733"/>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3" y="3431540"/>
            <a:ext cx="26334720" cy="2304288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3" y="30057093"/>
            <a:ext cx="26334720" cy="4507227"/>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887B9D-D21F-C849-B660-8C5ECC2104A6}" type="datetimeFigureOut">
              <a:rPr lang="en-US" smtClean="0"/>
              <a:pPr/>
              <a:t>4/23/14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016AB-86E4-3F44-8726-E98E006A15DE}" type="slidenum">
              <a:rPr lang="en-US" smtClean="0"/>
              <a:pPr/>
              <a:t>‹#›</a:t>
            </a:fld>
            <a:endParaRPr lang="en-US"/>
          </a:p>
        </p:txBody>
      </p:sp>
    </p:spTree>
    <p:extLst>
      <p:ext uri="{BB962C8B-B14F-4D97-AF65-F5344CB8AC3E}">
        <p14:creationId xmlns:p14="http://schemas.microsoft.com/office/powerpoint/2010/main" val="34228908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82887B9D-D21F-C849-B660-8C5ECC2104A6}" type="datetimeFigureOut">
              <a:rPr lang="en-US" smtClean="0"/>
              <a:pPr/>
              <a:t>4/23/14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7C9016AB-86E4-3F44-8726-E98E006A15DE}" type="slidenum">
              <a:rPr lang="en-US" smtClean="0"/>
              <a:pPr/>
              <a:t>‹#›</a:t>
            </a:fld>
            <a:endParaRPr lang="en-US"/>
          </a:p>
        </p:txBody>
      </p:sp>
    </p:spTree>
    <p:extLst>
      <p:ext uri="{BB962C8B-B14F-4D97-AF65-F5344CB8AC3E}">
        <p14:creationId xmlns:p14="http://schemas.microsoft.com/office/powerpoint/2010/main" val="128081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5" Type="http://schemas.openxmlformats.org/officeDocument/2006/relationships/image" Target="../media/image3.jpeg"/><Relationship Id="rId6" Type="http://schemas.openxmlformats.org/officeDocument/2006/relationships/image" Target="../media/image4.jpeg"/><Relationship Id="rId7" Type="http://schemas.openxmlformats.org/officeDocument/2006/relationships/image" Target="../media/image5.jpeg"/><Relationship Id="rId8" Type="http://schemas.openxmlformats.org/officeDocument/2006/relationships/image" Target="../media/image6.jpeg"/><Relationship Id="rId9" Type="http://schemas.openxmlformats.org/officeDocument/2006/relationships/image" Target="../media/image7.jpeg"/><Relationship Id="rId10" Type="http://schemas.openxmlformats.org/officeDocument/2006/relationships/image" Target="../media/image8.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alpha val="39000"/>
          </a:schemeClr>
        </a:solidFill>
        <a:effectLst/>
      </p:bgPr>
    </p:bg>
    <p:spTree>
      <p:nvGrpSpPr>
        <p:cNvPr id="1" name=""/>
        <p:cNvGrpSpPr/>
        <p:nvPr/>
      </p:nvGrpSpPr>
      <p:grpSpPr>
        <a:xfrm>
          <a:off x="0" y="0"/>
          <a:ext cx="0" cy="0"/>
          <a:chOff x="0" y="0"/>
          <a:chExt cx="0" cy="0"/>
        </a:xfrm>
      </p:grpSpPr>
      <p:sp>
        <p:nvSpPr>
          <p:cNvPr id="5" name="Rectangle 4"/>
          <p:cNvSpPr/>
          <p:nvPr/>
        </p:nvSpPr>
        <p:spPr>
          <a:xfrm>
            <a:off x="584323" y="665663"/>
            <a:ext cx="42722554" cy="4051314"/>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6" name="Rectangle 5"/>
          <p:cNvSpPr/>
          <p:nvPr/>
        </p:nvSpPr>
        <p:spPr>
          <a:xfrm>
            <a:off x="29565599" y="22146017"/>
            <a:ext cx="13395960" cy="9508629"/>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marL="457200" indent="-457200">
              <a:buFont typeface="Arial"/>
              <a:buChar char="•"/>
            </a:pPr>
            <a:r>
              <a:rPr lang="en-US" sz="3200" dirty="0" smtClean="0"/>
              <a:t>The analysis of the four variables from each case study show that the </a:t>
            </a:r>
            <a:r>
              <a:rPr lang="en-US" sz="3200" dirty="0" err="1" smtClean="0"/>
              <a:t>Varroa</a:t>
            </a:r>
            <a:r>
              <a:rPr lang="en-US" sz="3200" dirty="0" smtClean="0"/>
              <a:t> mite has the highest ability to negatively impact honey bee populations and increase CCD</a:t>
            </a:r>
          </a:p>
          <a:p>
            <a:pPr marL="1371600" lvl="1" indent="-457200">
              <a:buFont typeface="Courier New"/>
              <a:buChar char="o"/>
            </a:pPr>
            <a:r>
              <a:rPr lang="en-US" sz="3200" dirty="0"/>
              <a:t>Large </a:t>
            </a:r>
            <a:r>
              <a:rPr lang="en-US" sz="3200" dirty="0" smtClean="0"/>
              <a:t>geographic </a:t>
            </a:r>
            <a:r>
              <a:rPr lang="en-US" sz="3200" dirty="0"/>
              <a:t>range</a:t>
            </a:r>
          </a:p>
          <a:p>
            <a:pPr marL="1371600" lvl="1" indent="-457200">
              <a:buFont typeface="Courier New"/>
              <a:buChar char="o"/>
            </a:pPr>
            <a:r>
              <a:rPr lang="en-US" sz="3200" dirty="0" smtClean="0"/>
              <a:t>Questionable treatment options</a:t>
            </a:r>
          </a:p>
          <a:p>
            <a:pPr marL="1371600" lvl="1" indent="-457200">
              <a:buFont typeface="Courier New"/>
              <a:buChar char="o"/>
            </a:pPr>
            <a:r>
              <a:rPr lang="en-US" sz="3200" dirty="0" smtClean="0"/>
              <a:t>Found frequently in hives across the globe</a:t>
            </a:r>
            <a:endParaRPr lang="en-US" sz="3200" dirty="0"/>
          </a:p>
          <a:p>
            <a:pPr marL="457200" indent="-457200">
              <a:buFont typeface="Arial"/>
              <a:buChar char="•"/>
            </a:pPr>
            <a:r>
              <a:rPr lang="en-US" sz="3200" dirty="0" smtClean="0"/>
              <a:t>Potential Impacts of increasing CCD frequency include: </a:t>
            </a:r>
          </a:p>
          <a:p>
            <a:pPr marL="1371600" lvl="1" indent="-457200">
              <a:buFont typeface="Courier New"/>
              <a:buChar char="o"/>
            </a:pPr>
            <a:r>
              <a:rPr lang="en-US" sz="3200" dirty="0" smtClean="0"/>
              <a:t> </a:t>
            </a:r>
            <a:r>
              <a:rPr lang="en-US" sz="3200" dirty="0" smtClean="0"/>
              <a:t>Loss to </a:t>
            </a:r>
            <a:r>
              <a:rPr lang="en-US" sz="3200" dirty="0" smtClean="0"/>
              <a:t>pollinator </a:t>
            </a:r>
            <a:r>
              <a:rPr lang="en-US" sz="3200" dirty="0" smtClean="0"/>
              <a:t>services </a:t>
            </a:r>
          </a:p>
          <a:p>
            <a:pPr marL="1828800" lvl="2"/>
            <a:r>
              <a:rPr lang="en-US" sz="3200" dirty="0" smtClean="0"/>
              <a:t>- Effects on local ecology</a:t>
            </a:r>
          </a:p>
          <a:p>
            <a:pPr marL="1828800" lvl="2"/>
            <a:r>
              <a:rPr lang="en-US" sz="3200" dirty="0" smtClean="0"/>
              <a:t>- Economic impact to agricultural industry </a:t>
            </a:r>
          </a:p>
          <a:p>
            <a:pPr marL="1371600" lvl="1" indent="-457200">
              <a:buFont typeface="Courier New"/>
              <a:buChar char="o"/>
            </a:pPr>
            <a:r>
              <a:rPr lang="en-US" sz="3200" dirty="0" smtClean="0"/>
              <a:t>Honey </a:t>
            </a:r>
            <a:r>
              <a:rPr lang="en-US" sz="3200" dirty="0" smtClean="0"/>
              <a:t>industry </a:t>
            </a:r>
            <a:endParaRPr lang="en-US" sz="3200" dirty="0" smtClean="0"/>
          </a:p>
          <a:p>
            <a:pPr marL="1828800" lvl="2"/>
            <a:r>
              <a:rPr lang="en-US" sz="3200" dirty="0" smtClean="0"/>
              <a:t>- Commercial honey production </a:t>
            </a:r>
          </a:p>
          <a:p>
            <a:pPr marL="1828800" lvl="2"/>
            <a:r>
              <a:rPr lang="en-US" sz="3200" dirty="0" smtClean="0"/>
              <a:t>- Negatively impacting developing economic resources </a:t>
            </a:r>
          </a:p>
          <a:p>
            <a:pPr marL="457200" lvl="0" indent="-457200">
              <a:buFont typeface="Arial"/>
              <a:buChar char="•"/>
            </a:pPr>
            <a:r>
              <a:rPr lang="en-US" sz="3200" dirty="0" smtClean="0"/>
              <a:t>Further study: </a:t>
            </a:r>
          </a:p>
          <a:p>
            <a:pPr marL="1371600" lvl="1" indent="-457200">
              <a:buFont typeface="Courier New"/>
              <a:buChar char="o"/>
            </a:pPr>
            <a:r>
              <a:rPr lang="en-US" sz="3200" dirty="0" smtClean="0"/>
              <a:t>Isolation of causes to target cures</a:t>
            </a:r>
          </a:p>
          <a:p>
            <a:pPr marL="1371600" lvl="1" indent="-457200">
              <a:buFont typeface="Courier New"/>
              <a:buChar char="o"/>
            </a:pPr>
            <a:r>
              <a:rPr lang="en-US" sz="3200" dirty="0" smtClean="0"/>
              <a:t>Implementation of alternates to pesticide use</a:t>
            </a:r>
          </a:p>
          <a:p>
            <a:pPr marL="1371600" lvl="1" indent="-457200">
              <a:buFont typeface="Courier New"/>
              <a:buChar char="o"/>
            </a:pPr>
            <a:r>
              <a:rPr lang="en-US" sz="3200" dirty="0" smtClean="0"/>
              <a:t>Education for beekeepers on hazards, cures, etc. </a:t>
            </a:r>
          </a:p>
          <a:p>
            <a:pPr marL="1371600" lvl="1" indent="-457200">
              <a:buFont typeface="Courier New"/>
              <a:buChar char="o"/>
            </a:pPr>
            <a:r>
              <a:rPr lang="en-US" sz="3200" dirty="0" smtClean="0"/>
              <a:t>Distribution of research and funding on CCD, particularly in developing countries </a:t>
            </a:r>
            <a:endParaRPr lang="en-US" sz="3200" dirty="0"/>
          </a:p>
        </p:txBody>
      </p:sp>
      <p:sp>
        <p:nvSpPr>
          <p:cNvPr id="8" name="TextBox 7"/>
          <p:cNvSpPr txBox="1"/>
          <p:nvPr/>
        </p:nvSpPr>
        <p:spPr>
          <a:xfrm>
            <a:off x="11222039" y="3371427"/>
            <a:ext cx="19409254" cy="984885"/>
          </a:xfrm>
          <a:prstGeom prst="rect">
            <a:avLst/>
          </a:prstGeom>
          <a:noFill/>
        </p:spPr>
        <p:txBody>
          <a:bodyPr wrap="none" rtlCol="0">
            <a:spAutoFit/>
          </a:bodyPr>
          <a:lstStyle/>
          <a:p>
            <a:r>
              <a:rPr lang="en-US" sz="5800" dirty="0" smtClean="0">
                <a:latin typeface="Arial"/>
                <a:cs typeface="Arial"/>
              </a:rPr>
              <a:t>Olivia Collins ‘14, Anne Schechner ‘15, Beatrice Smith ‘15</a:t>
            </a:r>
            <a:endParaRPr lang="en-US" sz="5800" dirty="0">
              <a:latin typeface="Arial"/>
              <a:cs typeface="Arial"/>
            </a:endParaRPr>
          </a:p>
        </p:txBody>
      </p:sp>
      <p:sp>
        <p:nvSpPr>
          <p:cNvPr id="11" name="TextBox 10"/>
          <p:cNvSpPr txBox="1"/>
          <p:nvPr/>
        </p:nvSpPr>
        <p:spPr>
          <a:xfrm>
            <a:off x="4339626" y="6991282"/>
            <a:ext cx="6882413" cy="923330"/>
          </a:xfrm>
          <a:prstGeom prst="rect">
            <a:avLst/>
          </a:prstGeom>
          <a:noFill/>
        </p:spPr>
        <p:txBody>
          <a:bodyPr wrap="none" rtlCol="0">
            <a:spAutoFit/>
          </a:bodyPr>
          <a:lstStyle/>
          <a:p>
            <a:r>
              <a:rPr lang="en-US" sz="5400" dirty="0" smtClean="0">
                <a:latin typeface="Arial"/>
                <a:cs typeface="Arial"/>
              </a:rPr>
              <a:t>Introduction/Objective</a:t>
            </a:r>
            <a:endParaRPr lang="en-US" sz="5400" dirty="0">
              <a:latin typeface="Arial"/>
              <a:cs typeface="Arial"/>
            </a:endParaRPr>
          </a:p>
        </p:txBody>
      </p:sp>
      <p:sp>
        <p:nvSpPr>
          <p:cNvPr id="12" name="Rectangle 11"/>
          <p:cNvSpPr/>
          <p:nvPr/>
        </p:nvSpPr>
        <p:spPr>
          <a:xfrm>
            <a:off x="918292" y="15064682"/>
            <a:ext cx="13031966" cy="5541123"/>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3" name="Rectangle 12"/>
          <p:cNvSpPr/>
          <p:nvPr/>
        </p:nvSpPr>
        <p:spPr>
          <a:xfrm>
            <a:off x="15055319" y="5943780"/>
            <a:ext cx="13637123" cy="7502551"/>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6" name="Rectangle 15"/>
          <p:cNvSpPr/>
          <p:nvPr/>
        </p:nvSpPr>
        <p:spPr>
          <a:xfrm>
            <a:off x="850948" y="5427144"/>
            <a:ext cx="13048488" cy="8130139"/>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ln>
                <a:solidFill>
                  <a:schemeClr val="accent6">
                    <a:lumMod val="50000"/>
                  </a:schemeClr>
                </a:solidFill>
              </a:ln>
            </a:endParaRPr>
          </a:p>
        </p:txBody>
      </p:sp>
      <p:pic>
        <p:nvPicPr>
          <p:cNvPr id="22" name="Picture 21"/>
          <p:cNvPicPr>
            <a:picLocks noChangeAspect="1"/>
          </p:cNvPicPr>
          <p:nvPr/>
        </p:nvPicPr>
        <p:blipFill>
          <a:blip r:embed="rId3"/>
          <a:stretch>
            <a:fillRect/>
          </a:stretch>
        </p:blipFill>
        <p:spPr>
          <a:xfrm>
            <a:off x="11138095" y="19522262"/>
            <a:ext cx="2374602" cy="1038050"/>
          </a:xfrm>
          <a:prstGeom prst="rect">
            <a:avLst/>
          </a:prstGeom>
        </p:spPr>
      </p:pic>
      <p:sp>
        <p:nvSpPr>
          <p:cNvPr id="24" name="Rectangle 23"/>
          <p:cNvSpPr/>
          <p:nvPr/>
        </p:nvSpPr>
        <p:spPr>
          <a:xfrm>
            <a:off x="584325" y="664991"/>
            <a:ext cx="42722551" cy="2588227"/>
          </a:xfrm>
          <a:prstGeom prst="rect">
            <a:avLst/>
          </a:prstGeom>
          <a:solidFill>
            <a:schemeClr val="accent1">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rgbClr val="000000"/>
                </a:solidFill>
                <a:latin typeface="Arial"/>
                <a:cs typeface="Arial"/>
              </a:rPr>
              <a:t>Colony Collapse Disorder: An Assessment of Primary Causes </a:t>
            </a:r>
          </a:p>
          <a:p>
            <a:pPr algn="ctr"/>
            <a:r>
              <a:rPr lang="en-US" dirty="0">
                <a:solidFill>
                  <a:srgbClr val="000000"/>
                </a:solidFill>
                <a:latin typeface="Arial"/>
                <a:cs typeface="Arial"/>
              </a:rPr>
              <a:t>And Their </a:t>
            </a:r>
            <a:r>
              <a:rPr lang="en-US" dirty="0" smtClean="0">
                <a:solidFill>
                  <a:srgbClr val="000000"/>
                </a:solidFill>
                <a:latin typeface="Arial"/>
                <a:cs typeface="Arial"/>
              </a:rPr>
              <a:t>Pervasiveness</a:t>
            </a:r>
            <a:endParaRPr lang="en-US" dirty="0">
              <a:solidFill>
                <a:srgbClr val="000000"/>
              </a:solidFill>
              <a:latin typeface="Arial"/>
              <a:cs typeface="Arial"/>
            </a:endParaRPr>
          </a:p>
        </p:txBody>
      </p:sp>
      <p:sp>
        <p:nvSpPr>
          <p:cNvPr id="26" name="Rectangle 25"/>
          <p:cNvSpPr/>
          <p:nvPr/>
        </p:nvSpPr>
        <p:spPr>
          <a:xfrm>
            <a:off x="15017785" y="4910508"/>
            <a:ext cx="13642848" cy="1033272"/>
          </a:xfrm>
          <a:prstGeom prst="rect">
            <a:avLst/>
          </a:prstGeom>
          <a:solidFill>
            <a:schemeClr val="accent1">
              <a:lumMod val="60000"/>
              <a:lumOff val="40000"/>
            </a:schemeClr>
          </a:soli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5400" dirty="0" smtClean="0">
                <a:solidFill>
                  <a:srgbClr val="000000"/>
                </a:solidFill>
              </a:rPr>
              <a:t>What Is Colony Collapse Disorder?</a:t>
            </a:r>
            <a:endParaRPr lang="en-US" sz="5400" dirty="0">
              <a:solidFill>
                <a:srgbClr val="000000"/>
              </a:solidFill>
            </a:endParaRPr>
          </a:p>
        </p:txBody>
      </p:sp>
      <p:sp>
        <p:nvSpPr>
          <p:cNvPr id="28" name="Rectangle 27"/>
          <p:cNvSpPr/>
          <p:nvPr/>
        </p:nvSpPr>
        <p:spPr>
          <a:xfrm>
            <a:off x="858333" y="4934089"/>
            <a:ext cx="13078153" cy="1033272"/>
          </a:xfrm>
          <a:prstGeom prst="rect">
            <a:avLst/>
          </a:prstGeom>
          <a:solidFill>
            <a:schemeClr val="accent1">
              <a:lumMod val="60000"/>
              <a:lumOff val="40000"/>
            </a:schemeClr>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5400" dirty="0" smtClean="0">
                <a:solidFill>
                  <a:schemeClr val="tx1"/>
                </a:solidFill>
              </a:rPr>
              <a:t>Introduction</a:t>
            </a:r>
            <a:endParaRPr lang="en-US" sz="5400" dirty="0">
              <a:solidFill>
                <a:schemeClr val="tx1"/>
              </a:solidFill>
            </a:endParaRPr>
          </a:p>
        </p:txBody>
      </p:sp>
      <p:sp>
        <p:nvSpPr>
          <p:cNvPr id="32" name="Rectangle 31"/>
          <p:cNvSpPr/>
          <p:nvPr/>
        </p:nvSpPr>
        <p:spPr>
          <a:xfrm>
            <a:off x="29565599" y="21118307"/>
            <a:ext cx="13395409" cy="1033272"/>
          </a:xfrm>
          <a:prstGeom prst="rect">
            <a:avLst/>
          </a:prstGeom>
          <a:solidFill>
            <a:schemeClr val="accent1">
              <a:lumMod val="60000"/>
              <a:lumOff val="40000"/>
            </a:schemeClr>
          </a:soli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5400" dirty="0" smtClean="0">
                <a:solidFill>
                  <a:schemeClr val="tx1"/>
                </a:solidFill>
              </a:rPr>
              <a:t>Conclusions</a:t>
            </a:r>
            <a:endParaRPr lang="en-US" sz="5400" dirty="0">
              <a:solidFill>
                <a:schemeClr val="tx1"/>
              </a:solidFill>
            </a:endParaRPr>
          </a:p>
        </p:txBody>
      </p:sp>
      <p:grpSp>
        <p:nvGrpSpPr>
          <p:cNvPr id="9" name="Group 8"/>
          <p:cNvGrpSpPr/>
          <p:nvPr/>
        </p:nvGrpSpPr>
        <p:grpSpPr>
          <a:xfrm>
            <a:off x="858325" y="21112745"/>
            <a:ext cx="13061639" cy="17292055"/>
            <a:chOff x="480727" y="21112745"/>
            <a:chExt cx="13061639" cy="17292055"/>
          </a:xfrm>
        </p:grpSpPr>
        <p:sp>
          <p:nvSpPr>
            <p:cNvPr id="4" name="Rectangle 3"/>
            <p:cNvSpPr/>
            <p:nvPr/>
          </p:nvSpPr>
          <p:spPr>
            <a:xfrm>
              <a:off x="480735" y="21861195"/>
              <a:ext cx="13058251" cy="16078497"/>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0" name="Rectangle 29"/>
            <p:cNvSpPr/>
            <p:nvPr/>
          </p:nvSpPr>
          <p:spPr>
            <a:xfrm>
              <a:off x="480727" y="21112745"/>
              <a:ext cx="13041111" cy="1033272"/>
            </a:xfrm>
            <a:prstGeom prst="rect">
              <a:avLst/>
            </a:prstGeom>
            <a:solidFill>
              <a:schemeClr val="accent1">
                <a:lumMod val="60000"/>
                <a:lumOff val="40000"/>
              </a:schemeClr>
            </a:soli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5400" dirty="0" smtClean="0">
                  <a:solidFill>
                    <a:srgbClr val="000000"/>
                  </a:solidFill>
                </a:rPr>
                <a:t>The Case Studies</a:t>
              </a:r>
            </a:p>
          </p:txBody>
        </p:sp>
        <p:sp>
          <p:nvSpPr>
            <p:cNvPr id="36" name="TextBox 35"/>
            <p:cNvSpPr txBox="1"/>
            <p:nvPr/>
          </p:nvSpPr>
          <p:spPr>
            <a:xfrm>
              <a:off x="493878" y="22061858"/>
              <a:ext cx="13048488" cy="16342942"/>
            </a:xfrm>
            <a:prstGeom prst="rect">
              <a:avLst/>
            </a:prstGeom>
            <a:noFill/>
          </p:spPr>
          <p:txBody>
            <a:bodyPr wrap="square" rtlCol="0">
              <a:spAutoFit/>
            </a:bodyPr>
            <a:lstStyle/>
            <a:p>
              <a:r>
                <a:rPr lang="en-US" sz="3200" b="1" dirty="0"/>
                <a:t>Varroa Mite</a:t>
              </a:r>
              <a:endParaRPr lang="en-US" sz="3200" dirty="0"/>
            </a:p>
            <a:p>
              <a:pPr marL="457200" indent="-457200">
                <a:buFont typeface="Arial"/>
                <a:buChar char="•"/>
              </a:pPr>
              <a:r>
                <a:rPr lang="en-US" sz="3200" dirty="0" smtClean="0"/>
                <a:t>Ectoparasite</a:t>
              </a:r>
              <a:r>
                <a:rPr lang="en-US" sz="3200" dirty="0"/>
                <a:t>, considered the primary destructor of colonies </a:t>
              </a:r>
              <a:r>
                <a:rPr lang="en-US" sz="3200" dirty="0" smtClean="0"/>
                <a:t>in winter</a:t>
              </a:r>
            </a:p>
            <a:p>
              <a:pPr marL="457200" indent="-457200">
                <a:buFont typeface="Arial"/>
                <a:buChar char="•"/>
              </a:pPr>
              <a:r>
                <a:rPr lang="en-US" sz="3200" dirty="0" smtClean="0"/>
                <a:t>Vector </a:t>
              </a:r>
              <a:r>
                <a:rPr lang="en-US" sz="3200" dirty="0"/>
                <a:t>for many viral infections, </a:t>
              </a:r>
              <a:r>
                <a:rPr lang="en-US" sz="3200" dirty="0" smtClean="0"/>
                <a:t>depress </a:t>
              </a:r>
              <a:r>
                <a:rPr lang="en-US" sz="3200" dirty="0"/>
                <a:t>bee immune </a:t>
              </a:r>
              <a:r>
                <a:rPr lang="en-US" sz="3200" dirty="0" smtClean="0"/>
                <a:t>systems</a:t>
              </a:r>
            </a:p>
            <a:p>
              <a:pPr marL="457200" indent="-457200">
                <a:buFont typeface="Arial"/>
                <a:buChar char="•"/>
              </a:pPr>
              <a:r>
                <a:rPr lang="en-US" sz="3200" dirty="0" smtClean="0"/>
                <a:t>All </a:t>
              </a:r>
              <a:r>
                <a:rPr lang="en-US" sz="3200" dirty="0"/>
                <a:t>colonies within area of study that </a:t>
              </a:r>
              <a:r>
                <a:rPr lang="en-US" sz="3200" dirty="0" smtClean="0"/>
                <a:t>aren’t treated die (</a:t>
              </a:r>
              <a:r>
                <a:rPr lang="en-US" sz="3200" dirty="0" err="1" smtClean="0"/>
                <a:t>Genersch</a:t>
              </a:r>
              <a:r>
                <a:rPr lang="en-US" sz="3200" dirty="0" smtClean="0"/>
                <a:t> </a:t>
              </a:r>
              <a:r>
                <a:rPr lang="en-US" sz="3200" dirty="0" smtClean="0"/>
                <a:t>et </a:t>
              </a:r>
              <a:r>
                <a:rPr lang="en-US" sz="3200" dirty="0" smtClean="0"/>
                <a:t>al., 2010)</a:t>
              </a:r>
              <a:endParaRPr lang="en-US" sz="3200" dirty="0"/>
            </a:p>
            <a:p>
              <a:r>
                <a:rPr lang="en-US" sz="3200" b="1" dirty="0"/>
                <a:t>Neonicotinoids</a:t>
              </a:r>
              <a:endParaRPr lang="en-US" sz="3200" dirty="0"/>
            </a:p>
            <a:p>
              <a:pPr marL="457200" indent="-457200">
                <a:buFont typeface="Arial"/>
                <a:buChar char="•"/>
              </a:pPr>
              <a:r>
                <a:rPr lang="en-US" sz="3200" dirty="0" smtClean="0"/>
                <a:t>Synergizes with </a:t>
              </a:r>
              <a:r>
                <a:rPr lang="en-US" sz="3200" dirty="0"/>
                <a:t>other parasites/pathogens that more directly cause </a:t>
              </a:r>
              <a:r>
                <a:rPr lang="en-US" sz="3200" dirty="0" smtClean="0"/>
                <a:t>CCD</a:t>
              </a:r>
            </a:p>
            <a:p>
              <a:pPr marL="457200" indent="-457200">
                <a:buFont typeface="Arial"/>
                <a:buChar char="•"/>
              </a:pPr>
              <a:r>
                <a:rPr lang="en-US" sz="3200" dirty="0" smtClean="0"/>
                <a:t>Applied </a:t>
              </a:r>
              <a:r>
                <a:rPr lang="en-US" sz="3200" dirty="0"/>
                <a:t>to </a:t>
              </a:r>
              <a:r>
                <a:rPr lang="en-US" sz="3200" dirty="0" err="1"/>
                <a:t>ag</a:t>
              </a:r>
              <a:r>
                <a:rPr lang="en-US" sz="3200" dirty="0"/>
                <a:t> crops/home </a:t>
              </a:r>
              <a:r>
                <a:rPr lang="en-US" sz="3200" dirty="0" smtClean="0"/>
                <a:t>plants, highly </a:t>
              </a:r>
              <a:r>
                <a:rPr lang="en-US" sz="3200" dirty="0"/>
                <a:t>persistent in </a:t>
              </a:r>
              <a:r>
                <a:rPr lang="en-US" sz="3200" dirty="0" smtClean="0"/>
                <a:t>soil</a:t>
              </a:r>
              <a:endParaRPr lang="en-US" sz="3200" dirty="0"/>
            </a:p>
            <a:p>
              <a:pPr marL="457200" indent="-457200">
                <a:buFont typeface="Arial"/>
                <a:buChar char="•"/>
              </a:pPr>
              <a:r>
                <a:rPr lang="en-US" sz="3200" dirty="0" smtClean="0"/>
                <a:t>Inhibits </a:t>
              </a:r>
              <a:r>
                <a:rPr lang="en-US" sz="3200" dirty="0"/>
                <a:t>flying, navigation, reproduction, food sensitivity, and </a:t>
              </a:r>
              <a:r>
                <a:rPr lang="en-US" sz="3200" dirty="0" smtClean="0"/>
                <a:t>learning Hopwood </a:t>
              </a:r>
              <a:r>
                <a:rPr lang="en-US" sz="3200" dirty="0" smtClean="0"/>
                <a:t>et </a:t>
              </a:r>
              <a:r>
                <a:rPr lang="en-US" sz="3200" dirty="0"/>
                <a:t>a</a:t>
              </a:r>
              <a:r>
                <a:rPr lang="en-US" sz="3200" dirty="0" smtClean="0"/>
                <a:t>l., 2013.)</a:t>
              </a:r>
            </a:p>
            <a:p>
              <a:r>
                <a:rPr lang="en-US" sz="3200" b="1" dirty="0" smtClean="0"/>
                <a:t>Israeli </a:t>
              </a:r>
              <a:r>
                <a:rPr lang="en-US" sz="3200" b="1" dirty="0"/>
                <a:t>Acute Paralysis </a:t>
              </a:r>
              <a:r>
                <a:rPr lang="en-US" sz="3200" b="1" dirty="0" smtClean="0"/>
                <a:t>Virus</a:t>
              </a:r>
              <a:endParaRPr lang="en-US" sz="3200" dirty="0"/>
            </a:p>
            <a:p>
              <a:pPr marL="457200" indent="-457200">
                <a:buFont typeface="Arial"/>
                <a:buChar char="•"/>
              </a:pPr>
              <a:r>
                <a:rPr lang="en-US" sz="3200" dirty="0" smtClean="0"/>
                <a:t>Symptoms affect </a:t>
              </a:r>
              <a:r>
                <a:rPr lang="en-US" sz="3200" dirty="0"/>
                <a:t>the morphology, physiology and </a:t>
              </a:r>
              <a:r>
                <a:rPr lang="en-US" sz="3200" dirty="0" smtClean="0"/>
                <a:t>behavior</a:t>
              </a:r>
            </a:p>
            <a:p>
              <a:pPr marL="457200" indent="-457200">
                <a:buFont typeface="Arial"/>
                <a:buChar char="•"/>
              </a:pPr>
              <a:r>
                <a:rPr lang="en-US" sz="3200" dirty="0" smtClean="0"/>
                <a:t>Ceases development and rapidly darkens body parts</a:t>
              </a:r>
              <a:endParaRPr lang="en-US" sz="3200" dirty="0"/>
            </a:p>
            <a:p>
              <a:pPr marL="457200" indent="-457200">
                <a:buFont typeface="Arial"/>
                <a:buChar char="•"/>
              </a:pPr>
              <a:r>
                <a:rPr lang="en-US" sz="3200" dirty="0" smtClean="0"/>
                <a:t>Symptoms </a:t>
              </a:r>
              <a:r>
                <a:rPr lang="en-US" sz="3200" dirty="0"/>
                <a:t>show three days after </a:t>
              </a:r>
              <a:r>
                <a:rPr lang="en-US" sz="3200" dirty="0" smtClean="0"/>
                <a:t>exposure</a:t>
              </a:r>
            </a:p>
            <a:p>
              <a:pPr marL="457200" indent="-457200">
                <a:buFont typeface="Arial"/>
                <a:buChar char="•"/>
              </a:pPr>
              <a:r>
                <a:rPr lang="en-US" sz="3200" dirty="0" smtClean="0"/>
                <a:t>General </a:t>
              </a:r>
              <a:r>
                <a:rPr lang="en-US" sz="3200" dirty="0"/>
                <a:t>mortality rate reached up to </a:t>
              </a:r>
              <a:r>
                <a:rPr lang="en-US" sz="3200" dirty="0" smtClean="0"/>
                <a:t>100 (Bailey </a:t>
              </a:r>
              <a:r>
                <a:rPr lang="en-US" sz="3200" dirty="0" smtClean="0"/>
                <a:t>et </a:t>
              </a:r>
              <a:r>
                <a:rPr lang="en-US" sz="3200" dirty="0" smtClean="0"/>
                <a:t>al., 1964) </a:t>
              </a:r>
            </a:p>
            <a:p>
              <a:pPr marL="457200" indent="-457200">
                <a:buFont typeface="Arial"/>
                <a:buChar char="•"/>
              </a:pPr>
              <a:r>
                <a:rPr lang="en-US" sz="3200" dirty="0" smtClean="0"/>
                <a:t>Transmitted via </a:t>
              </a:r>
              <a:r>
                <a:rPr lang="en-US" sz="3200" dirty="0"/>
                <a:t>fecal </a:t>
              </a:r>
              <a:r>
                <a:rPr lang="en-US" sz="3200" dirty="0" smtClean="0"/>
                <a:t>matter and group feeding</a:t>
              </a:r>
              <a:endParaRPr lang="en-US" sz="3200" dirty="0"/>
            </a:p>
            <a:p>
              <a:r>
                <a:rPr lang="en-US" sz="3200" b="1" i="1" dirty="0" smtClean="0"/>
                <a:t>Nosema </a:t>
              </a:r>
              <a:r>
                <a:rPr lang="en-US" sz="3200" b="1" dirty="0" smtClean="0"/>
                <a:t>Parasite</a:t>
              </a:r>
              <a:endParaRPr lang="en-US" sz="3200" dirty="0"/>
            </a:p>
            <a:p>
              <a:pPr marL="457200" indent="-457200">
                <a:buFont typeface="Arial"/>
                <a:buChar char="•"/>
              </a:pPr>
              <a:r>
                <a:rPr lang="en-US" sz="3200" dirty="0" smtClean="0"/>
                <a:t>Found in Asian and European Hives</a:t>
              </a:r>
            </a:p>
            <a:p>
              <a:pPr marL="457200" indent="-457200">
                <a:buFont typeface="Arial"/>
                <a:buChar char="•"/>
              </a:pPr>
              <a:r>
                <a:rPr lang="en-US" sz="3200" dirty="0" smtClean="0"/>
                <a:t>Studies </a:t>
              </a:r>
              <a:r>
                <a:rPr lang="en-US" sz="3200" dirty="0"/>
                <a:t>show that a combination of these parasites result in mortality rates up to 94.1% one week post </a:t>
              </a:r>
              <a:r>
                <a:rPr lang="en-US" sz="3200" dirty="0" smtClean="0"/>
                <a:t>infection (</a:t>
              </a:r>
              <a:r>
                <a:rPr lang="en-US" sz="3200" dirty="0" err="1" smtClean="0"/>
                <a:t>Forsgren</a:t>
              </a:r>
              <a:r>
                <a:rPr lang="en-US" sz="3200" dirty="0" smtClean="0"/>
                <a:t> </a:t>
              </a:r>
              <a:r>
                <a:rPr lang="en-US" sz="3200" dirty="0" smtClean="0"/>
                <a:t>et </a:t>
              </a:r>
              <a:r>
                <a:rPr lang="en-US" sz="3200" dirty="0" smtClean="0"/>
                <a:t>al</a:t>
              </a:r>
              <a:r>
                <a:rPr lang="en-US" sz="3200" dirty="0" smtClean="0"/>
                <a:t>., </a:t>
              </a:r>
              <a:r>
                <a:rPr lang="en-US" sz="3200" dirty="0" smtClean="0"/>
                <a:t>2009)</a:t>
              </a:r>
            </a:p>
            <a:p>
              <a:pPr marL="457200" indent="-457200">
                <a:buFont typeface="Arial"/>
                <a:buChar char="•"/>
              </a:pPr>
              <a:r>
                <a:rPr lang="en-US" sz="3200" dirty="0" smtClean="0"/>
                <a:t>Transmitted </a:t>
              </a:r>
              <a:r>
                <a:rPr lang="en-US" sz="3200" dirty="0"/>
                <a:t>via fecal matter and food exchange</a:t>
              </a:r>
              <a:r>
                <a:rPr lang="en-US" sz="3200" dirty="0" smtClean="0"/>
                <a:t>.</a:t>
              </a:r>
              <a:endParaRPr lang="en-US" sz="3200" dirty="0"/>
            </a:p>
            <a:p>
              <a:r>
                <a:rPr lang="en-US" sz="3200" b="1" dirty="0" smtClean="0"/>
                <a:t>Imidacloprid</a:t>
              </a:r>
              <a:endParaRPr lang="en-US" sz="3200" dirty="0"/>
            </a:p>
            <a:p>
              <a:pPr marL="457200" indent="-457200">
                <a:buFont typeface="Arial"/>
                <a:buChar char="•"/>
              </a:pPr>
              <a:r>
                <a:rPr lang="en-US" sz="3200" dirty="0" smtClean="0"/>
                <a:t>Insecticide </a:t>
              </a:r>
              <a:r>
                <a:rPr lang="en-US" sz="3200" dirty="0" smtClean="0"/>
                <a:t>applied </a:t>
              </a:r>
              <a:r>
                <a:rPr lang="en-US" sz="3200" dirty="0"/>
                <a:t>to the corn </a:t>
              </a:r>
              <a:r>
                <a:rPr lang="en-US" sz="3200" dirty="0" smtClean="0"/>
                <a:t>used in high</a:t>
              </a:r>
              <a:r>
                <a:rPr lang="en-US" sz="3200" dirty="0"/>
                <a:t>-fructose corn syrup (HFCS</a:t>
              </a:r>
              <a:r>
                <a:rPr lang="en-US" sz="3200" dirty="0" smtClean="0"/>
                <a:t>)</a:t>
              </a:r>
            </a:p>
            <a:p>
              <a:pPr marL="457200" indent="-457200">
                <a:buFont typeface="Arial"/>
                <a:buChar char="•"/>
              </a:pPr>
              <a:r>
                <a:rPr lang="en-US" sz="3200" dirty="0" smtClean="0"/>
                <a:t>Fed </a:t>
              </a:r>
              <a:r>
                <a:rPr lang="en-US" sz="3200" dirty="0"/>
                <a:t>to bees during winter </a:t>
              </a:r>
              <a:r>
                <a:rPr lang="en-US" sz="3200" dirty="0" smtClean="0"/>
                <a:t>months</a:t>
              </a:r>
            </a:p>
            <a:p>
              <a:pPr marL="457200" indent="-457200">
                <a:buFont typeface="Arial"/>
                <a:buChar char="•"/>
              </a:pPr>
              <a:r>
                <a:rPr lang="en-US" sz="3200" dirty="0" smtClean="0"/>
                <a:t>Used </a:t>
              </a:r>
              <a:r>
                <a:rPr lang="en-US" sz="3200" dirty="0"/>
                <a:t>to treat genetically modified corn seed and has had no measurable negative impacts on any consumers but has directly measurable lethal impacts on honey bee colonies </a:t>
              </a:r>
              <a:r>
                <a:rPr lang="en-US" sz="3200" dirty="0" smtClean="0"/>
                <a:t>(</a:t>
              </a:r>
              <a:r>
                <a:rPr lang="en-US" sz="3200" dirty="0" err="1" smtClean="0"/>
                <a:t>Chensheng</a:t>
              </a:r>
              <a:r>
                <a:rPr lang="en-US" sz="3200" dirty="0" smtClean="0"/>
                <a:t> et al., 2012)</a:t>
              </a:r>
              <a:endParaRPr lang="en-US" sz="3200" dirty="0"/>
            </a:p>
            <a:p>
              <a:r>
                <a:rPr lang="en-US" sz="3200" b="1" dirty="0" smtClean="0"/>
                <a:t>Insecticide Boosters</a:t>
              </a:r>
              <a:endParaRPr lang="en-US" sz="3200" dirty="0"/>
            </a:p>
            <a:p>
              <a:pPr marL="457200" indent="-457200">
                <a:buFont typeface="Arial"/>
                <a:buChar char="•"/>
              </a:pPr>
              <a:r>
                <a:rPr lang="en-US" sz="3200" dirty="0" smtClean="0"/>
                <a:t>Enhance </a:t>
              </a:r>
              <a:r>
                <a:rPr lang="en-US" sz="3200" dirty="0"/>
                <a:t>the efficiency of herbicides, fungicides, and insecticides by acting as a defoaming, thickening, or spread facilitating </a:t>
              </a:r>
              <a:r>
                <a:rPr lang="en-US" sz="3200" dirty="0" smtClean="0"/>
                <a:t>agent</a:t>
              </a:r>
            </a:p>
            <a:p>
              <a:pPr marL="457200" indent="-457200">
                <a:buFont typeface="Arial"/>
                <a:buChar char="•"/>
              </a:pPr>
              <a:r>
                <a:rPr lang="en-US" sz="3200" dirty="0" smtClean="0"/>
                <a:t>Not considered an </a:t>
              </a:r>
              <a:r>
                <a:rPr lang="en-US" sz="3200" dirty="0"/>
                <a:t>active pesticide </a:t>
              </a:r>
              <a:r>
                <a:rPr lang="en-US" sz="3200" dirty="0" smtClean="0"/>
                <a:t>ingredient</a:t>
              </a:r>
            </a:p>
            <a:p>
              <a:pPr marL="457200" indent="-457200">
                <a:buFont typeface="Arial"/>
                <a:buChar char="•"/>
              </a:pPr>
              <a:r>
                <a:rPr lang="en-US" sz="3200" dirty="0" smtClean="0"/>
                <a:t>Cause </a:t>
              </a:r>
              <a:r>
                <a:rPr lang="en-US" sz="3200" dirty="0"/>
                <a:t>learning impairment in affected </a:t>
              </a:r>
              <a:r>
                <a:rPr lang="en-US" sz="3200" dirty="0" smtClean="0"/>
                <a:t>bees (</a:t>
              </a:r>
              <a:r>
                <a:rPr lang="en-US" sz="3200" dirty="0" err="1" smtClean="0"/>
                <a:t>Ciarlo</a:t>
              </a:r>
              <a:r>
                <a:rPr lang="en-US" sz="3200" dirty="0" smtClean="0"/>
                <a:t> et al., 2012)</a:t>
              </a:r>
            </a:p>
          </p:txBody>
        </p:sp>
      </p:grpSp>
      <p:grpSp>
        <p:nvGrpSpPr>
          <p:cNvPr id="10" name="Group 9"/>
          <p:cNvGrpSpPr/>
          <p:nvPr/>
        </p:nvGrpSpPr>
        <p:grpSpPr>
          <a:xfrm>
            <a:off x="878853" y="14062763"/>
            <a:ext cx="13097694" cy="6492451"/>
            <a:chOff x="441293" y="15068890"/>
            <a:chExt cx="13097694" cy="6492451"/>
          </a:xfrm>
        </p:grpSpPr>
        <p:sp>
          <p:nvSpPr>
            <p:cNvPr id="29" name="Rectangle 28"/>
            <p:cNvSpPr/>
            <p:nvPr/>
          </p:nvSpPr>
          <p:spPr>
            <a:xfrm>
              <a:off x="441293" y="15068890"/>
              <a:ext cx="13097694" cy="1026489"/>
            </a:xfrm>
            <a:prstGeom prst="rect">
              <a:avLst/>
            </a:prstGeom>
            <a:solidFill>
              <a:schemeClr val="accent1">
                <a:lumMod val="60000"/>
                <a:lumOff val="40000"/>
              </a:schemeClr>
            </a:soli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5400" dirty="0" smtClean="0">
                  <a:solidFill>
                    <a:srgbClr val="000000"/>
                  </a:solidFill>
                </a:rPr>
                <a:t>Selection Criteria</a:t>
              </a:r>
              <a:endParaRPr lang="en-US" sz="5400" dirty="0">
                <a:solidFill>
                  <a:srgbClr val="000000"/>
                </a:solidFill>
              </a:endParaRPr>
            </a:p>
          </p:txBody>
        </p:sp>
        <p:sp>
          <p:nvSpPr>
            <p:cNvPr id="37" name="TextBox 36"/>
            <p:cNvSpPr txBox="1"/>
            <p:nvPr/>
          </p:nvSpPr>
          <p:spPr>
            <a:xfrm>
              <a:off x="493879" y="16052141"/>
              <a:ext cx="13045107" cy="5509200"/>
            </a:xfrm>
            <a:prstGeom prst="rect">
              <a:avLst/>
            </a:prstGeom>
            <a:noFill/>
          </p:spPr>
          <p:txBody>
            <a:bodyPr wrap="square" rtlCol="0">
              <a:spAutoFit/>
            </a:bodyPr>
            <a:lstStyle/>
            <a:p>
              <a:r>
                <a:rPr lang="en-US" sz="3200" dirty="0" smtClean="0"/>
                <a:t>Colony Collapse Disorder is being studied at different levels and in different areas.  We chose cases based on options that are prevalent across the years in which CCD has been studied (post 2006), that are present in a large geographical range, and that have been previously determined to be significant contributors to CCD.  We chose evaluation criteria in such a way as to be able to summarize the present knowledge on each contributor to CCD, while providing us with a way to quantify the emergence and importance of each contributor.  We summarized this with Potential to Expand, Frequency of Threat, Geographic Range, Treatment/Prevention Options, and Effects on Bee Colonies.</a:t>
              </a:r>
            </a:p>
            <a:p>
              <a:endParaRPr lang="en-US" sz="3200" dirty="0" smtClean="0"/>
            </a:p>
          </p:txBody>
        </p:sp>
      </p:grpSp>
      <p:sp>
        <p:nvSpPr>
          <p:cNvPr id="38" name="TextBox 37"/>
          <p:cNvSpPr txBox="1"/>
          <p:nvPr/>
        </p:nvSpPr>
        <p:spPr>
          <a:xfrm>
            <a:off x="15173707" y="5943780"/>
            <a:ext cx="13637123" cy="7478970"/>
          </a:xfrm>
          <a:prstGeom prst="rect">
            <a:avLst/>
          </a:prstGeom>
          <a:noFill/>
        </p:spPr>
        <p:txBody>
          <a:bodyPr wrap="square" rtlCol="0">
            <a:spAutoFit/>
          </a:bodyPr>
          <a:lstStyle/>
          <a:p>
            <a:r>
              <a:rPr lang="en-US" sz="3200" dirty="0" smtClean="0"/>
              <a:t>The sudden collapse of </a:t>
            </a:r>
            <a:r>
              <a:rPr lang="en-US" sz="3200" i="1" dirty="0" smtClean="0"/>
              <a:t>Apis mellifera</a:t>
            </a:r>
            <a:r>
              <a:rPr lang="en-US" sz="3200" dirty="0" smtClean="0"/>
              <a:t> is the result of a variety of contributing factors such as mites, parasites, pesticides, and viruses.</a:t>
            </a:r>
          </a:p>
          <a:p>
            <a:endParaRPr lang="en-US" sz="3200" dirty="0" smtClean="0"/>
          </a:p>
          <a:p>
            <a:r>
              <a:rPr lang="en-US" sz="3200" dirty="0" smtClean="0"/>
              <a:t>The symptoms of CCD:</a:t>
            </a:r>
          </a:p>
          <a:p>
            <a:pPr marL="514350" lvl="0" indent="-514350">
              <a:buFont typeface="+mj-lt"/>
              <a:buAutoNum type="arabicPeriod"/>
            </a:pPr>
            <a:r>
              <a:rPr lang="en-US" sz="3200" dirty="0" smtClean="0"/>
              <a:t>The rapid loss of adult worker bees from affected colonies as evidenced by weak or dead colonies with excess brood populations relative to adult bee populations</a:t>
            </a:r>
          </a:p>
          <a:p>
            <a:pPr marL="514350" lvl="0" indent="-514350">
              <a:buFont typeface="+mj-lt"/>
              <a:buAutoNum type="arabicPeriod"/>
            </a:pPr>
            <a:r>
              <a:rPr lang="en-US" sz="3200" dirty="0" smtClean="0"/>
              <a:t>A noticeable lack of dead worker bees both within and surrounding the affected hives</a:t>
            </a:r>
          </a:p>
          <a:p>
            <a:pPr marL="514350" lvl="0" indent="-514350">
              <a:buFont typeface="+mj-lt"/>
              <a:buAutoNum type="arabicPeriod"/>
            </a:pPr>
            <a:r>
              <a:rPr lang="en-US" sz="3200" dirty="0" smtClean="0"/>
              <a:t>The delayed invasion of hive pests and </a:t>
            </a:r>
            <a:r>
              <a:rPr lang="en-US" sz="3200" dirty="0" err="1" smtClean="0"/>
              <a:t>kleptoparasitism</a:t>
            </a:r>
            <a:r>
              <a:rPr lang="en-US" sz="3200" dirty="0" smtClean="0"/>
              <a:t> from neighboring honey bee colonies (</a:t>
            </a:r>
            <a:r>
              <a:rPr lang="en-US" sz="3200" dirty="0" err="1" smtClean="0"/>
              <a:t>vanEngelsdorp</a:t>
            </a:r>
            <a:r>
              <a:rPr lang="en-US" sz="3200" dirty="0" smtClean="0"/>
              <a:t> et al., 2009)</a:t>
            </a:r>
          </a:p>
          <a:p>
            <a:pPr lvl="0"/>
            <a:endParaRPr lang="en-US" sz="3200" dirty="0" smtClean="0"/>
          </a:p>
          <a:p>
            <a:r>
              <a:rPr lang="en-US" sz="3200" dirty="0" smtClean="0"/>
              <a:t>While CCD has similar symptoms in all colonies that it affects, the predominant causes of CCD work in a variety of ways.</a:t>
            </a:r>
          </a:p>
          <a:p>
            <a:endParaRPr lang="en-US" sz="3200" dirty="0"/>
          </a:p>
        </p:txBody>
      </p:sp>
      <p:sp>
        <p:nvSpPr>
          <p:cNvPr id="39" name="TextBox 38"/>
          <p:cNvSpPr txBox="1"/>
          <p:nvPr/>
        </p:nvSpPr>
        <p:spPr>
          <a:xfrm>
            <a:off x="944583" y="5967361"/>
            <a:ext cx="13031964" cy="7478970"/>
          </a:xfrm>
          <a:prstGeom prst="rect">
            <a:avLst/>
          </a:prstGeom>
          <a:noFill/>
        </p:spPr>
        <p:txBody>
          <a:bodyPr wrap="square" rtlCol="0">
            <a:spAutoFit/>
          </a:bodyPr>
          <a:lstStyle/>
          <a:p>
            <a:pPr marL="457200" indent="-457200">
              <a:buFont typeface="Arial"/>
              <a:buChar char="•"/>
            </a:pPr>
            <a:r>
              <a:rPr lang="en-US" sz="3200" dirty="0" smtClean="0"/>
              <a:t>CCD is a widespread condition that affects Western honey bee (</a:t>
            </a:r>
            <a:r>
              <a:rPr lang="en-US" sz="3200" i="1" dirty="0" smtClean="0"/>
              <a:t>Apis mellifera</a:t>
            </a:r>
            <a:r>
              <a:rPr lang="en-US" sz="3200" dirty="0" smtClean="0"/>
              <a:t>) populations globally, resulting in failure of honey</a:t>
            </a:r>
            <a:r>
              <a:rPr lang="en-US" sz="3200" i="1" dirty="0" smtClean="0"/>
              <a:t> </a:t>
            </a:r>
            <a:r>
              <a:rPr lang="en-US" sz="3200" dirty="0" smtClean="0"/>
              <a:t>bee hives including death and/or hive abandonment</a:t>
            </a:r>
          </a:p>
          <a:p>
            <a:pPr marL="457200" indent="-457200">
              <a:buFont typeface="Arial"/>
              <a:buChar char="•"/>
            </a:pPr>
            <a:r>
              <a:rPr lang="en-US" sz="3200" dirty="0" smtClean="0"/>
              <a:t>First case: winter of 2006/2007, resulting in a major decline in the pollination of crops incl. almonds, apples, alfalfa, etc.</a:t>
            </a:r>
          </a:p>
          <a:p>
            <a:pPr marL="457200" indent="-457200">
              <a:buFont typeface="Arial"/>
              <a:buChar char="•"/>
            </a:pPr>
            <a:r>
              <a:rPr lang="en-US" sz="3200" dirty="0" smtClean="0"/>
              <a:t>Roughly 1/3 of the US diet is pollinated by</a:t>
            </a:r>
            <a:r>
              <a:rPr lang="en-US" sz="3200" i="1" dirty="0" smtClean="0"/>
              <a:t> A. mellifera</a:t>
            </a:r>
            <a:r>
              <a:rPr lang="en-US" sz="3200" dirty="0" smtClean="0"/>
              <a:t>.</a:t>
            </a:r>
          </a:p>
          <a:p>
            <a:pPr marL="457200" indent="-457200">
              <a:buFont typeface="Arial"/>
              <a:buChar char="•"/>
            </a:pPr>
            <a:r>
              <a:rPr lang="en-US" sz="3200" dirty="0" smtClean="0"/>
              <a:t>Difficult to establish a singular cause of collapse: many contributing factors</a:t>
            </a:r>
            <a:r>
              <a:rPr lang="en-US" sz="3200" dirty="0"/>
              <a:t> </a:t>
            </a:r>
            <a:r>
              <a:rPr lang="en-US" sz="3200" dirty="0" smtClean="0"/>
              <a:t>(Klein et al., 2007; Kaplan, 2012).</a:t>
            </a:r>
          </a:p>
          <a:p>
            <a:endParaRPr lang="en-US" sz="3200" dirty="0"/>
          </a:p>
          <a:p>
            <a:r>
              <a:rPr lang="en-US" sz="3200" dirty="0" smtClean="0"/>
              <a:t>The primary goal of this research is to establish a singular most pervasive cause of CCD based on four major criteria and to outline how it is connected to other causes of CCD as well as potential solutions and treatments.</a:t>
            </a:r>
          </a:p>
          <a:p>
            <a:endParaRPr lang="en-US" sz="3200" dirty="0"/>
          </a:p>
          <a:p>
            <a:r>
              <a:rPr lang="en-US" sz="3200" b="1" dirty="0" smtClean="0"/>
              <a:t>Hypothesis</a:t>
            </a:r>
            <a:r>
              <a:rPr lang="en-US" sz="3200" dirty="0" smtClean="0"/>
              <a:t>: Through the analysis of six major causes of CCD, using four selection criteria, a primary cause of CCD can be established.</a:t>
            </a:r>
            <a:endParaRPr lang="en-US" sz="3200" dirty="0"/>
          </a:p>
        </p:txBody>
      </p:sp>
      <p:grpSp>
        <p:nvGrpSpPr>
          <p:cNvPr id="47" name="Group 46"/>
          <p:cNvGrpSpPr/>
          <p:nvPr/>
        </p:nvGrpSpPr>
        <p:grpSpPr>
          <a:xfrm>
            <a:off x="14872631" y="22707600"/>
            <a:ext cx="13611723" cy="13777153"/>
            <a:chOff x="29211661" y="7019874"/>
            <a:chExt cx="12239499" cy="13201698"/>
          </a:xfrm>
        </p:grpSpPr>
        <p:pic>
          <p:nvPicPr>
            <p:cNvPr id="34" name="Picture 33" descr="neoniconitoids.jpg"/>
            <p:cNvPicPr>
              <a:picLocks noChangeAspect="1"/>
            </p:cNvPicPr>
            <p:nvPr/>
          </p:nvPicPr>
          <p:blipFill>
            <a:blip r:embed="rId4"/>
            <a:stretch>
              <a:fillRect/>
            </a:stretch>
          </p:blipFill>
          <p:spPr>
            <a:xfrm>
              <a:off x="29211661" y="16660963"/>
              <a:ext cx="5486400" cy="3560609"/>
            </a:xfrm>
            <a:prstGeom prst="rect">
              <a:avLst/>
            </a:prstGeom>
          </p:spPr>
        </p:pic>
        <p:pic>
          <p:nvPicPr>
            <p:cNvPr id="40" name="Picture 39" descr="Varroa.jpg"/>
            <p:cNvPicPr>
              <a:picLocks noChangeAspect="1"/>
            </p:cNvPicPr>
            <p:nvPr/>
          </p:nvPicPr>
          <p:blipFill>
            <a:blip r:embed="rId5"/>
            <a:stretch>
              <a:fillRect/>
            </a:stretch>
          </p:blipFill>
          <p:spPr>
            <a:xfrm>
              <a:off x="35964760" y="7019874"/>
              <a:ext cx="5486400" cy="3560609"/>
            </a:xfrm>
            <a:prstGeom prst="rect">
              <a:avLst/>
            </a:prstGeom>
          </p:spPr>
        </p:pic>
        <p:pic>
          <p:nvPicPr>
            <p:cNvPr id="42" name="Picture 41" descr="parasites.jpg"/>
            <p:cNvPicPr>
              <a:picLocks noChangeAspect="1"/>
            </p:cNvPicPr>
            <p:nvPr/>
          </p:nvPicPr>
          <p:blipFill>
            <a:blip r:embed="rId6"/>
            <a:stretch>
              <a:fillRect/>
            </a:stretch>
          </p:blipFill>
          <p:spPr>
            <a:xfrm>
              <a:off x="29211661" y="7019874"/>
              <a:ext cx="5486400" cy="3560608"/>
            </a:xfrm>
            <a:prstGeom prst="rect">
              <a:avLst/>
            </a:prstGeom>
          </p:spPr>
        </p:pic>
        <p:pic>
          <p:nvPicPr>
            <p:cNvPr id="43" name="Picture 42" descr="imidacloprid.jpg"/>
            <p:cNvPicPr>
              <a:picLocks noChangeAspect="1"/>
            </p:cNvPicPr>
            <p:nvPr/>
          </p:nvPicPr>
          <p:blipFill>
            <a:blip r:embed="rId7"/>
            <a:stretch>
              <a:fillRect/>
            </a:stretch>
          </p:blipFill>
          <p:spPr>
            <a:xfrm>
              <a:off x="29211661" y="11860020"/>
              <a:ext cx="5486400" cy="3560609"/>
            </a:xfrm>
            <a:prstGeom prst="rect">
              <a:avLst/>
            </a:prstGeom>
          </p:spPr>
        </p:pic>
        <p:pic>
          <p:nvPicPr>
            <p:cNvPr id="44" name="Picture 43" descr="insecticide boosters.jpg"/>
            <p:cNvPicPr>
              <a:picLocks noChangeAspect="1"/>
            </p:cNvPicPr>
            <p:nvPr/>
          </p:nvPicPr>
          <p:blipFill>
            <a:blip r:embed="rId8"/>
            <a:stretch>
              <a:fillRect/>
            </a:stretch>
          </p:blipFill>
          <p:spPr>
            <a:xfrm>
              <a:off x="35964760" y="11860020"/>
              <a:ext cx="5486400" cy="3560609"/>
            </a:xfrm>
            <a:prstGeom prst="rect">
              <a:avLst/>
            </a:prstGeom>
          </p:spPr>
        </p:pic>
        <p:pic>
          <p:nvPicPr>
            <p:cNvPr id="45" name="Picture 44" descr="IAPV.jpg"/>
            <p:cNvPicPr>
              <a:picLocks noChangeAspect="1"/>
            </p:cNvPicPr>
            <p:nvPr/>
          </p:nvPicPr>
          <p:blipFill>
            <a:blip r:embed="rId9"/>
            <a:stretch>
              <a:fillRect/>
            </a:stretch>
          </p:blipFill>
          <p:spPr>
            <a:xfrm>
              <a:off x="35964760" y="16660963"/>
              <a:ext cx="5486400" cy="3560609"/>
            </a:xfrm>
            <a:prstGeom prst="rect">
              <a:avLst/>
            </a:prstGeom>
          </p:spPr>
        </p:pic>
      </p:grpSp>
      <p:pic>
        <p:nvPicPr>
          <p:cNvPr id="46" name="Picture 45" descr="CCD_frames.jpg"/>
          <p:cNvPicPr>
            <a:picLocks noChangeAspect="1"/>
          </p:cNvPicPr>
          <p:nvPr/>
        </p:nvPicPr>
        <p:blipFill>
          <a:blip r:embed="rId10"/>
          <a:stretch>
            <a:fillRect/>
          </a:stretch>
        </p:blipFill>
        <p:spPr>
          <a:xfrm>
            <a:off x="30124348" y="5105400"/>
            <a:ext cx="11895289" cy="7921965"/>
          </a:xfrm>
          <a:prstGeom prst="rect">
            <a:avLst/>
          </a:prstGeom>
          <a:ln>
            <a:solidFill>
              <a:srgbClr val="000000"/>
            </a:solidFill>
          </a:ln>
        </p:spPr>
      </p:pic>
      <p:sp>
        <p:nvSpPr>
          <p:cNvPr id="48" name="TextBox 47"/>
          <p:cNvSpPr txBox="1"/>
          <p:nvPr/>
        </p:nvSpPr>
        <p:spPr>
          <a:xfrm>
            <a:off x="14949026" y="21112745"/>
            <a:ext cx="13642848" cy="1033272"/>
          </a:xfrm>
          <a:prstGeom prst="rect">
            <a:avLst/>
          </a:prstGeom>
          <a:solidFill>
            <a:schemeClr val="accent1">
              <a:lumMod val="60000"/>
              <a:lumOff val="40000"/>
            </a:schemeClr>
          </a:solidFill>
          <a:ln>
            <a:solidFill>
              <a:srgbClr val="000000"/>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sz="5400" dirty="0" smtClean="0">
                <a:solidFill>
                  <a:schemeClr val="tx1"/>
                </a:solidFill>
              </a:rPr>
              <a:t>Geographic Range</a:t>
            </a:r>
            <a:endParaRPr lang="en-US" sz="5400" dirty="0">
              <a:solidFill>
                <a:schemeClr val="tx1"/>
              </a:solidFill>
            </a:endParaRPr>
          </a:p>
        </p:txBody>
      </p:sp>
      <p:sp>
        <p:nvSpPr>
          <p:cNvPr id="50" name="TextBox 49"/>
          <p:cNvSpPr txBox="1"/>
          <p:nvPr/>
        </p:nvSpPr>
        <p:spPr>
          <a:xfrm>
            <a:off x="14872631" y="26423414"/>
            <a:ext cx="12872849" cy="584776"/>
          </a:xfrm>
          <a:prstGeom prst="rect">
            <a:avLst/>
          </a:prstGeom>
          <a:noFill/>
        </p:spPr>
        <p:txBody>
          <a:bodyPr wrap="square" rtlCol="0">
            <a:spAutoFit/>
          </a:bodyPr>
          <a:lstStyle/>
          <a:p>
            <a:r>
              <a:rPr lang="en-US" sz="3200" dirty="0" smtClean="0"/>
              <a:t> Fig.1: Range of Parasite 		           Fig. 2: Range of Varroa Mite</a:t>
            </a:r>
            <a:endParaRPr lang="en-US" sz="3200" dirty="0"/>
          </a:p>
        </p:txBody>
      </p:sp>
      <p:sp>
        <p:nvSpPr>
          <p:cNvPr id="52" name="TextBox 51"/>
          <p:cNvSpPr txBox="1"/>
          <p:nvPr/>
        </p:nvSpPr>
        <p:spPr>
          <a:xfrm>
            <a:off x="14653195" y="31563386"/>
            <a:ext cx="14951652" cy="584776"/>
          </a:xfrm>
          <a:prstGeom prst="rect">
            <a:avLst/>
          </a:prstGeom>
          <a:noFill/>
        </p:spPr>
        <p:txBody>
          <a:bodyPr wrap="square" rtlCol="0">
            <a:spAutoFit/>
          </a:bodyPr>
          <a:lstStyle/>
          <a:p>
            <a:r>
              <a:rPr lang="en-US" sz="3200" dirty="0" smtClean="0"/>
              <a:t>   Fig. 3: Range of Imidacloprid 	              Fig. 4: Range of Insecticide Boosters</a:t>
            </a:r>
            <a:endParaRPr lang="en-US" sz="3200" dirty="0"/>
          </a:p>
        </p:txBody>
      </p:sp>
      <p:sp>
        <p:nvSpPr>
          <p:cNvPr id="53" name="TextBox 52"/>
          <p:cNvSpPr txBox="1"/>
          <p:nvPr/>
        </p:nvSpPr>
        <p:spPr>
          <a:xfrm>
            <a:off x="14872631" y="36484753"/>
            <a:ext cx="13268247" cy="1077218"/>
          </a:xfrm>
          <a:prstGeom prst="rect">
            <a:avLst/>
          </a:prstGeom>
          <a:noFill/>
        </p:spPr>
        <p:txBody>
          <a:bodyPr wrap="square" rtlCol="0">
            <a:spAutoFit/>
          </a:bodyPr>
          <a:lstStyle/>
          <a:p>
            <a:r>
              <a:rPr lang="en-US" sz="3200" dirty="0"/>
              <a:t> </a:t>
            </a:r>
            <a:r>
              <a:rPr lang="en-US" sz="3200" dirty="0" smtClean="0"/>
              <a:t>Fig. 5: Range of Neoniconitoids	           Fig. 6: Range of IAPV 	   </a:t>
            </a:r>
            <a:endParaRPr lang="en-US" sz="3200" dirty="0"/>
          </a:p>
        </p:txBody>
      </p:sp>
      <p:graphicFrame>
        <p:nvGraphicFramePr>
          <p:cNvPr id="2" name="Table 1"/>
          <p:cNvGraphicFramePr>
            <a:graphicFrameLocks noGrp="1"/>
          </p:cNvGraphicFramePr>
          <p:nvPr>
            <p:extLst>
              <p:ext uri="{D42A27DB-BD31-4B8C-83A1-F6EECF244321}">
                <p14:modId xmlns:p14="http://schemas.microsoft.com/office/powerpoint/2010/main" val="3592430152"/>
              </p:ext>
            </p:extLst>
          </p:nvPr>
        </p:nvGraphicFramePr>
        <p:xfrm>
          <a:off x="14482053" y="14008459"/>
          <a:ext cx="28743544" cy="6557759"/>
        </p:xfrm>
        <a:graphic>
          <a:graphicData uri="http://schemas.openxmlformats.org/drawingml/2006/table">
            <a:tbl>
              <a:tblPr/>
              <a:tblGrid>
                <a:gridCol w="3778130"/>
                <a:gridCol w="2337586"/>
                <a:gridCol w="7199763"/>
                <a:gridCol w="15428065"/>
              </a:tblGrid>
              <a:tr h="213295">
                <a:tc>
                  <a:txBody>
                    <a:bodyPr/>
                    <a:lstStyle/>
                    <a:p>
                      <a:pPr algn="l" fontAlgn="b"/>
                      <a:endParaRPr lang="en-US" sz="3200" b="0" i="0" u="none" strike="noStrike" dirty="0">
                        <a:effectLst/>
                        <a:latin typeface="Arial"/>
                      </a:endParaRPr>
                    </a:p>
                  </a:txBody>
                  <a:tcPr marL="12700" marR="12700" marT="12700" marB="0" anchor="b">
                    <a:lnL>
                      <a:noFill/>
                    </a:lnL>
                    <a:lnR>
                      <a:noFill/>
                    </a:lnR>
                    <a:lnT>
                      <a:noFill/>
                    </a:lnT>
                    <a:lnB w="25400" cap="flat" cmpd="dbl" algn="ctr">
                      <a:solidFill>
                        <a:srgbClr val="000000"/>
                      </a:solidFill>
                      <a:prstDash val="solid"/>
                      <a:round/>
                      <a:headEnd type="none" w="med" len="med"/>
                      <a:tailEnd type="none" w="med" len="med"/>
                    </a:lnB>
                    <a:solidFill>
                      <a:schemeClr val="bg1"/>
                    </a:solidFill>
                  </a:tcPr>
                </a:tc>
                <a:tc>
                  <a:txBody>
                    <a:bodyPr/>
                    <a:lstStyle/>
                    <a:p>
                      <a:pPr algn="ctr" fontAlgn="b"/>
                      <a:r>
                        <a:rPr lang="en-US" sz="3200" b="1" i="0" u="none" strike="noStrike" dirty="0">
                          <a:solidFill>
                            <a:srgbClr val="000000"/>
                          </a:solidFill>
                          <a:effectLst/>
                          <a:latin typeface="Arial"/>
                        </a:rPr>
                        <a:t>Persistence</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ctr" fontAlgn="b"/>
                      <a:r>
                        <a:rPr lang="en-US" sz="3200" b="1" i="0" u="none" strike="noStrike" dirty="0">
                          <a:solidFill>
                            <a:srgbClr val="000000"/>
                          </a:solidFill>
                          <a:effectLst/>
                          <a:latin typeface="Arial"/>
                        </a:rPr>
                        <a:t>Frequency of Threat</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c>
                  <a:txBody>
                    <a:bodyPr/>
                    <a:lstStyle/>
                    <a:p>
                      <a:pPr algn="ctr" fontAlgn="b"/>
                      <a:r>
                        <a:rPr lang="en-US" sz="3200" b="1" i="0" u="none" strike="noStrike" dirty="0">
                          <a:solidFill>
                            <a:srgbClr val="000000"/>
                          </a:solidFill>
                          <a:effectLst/>
                          <a:latin typeface="Arial"/>
                        </a:rPr>
                        <a:t>Treatment Options</a:t>
                      </a:r>
                    </a:p>
                  </a:txBody>
                  <a:tcPr marL="12700" marR="12700" marT="12700" marB="0" anchor="ctr">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solidFill>
                  </a:tcPr>
                </a:tc>
              </a:tr>
              <a:tr h="1643015">
                <a:tc>
                  <a:txBody>
                    <a:bodyPr/>
                    <a:lstStyle/>
                    <a:p>
                      <a:pPr algn="ctr" fontAlgn="b"/>
                      <a:r>
                        <a:rPr lang="en-US" sz="3200" b="1" i="0" u="none" strike="noStrike" dirty="0">
                          <a:solidFill>
                            <a:srgbClr val="000000"/>
                          </a:solidFill>
                          <a:effectLst/>
                          <a:latin typeface="Arial"/>
                        </a:rPr>
                        <a:t>Varroa mite</a:t>
                      </a:r>
                    </a:p>
                  </a:txBody>
                  <a:tcPr marL="12700" marR="12700" marT="12700"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Unclear</a:t>
                      </a:r>
                    </a:p>
                  </a:txBody>
                  <a:tcPr marL="12700" marR="12700" marT="12700"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Common</a:t>
                      </a:r>
                    </a:p>
                  </a:txBody>
                  <a:tcPr marL="12700" marR="12700" marT="12700" marB="0" anchor="ctr">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smtClean="0">
                          <a:solidFill>
                            <a:srgbClr val="000000"/>
                          </a:solidFill>
                          <a:effectLst/>
                          <a:latin typeface="Arial"/>
                        </a:rPr>
                        <a:t>Miticides </a:t>
                      </a:r>
                      <a:r>
                        <a:rPr lang="en-US" sz="3200" b="0" i="0" u="none" strike="noStrike" dirty="0">
                          <a:solidFill>
                            <a:srgbClr val="000000"/>
                          </a:solidFill>
                          <a:effectLst/>
                          <a:latin typeface="Arial"/>
                        </a:rPr>
                        <a:t>(be careful to </a:t>
                      </a:r>
                      <a:r>
                        <a:rPr lang="en-US" sz="3200" b="0" i="0" u="none" strike="noStrike" dirty="0" smtClean="0">
                          <a:solidFill>
                            <a:srgbClr val="000000"/>
                          </a:solidFill>
                          <a:effectLst/>
                          <a:latin typeface="Arial"/>
                        </a:rPr>
                        <a:t>minimize </a:t>
                      </a:r>
                      <a:r>
                        <a:rPr lang="en-US" sz="3200" b="0" i="0" u="none" strike="noStrike" dirty="0">
                          <a:solidFill>
                            <a:srgbClr val="000000"/>
                          </a:solidFill>
                          <a:effectLst/>
                          <a:latin typeface="Arial"/>
                        </a:rPr>
                        <a:t>honey </a:t>
                      </a:r>
                      <a:r>
                        <a:rPr lang="en-US" sz="3200" b="0" i="0" u="none" strike="noStrike" dirty="0" smtClean="0">
                          <a:solidFill>
                            <a:srgbClr val="000000"/>
                          </a:solidFill>
                          <a:effectLst/>
                          <a:latin typeface="Arial"/>
                        </a:rPr>
                        <a:t>contamination)</a:t>
                      </a:r>
                      <a:r>
                        <a:rPr lang="en-US" sz="3200" b="0" i="0" u="none" strike="noStrike" dirty="0">
                          <a:solidFill>
                            <a:srgbClr val="000000"/>
                          </a:solidFill>
                          <a:effectLst/>
                          <a:latin typeface="Arial"/>
                        </a:rPr>
                        <a:t>, insecticide, heat treatment, perforated bottom board, genetic engineering via RNA interference: </a:t>
                      </a:r>
                      <a:r>
                        <a:rPr lang="en-US" sz="3200" b="0" i="0" u="none" strike="noStrike" dirty="0" smtClean="0">
                          <a:solidFill>
                            <a:srgbClr val="000000"/>
                          </a:solidFill>
                          <a:effectLst/>
                          <a:latin typeface="Arial"/>
                        </a:rPr>
                        <a:t>knock </a:t>
                      </a:r>
                      <a:r>
                        <a:rPr lang="en-US" sz="3200" b="0" i="0" u="none" strike="noStrike" dirty="0">
                          <a:solidFill>
                            <a:srgbClr val="000000"/>
                          </a:solidFill>
                          <a:effectLst/>
                          <a:latin typeface="Arial"/>
                        </a:rPr>
                        <a:t>out varroa mite genes</a:t>
                      </a:r>
                    </a:p>
                  </a:txBody>
                  <a:tcPr marL="12700" marR="12700" marT="12700"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57098">
                <a:tc>
                  <a:txBody>
                    <a:bodyPr/>
                    <a:lstStyle/>
                    <a:p>
                      <a:pPr algn="ctr" fontAlgn="b"/>
                      <a:r>
                        <a:rPr lang="en-US" sz="3200" b="1" i="0" u="none" strike="noStrike" dirty="0">
                          <a:solidFill>
                            <a:srgbClr val="000000"/>
                          </a:solidFill>
                          <a:effectLst/>
                          <a:latin typeface="Arial"/>
                        </a:rPr>
                        <a:t>Neoniconitoids</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High</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a:effectLst/>
                          <a:latin typeface="Arial"/>
                        </a:rPr>
                        <a:t>Common in agrculture use</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smtClean="0">
                          <a:effectLst/>
                          <a:latin typeface="Arial"/>
                        </a:rPr>
                        <a:t>Minimize</a:t>
                      </a:r>
                      <a:r>
                        <a:rPr lang="en-US" sz="3200" b="0" i="0" u="none" strike="noStrike" baseline="0" dirty="0" smtClean="0">
                          <a:effectLst/>
                          <a:latin typeface="Arial"/>
                        </a:rPr>
                        <a:t> use;</a:t>
                      </a:r>
                      <a:r>
                        <a:rPr lang="en-US" sz="3200" b="0" i="0" u="none" strike="noStrike" dirty="0" smtClean="0">
                          <a:effectLst/>
                          <a:latin typeface="Arial"/>
                        </a:rPr>
                        <a:t> no </a:t>
                      </a:r>
                      <a:r>
                        <a:rPr lang="en-US" sz="3200" b="0" i="0" u="none" strike="noStrike" dirty="0">
                          <a:effectLst/>
                          <a:latin typeface="Arial"/>
                        </a:rPr>
                        <a:t>treatment </a:t>
                      </a:r>
                      <a:r>
                        <a:rPr lang="en-US" sz="3200" b="0" i="0" u="none" strike="noStrike" dirty="0" smtClean="0">
                          <a:effectLst/>
                          <a:latin typeface="Arial"/>
                        </a:rPr>
                        <a:t>option</a:t>
                      </a:r>
                      <a:endParaRPr lang="en-US" sz="3200" b="0" i="0" u="none" strike="noStrike" dirty="0">
                        <a:effectLst/>
                        <a:latin typeface="Arial"/>
                      </a:endParaRP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00056">
                <a:tc>
                  <a:txBody>
                    <a:bodyPr/>
                    <a:lstStyle/>
                    <a:p>
                      <a:pPr algn="ctr" fontAlgn="b"/>
                      <a:r>
                        <a:rPr lang="en-US" sz="3200" b="1" i="0" u="none" strike="noStrike" dirty="0">
                          <a:solidFill>
                            <a:srgbClr val="000000"/>
                          </a:solidFill>
                          <a:effectLst/>
                          <a:latin typeface="Arial"/>
                        </a:rPr>
                        <a:t>IAPV</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High</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a:solidFill>
                            <a:srgbClr val="000000"/>
                          </a:solidFill>
                          <a:effectLst/>
                          <a:latin typeface="Arial"/>
                        </a:rPr>
                        <a:t>Infect symbiotically with other causes</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a:solidFill>
                            <a:srgbClr val="000000"/>
                          </a:solidFill>
                          <a:effectLst/>
                          <a:latin typeface="Arial"/>
                        </a:rPr>
                        <a:t>Requires dsRNA ingestion, RNA interference, not easily accessed </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557098">
                <a:tc>
                  <a:txBody>
                    <a:bodyPr/>
                    <a:lstStyle/>
                    <a:p>
                      <a:pPr algn="ctr" fontAlgn="b"/>
                      <a:r>
                        <a:rPr lang="en-US" sz="3200" b="1" i="0" u="none" strike="noStrike" dirty="0">
                          <a:solidFill>
                            <a:srgbClr val="000000"/>
                          </a:solidFill>
                          <a:effectLst/>
                          <a:latin typeface="Arial"/>
                        </a:rPr>
                        <a:t>Parasites</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High</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a:solidFill>
                            <a:srgbClr val="000000"/>
                          </a:solidFill>
                          <a:effectLst/>
                          <a:latin typeface="Arial"/>
                        </a:rPr>
                        <a:t>Common </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Fumagation, good success rate</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00056">
                <a:tc>
                  <a:txBody>
                    <a:bodyPr/>
                    <a:lstStyle/>
                    <a:p>
                      <a:pPr algn="ctr" fontAlgn="b"/>
                      <a:r>
                        <a:rPr lang="en-US" sz="3200" b="1" i="0" u="none" strike="noStrike" dirty="0">
                          <a:solidFill>
                            <a:srgbClr val="000000"/>
                          </a:solidFill>
                          <a:effectLst/>
                          <a:latin typeface="Arial"/>
                        </a:rPr>
                        <a:t>Imidacloprid</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High</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Dependent on care of honey bees, based on diet </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Don't use HFCS treated with </a:t>
                      </a:r>
                      <a:r>
                        <a:rPr lang="en-US" sz="3200" b="0" i="0" u="none" strike="noStrike" dirty="0" smtClean="0">
                          <a:solidFill>
                            <a:srgbClr val="000000"/>
                          </a:solidFill>
                          <a:effectLst/>
                          <a:latin typeface="Arial"/>
                        </a:rPr>
                        <a:t>imidacloprid;</a:t>
                      </a:r>
                      <a:r>
                        <a:rPr lang="en-US" sz="3200" b="0" i="0" u="none" strike="noStrike" baseline="0" dirty="0" smtClean="0">
                          <a:solidFill>
                            <a:srgbClr val="000000"/>
                          </a:solidFill>
                          <a:effectLst/>
                          <a:latin typeface="Arial"/>
                        </a:rPr>
                        <a:t> n</a:t>
                      </a:r>
                      <a:r>
                        <a:rPr lang="en-US" sz="3200" b="0" i="0" u="none" strike="noStrike" dirty="0" smtClean="0">
                          <a:solidFill>
                            <a:srgbClr val="000000"/>
                          </a:solidFill>
                          <a:effectLst/>
                          <a:latin typeface="Arial"/>
                        </a:rPr>
                        <a:t>o </a:t>
                      </a:r>
                      <a:r>
                        <a:rPr lang="en-US" sz="3200" b="0" i="0" u="none" strike="noStrike" dirty="0">
                          <a:solidFill>
                            <a:srgbClr val="000000"/>
                          </a:solidFill>
                          <a:effectLst/>
                          <a:latin typeface="Arial"/>
                        </a:rPr>
                        <a:t>treatment option, mortality will </a:t>
                      </a:r>
                      <a:r>
                        <a:rPr lang="en-US" sz="3200" b="0" i="0" u="none" strike="noStrike" dirty="0" smtClean="0">
                          <a:solidFill>
                            <a:srgbClr val="000000"/>
                          </a:solidFill>
                          <a:effectLst/>
                          <a:latin typeface="Arial"/>
                        </a:rPr>
                        <a:t>occur</a:t>
                      </a:r>
                      <a:endParaRPr lang="en-US" sz="3200" b="0" i="0" u="none" strike="noStrike" dirty="0">
                        <a:solidFill>
                          <a:srgbClr val="000000"/>
                        </a:solidFill>
                        <a:effectLst/>
                        <a:latin typeface="Arial"/>
                      </a:endParaRP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1100056">
                <a:tc>
                  <a:txBody>
                    <a:bodyPr/>
                    <a:lstStyle/>
                    <a:p>
                      <a:pPr algn="ctr" fontAlgn="b"/>
                      <a:r>
                        <a:rPr lang="en-US" sz="3200" b="1" i="0" u="none" strike="noStrike" dirty="0">
                          <a:solidFill>
                            <a:srgbClr val="000000"/>
                          </a:solidFill>
                          <a:effectLst/>
                          <a:latin typeface="Arial"/>
                        </a:rPr>
                        <a:t>Insecticide boosters</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Low</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a:solidFill>
                            <a:srgbClr val="000000"/>
                          </a:solidFill>
                          <a:effectLst/>
                          <a:latin typeface="Arial"/>
                        </a:rPr>
                        <a:t>Cause learning impairment but not directly CCD</a:t>
                      </a:r>
                    </a:p>
                  </a:txBody>
                  <a:tcPr marL="12700" marR="12700" marT="1270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3200" b="0" i="0" u="none" strike="noStrike" dirty="0" smtClean="0">
                          <a:effectLst/>
                          <a:latin typeface="Arial"/>
                        </a:rPr>
                        <a:t>Do not use</a:t>
                      </a:r>
                      <a:endParaRPr lang="en-US" sz="3200" b="0" i="0" u="none" strike="noStrike" dirty="0">
                        <a:effectLst/>
                        <a:latin typeface="Arial"/>
                      </a:endParaRP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sp>
        <p:nvSpPr>
          <p:cNvPr id="3" name="TextBox 2"/>
          <p:cNvSpPr txBox="1"/>
          <p:nvPr/>
        </p:nvSpPr>
        <p:spPr>
          <a:xfrm>
            <a:off x="30124348" y="12817374"/>
            <a:ext cx="11895289" cy="584776"/>
          </a:xfrm>
          <a:prstGeom prst="rect">
            <a:avLst/>
          </a:prstGeom>
          <a:solidFill>
            <a:schemeClr val="bg1"/>
          </a:solidFill>
          <a:ln>
            <a:solidFill>
              <a:srgbClr val="000000"/>
            </a:solidFill>
          </a:ln>
        </p:spPr>
        <p:txBody>
          <a:bodyPr wrap="square" rtlCol="0">
            <a:spAutoFit/>
          </a:bodyPr>
          <a:lstStyle/>
          <a:p>
            <a:r>
              <a:rPr lang="en-US" sz="3200" dirty="0" smtClean="0"/>
              <a:t>An example of a colony impacted by CCD (</a:t>
            </a:r>
            <a:r>
              <a:rPr lang="en-US" sz="3200" dirty="0" err="1" smtClean="0"/>
              <a:t>Oldroyder</a:t>
            </a:r>
            <a:r>
              <a:rPr lang="en-US" sz="3200" dirty="0" smtClean="0"/>
              <a:t>, 2007</a:t>
            </a:r>
            <a:r>
              <a:rPr lang="en-US" sz="3200" dirty="0" smtClean="0"/>
              <a:t>).</a:t>
            </a:r>
            <a:endParaRPr lang="en-US" sz="3200" dirty="0"/>
          </a:p>
        </p:txBody>
      </p:sp>
      <p:grpSp>
        <p:nvGrpSpPr>
          <p:cNvPr id="14" name="Group 13"/>
          <p:cNvGrpSpPr/>
          <p:nvPr/>
        </p:nvGrpSpPr>
        <p:grpSpPr>
          <a:xfrm>
            <a:off x="29498708" y="32157067"/>
            <a:ext cx="13395960" cy="5783293"/>
            <a:chOff x="29198962" y="32156400"/>
            <a:chExt cx="14376077" cy="5783293"/>
          </a:xfrm>
        </p:grpSpPr>
        <p:sp>
          <p:nvSpPr>
            <p:cNvPr id="18" name="Rectangle 17"/>
            <p:cNvSpPr/>
            <p:nvPr/>
          </p:nvSpPr>
          <p:spPr>
            <a:xfrm>
              <a:off x="29198962" y="33332543"/>
              <a:ext cx="14376077" cy="4607150"/>
            </a:xfrm>
            <a:prstGeom prst="rect">
              <a:avLst/>
            </a:prstGeom>
            <a:ln>
              <a:solidFill>
                <a:schemeClr val="tx1"/>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dirty="0"/>
            </a:p>
          </p:txBody>
        </p:sp>
        <p:sp>
          <p:nvSpPr>
            <p:cNvPr id="33" name="Rectangle 32"/>
            <p:cNvSpPr/>
            <p:nvPr/>
          </p:nvSpPr>
          <p:spPr>
            <a:xfrm>
              <a:off x="29198962" y="32156400"/>
              <a:ext cx="14376077" cy="1175764"/>
            </a:xfrm>
            <a:prstGeom prst="rect">
              <a:avLst/>
            </a:prstGeom>
            <a:solidFill>
              <a:schemeClr val="accent1">
                <a:lumMod val="60000"/>
                <a:lumOff val="40000"/>
              </a:schemeClr>
            </a:solidFill>
            <a:ln>
              <a:solidFill>
                <a:srgbClr val="000000"/>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5400" dirty="0" smtClean="0">
                  <a:solidFill>
                    <a:schemeClr val="tx1"/>
                  </a:solidFill>
                </a:rPr>
                <a:t>Literature Cited</a:t>
              </a:r>
              <a:endParaRPr lang="en-US" sz="5400" dirty="0">
                <a:solidFill>
                  <a:schemeClr val="tx1"/>
                </a:solidFill>
              </a:endParaRPr>
            </a:p>
          </p:txBody>
        </p:sp>
        <p:sp>
          <p:nvSpPr>
            <p:cNvPr id="7" name="TextBox 6"/>
            <p:cNvSpPr txBox="1"/>
            <p:nvPr/>
          </p:nvSpPr>
          <p:spPr>
            <a:xfrm>
              <a:off x="29198962" y="33436566"/>
              <a:ext cx="14376077" cy="4478148"/>
            </a:xfrm>
            <a:prstGeom prst="rect">
              <a:avLst/>
            </a:prstGeom>
            <a:noFill/>
          </p:spPr>
          <p:txBody>
            <a:bodyPr wrap="square" rtlCol="0">
              <a:spAutoFit/>
            </a:bodyPr>
            <a:lstStyle/>
            <a:p>
              <a:pPr marL="906463" indent="-906463"/>
              <a:r>
                <a:rPr lang="en-US" sz="1850" dirty="0"/>
                <a:t>Klein AM, </a:t>
              </a:r>
              <a:r>
                <a:rPr lang="en-US" sz="1850" dirty="0" err="1"/>
                <a:t>Vassiére</a:t>
              </a:r>
              <a:r>
                <a:rPr lang="en-US" sz="1850" dirty="0"/>
                <a:t> BE, Cane JH, </a:t>
              </a:r>
              <a:r>
                <a:rPr lang="en-US" sz="1850" dirty="0" err="1"/>
                <a:t>Steffan-Dewenter</a:t>
              </a:r>
              <a:r>
                <a:rPr lang="en-US" sz="1850" dirty="0"/>
                <a:t> I, Cunningham SA, et al. 2007. Importance of pollinators in changing landscapes for world crops. </a:t>
              </a:r>
              <a:r>
                <a:rPr lang="en-US" sz="1850" dirty="0" err="1"/>
                <a:t>Proc</a:t>
              </a:r>
              <a:r>
                <a:rPr lang="en-US" sz="1850" dirty="0"/>
                <a:t> Roy </a:t>
              </a:r>
              <a:r>
                <a:rPr lang="en-US" sz="1850" dirty="0" err="1"/>
                <a:t>Soc</a:t>
              </a:r>
              <a:r>
                <a:rPr lang="en-US" sz="1850" dirty="0"/>
                <a:t> </a:t>
              </a:r>
              <a:r>
                <a:rPr lang="en-US" sz="1850" dirty="0" err="1"/>
                <a:t>Lond</a:t>
              </a:r>
              <a:r>
                <a:rPr lang="en-US" sz="1850" dirty="0"/>
                <a:t> B </a:t>
              </a:r>
              <a:r>
                <a:rPr lang="en-US" sz="1850" dirty="0" err="1"/>
                <a:t>Biol</a:t>
              </a:r>
              <a:r>
                <a:rPr lang="en-US" sz="1850" dirty="0"/>
                <a:t> </a:t>
              </a:r>
              <a:r>
                <a:rPr lang="en-US" sz="1850" dirty="0" err="1"/>
                <a:t>Sci</a:t>
              </a:r>
              <a:r>
                <a:rPr lang="en-US" sz="1850" dirty="0"/>
                <a:t> 274: 303–313.</a:t>
              </a:r>
            </a:p>
            <a:p>
              <a:r>
                <a:rPr lang="en-US" sz="1850" dirty="0"/>
                <a:t>Kaplan J.K. 2012. Colony Collapse Disorder: An Incomplete Puzzle. </a:t>
              </a:r>
              <a:r>
                <a:rPr lang="en-US" sz="1850" i="1" dirty="0"/>
                <a:t>Agricultural Research</a:t>
              </a:r>
              <a:r>
                <a:rPr lang="en-US" sz="1850" dirty="0"/>
                <a:t>. U.S. Department of Agriculture 6: 4-8.</a:t>
              </a:r>
            </a:p>
            <a:p>
              <a:pPr marL="906463" indent="-906463"/>
              <a:r>
                <a:rPr lang="en-US" sz="1850" dirty="0" err="1"/>
                <a:t>vanEngelsdorp</a:t>
              </a:r>
              <a:r>
                <a:rPr lang="en-US" sz="1850" dirty="0"/>
                <a:t> D, Evans JD, </a:t>
              </a:r>
              <a:r>
                <a:rPr lang="en-US" sz="1850" dirty="0" err="1"/>
                <a:t>Saegerman</a:t>
              </a:r>
              <a:r>
                <a:rPr lang="en-US" sz="1850" dirty="0"/>
                <a:t> C, Mullin C, </a:t>
              </a:r>
              <a:r>
                <a:rPr lang="en-US" sz="1850" dirty="0" err="1"/>
                <a:t>Haubruge</a:t>
              </a:r>
              <a:r>
                <a:rPr lang="en-US" sz="1850" dirty="0"/>
                <a:t> E, et al. 2009. Colony Collapse Disorder: A Descriptive Study. </a:t>
              </a:r>
              <a:r>
                <a:rPr lang="en-US" sz="1850" dirty="0" err="1"/>
                <a:t>PLoS</a:t>
              </a:r>
              <a:r>
                <a:rPr lang="en-US" sz="1850" dirty="0"/>
                <a:t> ONE 8: e6481. doi:10.1371/journal.pone.0006481</a:t>
              </a:r>
            </a:p>
            <a:p>
              <a:pPr marL="866775" indent="-866775"/>
              <a:r>
                <a:rPr lang="en-US" sz="1850" dirty="0" err="1"/>
                <a:t>Chensheng</a:t>
              </a:r>
              <a:r>
                <a:rPr lang="en-US" sz="1850" dirty="0"/>
                <a:t>, L. </a:t>
              </a:r>
              <a:r>
                <a:rPr lang="en-US" sz="1850" dirty="0" err="1"/>
                <a:t>Warchol</a:t>
              </a:r>
              <a:r>
                <a:rPr lang="en-US" sz="1850" dirty="0"/>
                <a:t>, K.M., Callahan, R.A. 2012. </a:t>
              </a:r>
              <a:r>
                <a:rPr lang="en-US" sz="1850" i="1" dirty="0"/>
                <a:t>In situ</a:t>
              </a:r>
              <a:r>
                <a:rPr lang="en-US" sz="1850" dirty="0"/>
                <a:t> replication of honey bee colony collapse disorder. Bulletin of </a:t>
              </a:r>
              <a:r>
                <a:rPr lang="en-US" sz="1850" dirty="0" err="1"/>
                <a:t>Insectology</a:t>
              </a:r>
              <a:r>
                <a:rPr lang="en-US" sz="1850" dirty="0"/>
                <a:t> 65: 1</a:t>
              </a:r>
              <a:r>
                <a:rPr lang="en-US" sz="1850" dirty="0" smtClean="0"/>
                <a:t>.</a:t>
              </a:r>
            </a:p>
            <a:p>
              <a:pPr marL="806450" indent="-806450"/>
              <a:r>
                <a:rPr lang="en-US" sz="1850" dirty="0" err="1"/>
                <a:t>Ciarlo</a:t>
              </a:r>
              <a:r>
                <a:rPr lang="en-US" sz="1850" dirty="0"/>
                <a:t>, T.J., Mullin, C.A., Frazier, J.L., </a:t>
              </a:r>
              <a:r>
                <a:rPr lang="en-US" sz="1850" dirty="0" err="1"/>
                <a:t>Schmehl</a:t>
              </a:r>
              <a:r>
                <a:rPr lang="en-US" sz="1850" dirty="0"/>
                <a:t>, D.R. 2012. Learning impairment in honey bees caused by agricultural spray adjuvants. </a:t>
              </a:r>
              <a:r>
                <a:rPr lang="en-US" sz="1850" dirty="0" err="1"/>
                <a:t>PLoS</a:t>
              </a:r>
              <a:r>
                <a:rPr lang="en-US" sz="1850" dirty="0"/>
                <a:t> One 7, e40848.</a:t>
              </a:r>
              <a:r>
                <a:rPr lang="en-US" sz="1850" dirty="0" smtClean="0"/>
                <a:t> </a:t>
              </a:r>
            </a:p>
            <a:p>
              <a:pPr marL="806450" indent="-806450"/>
              <a:r>
                <a:rPr lang="en-US" sz="1850" dirty="0" smtClean="0"/>
                <a:t>Bailey, L., Gibbs, J. 1964 Acute Infection of Bees with Paralysis Virus. Journal of Insect Pathology 6: 4 </a:t>
              </a:r>
            </a:p>
            <a:p>
              <a:pPr marL="806450" indent="-806450"/>
              <a:r>
                <a:rPr lang="en-US" sz="1850" dirty="0" err="1" smtClean="0"/>
                <a:t>Forsgren</a:t>
              </a:r>
              <a:r>
                <a:rPr lang="en-US" sz="1850" dirty="0" smtClean="0"/>
                <a:t>, E., Fries, I. 2009 Comparative Virulence of </a:t>
              </a:r>
              <a:r>
                <a:rPr lang="en-US" sz="1850" i="1" dirty="0" err="1" smtClean="0"/>
                <a:t>Nosema</a:t>
              </a:r>
              <a:r>
                <a:rPr lang="en-US" sz="1850" i="1" dirty="0" smtClean="0"/>
                <a:t> </a:t>
              </a:r>
              <a:r>
                <a:rPr lang="en-US" sz="1850" i="1" dirty="0" err="1" smtClean="0"/>
                <a:t>ceranae</a:t>
              </a:r>
              <a:r>
                <a:rPr lang="en-US" sz="1850" i="1" dirty="0" smtClean="0"/>
                <a:t> </a:t>
              </a:r>
              <a:r>
                <a:rPr lang="en-US" sz="1850" dirty="0" smtClean="0"/>
                <a:t>and </a:t>
              </a:r>
              <a:r>
                <a:rPr lang="en-US" sz="1850" i="1" dirty="0" err="1" smtClean="0"/>
                <a:t>Nosema</a:t>
              </a:r>
              <a:r>
                <a:rPr lang="en-US" sz="1850" i="1" dirty="0" smtClean="0"/>
                <a:t> </a:t>
              </a:r>
              <a:r>
                <a:rPr lang="en-US" sz="1850" i="1" dirty="0" err="1" smtClean="0"/>
                <a:t>apis</a:t>
              </a:r>
              <a:r>
                <a:rPr lang="en-US" sz="1850" dirty="0" smtClean="0"/>
                <a:t> in Individual European Honey Bees. Veterinary </a:t>
              </a:r>
              <a:r>
                <a:rPr lang="en-US" sz="1850" dirty="0" err="1" smtClean="0"/>
                <a:t>Parasitology</a:t>
              </a:r>
              <a:r>
                <a:rPr lang="en-US" sz="1850" dirty="0" smtClean="0"/>
                <a:t> 170: 212-217</a:t>
              </a:r>
            </a:p>
            <a:p>
              <a:pPr marL="806450" indent="-806450"/>
              <a:r>
                <a:rPr lang="en-US" sz="1850" dirty="0" err="1" smtClean="0"/>
                <a:t>Genersch</a:t>
              </a:r>
              <a:r>
                <a:rPr lang="en-US" sz="1850" dirty="0" smtClean="0"/>
                <a:t>, E., </a:t>
              </a:r>
              <a:r>
                <a:rPr lang="en-US" sz="1850" dirty="0" err="1" smtClean="0"/>
                <a:t>Ohe</a:t>
              </a:r>
              <a:r>
                <a:rPr lang="en-US" sz="1850" dirty="0" smtClean="0"/>
                <a:t>, W.V.D., </a:t>
              </a:r>
              <a:r>
                <a:rPr lang="en-US" sz="1850" dirty="0" err="1" smtClean="0"/>
                <a:t>Kaatz</a:t>
              </a:r>
              <a:r>
                <a:rPr lang="en-US" sz="1850" dirty="0" smtClean="0"/>
                <a:t>, H., et al. 2010. The German bee monitoring project: a long term study to understand periodically high winter losses of honey bee colonies. </a:t>
              </a:r>
              <a:r>
                <a:rPr lang="en-US" sz="1850" dirty="0" err="1" smtClean="0"/>
                <a:t>Apidologie</a:t>
              </a:r>
              <a:r>
                <a:rPr lang="en-US" sz="1850" dirty="0"/>
                <a:t> </a:t>
              </a:r>
              <a:r>
                <a:rPr lang="en-US" sz="1850" dirty="0" smtClean="0"/>
                <a:t>41:3. </a:t>
              </a:r>
              <a:r>
                <a:rPr lang="en-US" sz="1850" dirty="0" err="1" smtClean="0"/>
                <a:t>doi</a:t>
              </a:r>
              <a:r>
                <a:rPr lang="en-US" sz="1850" dirty="0" smtClean="0"/>
                <a:t>: 10.1051/</a:t>
              </a:r>
              <a:r>
                <a:rPr lang="en-US" sz="1850" dirty="0" err="1" smtClean="0"/>
                <a:t>apido</a:t>
              </a:r>
              <a:r>
                <a:rPr lang="en-US" sz="1850" dirty="0" smtClean="0"/>
                <a:t>/2010014</a:t>
              </a:r>
            </a:p>
            <a:p>
              <a:pPr marL="806450" indent="-806450"/>
              <a:r>
                <a:rPr lang="en-US" sz="1850" dirty="0" smtClean="0"/>
                <a:t>Hopwood, J., Vaughan, M., Shepherd, M., et al. 2013. Are </a:t>
              </a:r>
              <a:r>
                <a:rPr lang="en-US" sz="1850" dirty="0" err="1" smtClean="0"/>
                <a:t>Neonicotinoids</a:t>
              </a:r>
              <a:r>
                <a:rPr lang="en-US" sz="1850" dirty="0" smtClean="0"/>
                <a:t> Killing Bees? </a:t>
              </a:r>
              <a:r>
                <a:rPr lang="en-US" sz="1850" dirty="0" err="1" smtClean="0"/>
                <a:t>Xerces</a:t>
              </a:r>
              <a:r>
                <a:rPr lang="en-US" sz="1850" dirty="0" smtClean="0"/>
                <a:t> Society, Portland, OR.</a:t>
              </a:r>
            </a:p>
            <a:p>
              <a:pPr marL="806450" indent="-806450"/>
              <a:r>
                <a:rPr lang="en-US" sz="1850" dirty="0" err="1" smtClean="0"/>
                <a:t>Oldroyd</a:t>
              </a:r>
              <a:r>
                <a:rPr lang="en-US" sz="1850" dirty="0" smtClean="0"/>
                <a:t> BP (2007) What’s Killing American Honey Bees? </a:t>
              </a:r>
              <a:r>
                <a:rPr lang="en-US" sz="1850" dirty="0" err="1" smtClean="0"/>
                <a:t>PLoS</a:t>
              </a:r>
              <a:r>
                <a:rPr lang="en-US" sz="1850" dirty="0" smtClean="0"/>
                <a:t> </a:t>
              </a:r>
              <a:r>
                <a:rPr lang="en-US" sz="1850" dirty="0" err="1" smtClean="0"/>
                <a:t>Biol</a:t>
              </a:r>
              <a:r>
                <a:rPr lang="en-US" sz="1850" dirty="0" smtClean="0"/>
                <a:t> 5(6): e168. doi:10.1371/journal.pbio.</a:t>
              </a:r>
              <a:r>
                <a:rPr lang="en-US" sz="1850" dirty="0" smtClean="0"/>
                <a:t>0050168</a:t>
              </a:r>
              <a:endParaRPr lang="en-US" sz="1850" dirty="0" smtClean="0"/>
            </a:p>
          </p:txBody>
        </p:sp>
      </p:grpSp>
    </p:spTree>
    <p:extLst>
      <p:ext uri="{BB962C8B-B14F-4D97-AF65-F5344CB8AC3E}">
        <p14:creationId xmlns:p14="http://schemas.microsoft.com/office/powerpoint/2010/main" val="1072111384"/>
      </p:ext>
    </p:extLst>
  </p:cSld>
  <p:clrMapOvr>
    <a:masterClrMapping/>
  </p:clrMapOvr>
</p:sld>
</file>

<file path=ppt/theme/theme1.xml><?xml version="1.0" encoding="utf-8"?>
<a:theme xmlns:a="http://schemas.openxmlformats.org/drawingml/2006/main" name="Office Theme">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6210</TotalTime>
  <Words>1239</Words>
  <Application>Microsoft Macintosh PowerPoint</Application>
  <PresentationFormat>Custom</PresentationFormat>
  <Paragraphs>112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Olivia Collins</dc:creator>
  <cp:lastModifiedBy>Olivia Collins</cp:lastModifiedBy>
  <cp:revision>42</cp:revision>
  <cp:lastPrinted>2014-04-22T01:50:32Z</cp:lastPrinted>
  <dcterms:created xsi:type="dcterms:W3CDTF">2014-04-23T01:48:56Z</dcterms:created>
  <dcterms:modified xsi:type="dcterms:W3CDTF">2014-04-23T17:47:16Z</dcterms:modified>
</cp:coreProperties>
</file>