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1" d="100"/>
          <a:sy n="41" d="100"/>
        </p:scale>
        <p:origin x="-88" y="650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8" name="Freeform 7"/>
          <p:cNvSpPr/>
          <p:nvPr/>
        </p:nvSpPr>
        <p:spPr>
          <a:xfrm>
            <a:off x="-11424" y="-5177"/>
            <a:ext cx="43902624" cy="3840998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2" name="Title 1"/>
          <p:cNvSpPr>
            <a:spLocks noGrp="1"/>
          </p:cNvSpPr>
          <p:nvPr>
            <p:ph type="ctrTitle"/>
          </p:nvPr>
        </p:nvSpPr>
        <p:spPr>
          <a:xfrm rot="19140000">
            <a:off x="3922140" y="9690257"/>
            <a:ext cx="27113390" cy="6744114"/>
          </a:xfrm>
        </p:spPr>
        <p:txBody>
          <a:bodyPr bIns="47026" anchor="b"/>
          <a:lstStyle>
            <a:lvl1pPr>
              <a:defRPr sz="16500"/>
            </a:lvl1pPr>
          </a:lstStyle>
          <a:p>
            <a:r>
              <a:rPr lang="en-US" smtClean="0"/>
              <a:t>Click to edit Master title style</a:t>
            </a:r>
            <a:endParaRPr lang="en-US" dirty="0"/>
          </a:p>
        </p:txBody>
      </p:sp>
      <p:sp>
        <p:nvSpPr>
          <p:cNvPr id="3" name="Subtitle 2"/>
          <p:cNvSpPr>
            <a:spLocks noGrp="1"/>
          </p:cNvSpPr>
          <p:nvPr>
            <p:ph type="subTitle" idx="1"/>
          </p:nvPr>
        </p:nvSpPr>
        <p:spPr>
          <a:xfrm rot="19140000">
            <a:off x="5818932" y="13837183"/>
            <a:ext cx="31253429" cy="1843850"/>
          </a:xfrm>
        </p:spPr>
        <p:txBody>
          <a:bodyPr tIns="47026">
            <a:normAutofit/>
          </a:bodyPr>
          <a:lstStyle>
            <a:lvl1pPr marL="0" indent="0" algn="l">
              <a:buNone/>
              <a:defRPr kumimoji="0" lang="en-US" sz="7200" b="0" i="0" u="none" strike="noStrike" kern="1200" cap="all" spc="2057" normalizeH="0" baseline="0" noProof="0" dirty="0" smtClean="0">
                <a:ln>
                  <a:noFill/>
                </a:ln>
                <a:solidFill>
                  <a:schemeClr val="tx1"/>
                </a:solidFill>
                <a:effectLst/>
                <a:uLnTx/>
                <a:uFillTx/>
                <a:latin typeface="+mn-lt"/>
                <a:ea typeface="+mj-ea"/>
                <a:cs typeface="Tunga" pitchFamily="2"/>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pPr marL="0" marR="0" lvl="0" indent="0" algn="l" defTabSz="4702576"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9"/>
            <a:ext cx="9875520" cy="2619882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94560" y="1537979"/>
            <a:ext cx="28895040" cy="261988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11424" y="-5177"/>
            <a:ext cx="43902624" cy="3840998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7" name="Right Triangle 6"/>
          <p:cNvSpPr/>
          <p:nvPr/>
        </p:nvSpPr>
        <p:spPr>
          <a:xfrm>
            <a:off x="2" y="14828520"/>
            <a:ext cx="17145000" cy="2357628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2" name="Title 1"/>
          <p:cNvSpPr>
            <a:spLocks noGrp="1"/>
          </p:cNvSpPr>
          <p:nvPr>
            <p:ph type="title"/>
          </p:nvPr>
        </p:nvSpPr>
        <p:spPr>
          <a:xfrm rot="19140000">
            <a:off x="3933115" y="9669730"/>
            <a:ext cx="27124762" cy="6762050"/>
          </a:xfrm>
        </p:spPr>
        <p:txBody>
          <a:bodyPr bIns="47026" anchor="b"/>
          <a:lstStyle>
            <a:lvl1pPr algn="l">
              <a:defRPr kumimoji="0" lang="en-US" sz="165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4702576"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5837530" y="13822503"/>
            <a:ext cx="31250534" cy="1843430"/>
          </a:xfrm>
        </p:spPr>
        <p:txBody>
          <a:bodyPr anchor="t">
            <a:normAutofit/>
          </a:bodyPr>
          <a:lstStyle>
            <a:lvl1pPr marL="0" indent="0">
              <a:buNone/>
              <a:defRPr kumimoji="0" lang="en-US" sz="7200" b="0" i="0" u="none" strike="noStrike" kern="1200" cap="all" spc="2057" normalizeH="0" baseline="0" noProof="0" dirty="0" smtClean="0">
                <a:ln>
                  <a:noFill/>
                </a:ln>
                <a:solidFill>
                  <a:schemeClr val="tx1"/>
                </a:solidFill>
                <a:effectLst/>
                <a:uLnTx/>
                <a:uFillTx/>
                <a:latin typeface="+mn-lt"/>
                <a:ea typeface="+mj-ea"/>
                <a:cs typeface="Tunga" pitchFamily="2"/>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marL="0" marR="0" lvl="0" indent="0" algn="l" defTabSz="4702576"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0208" y="6144768"/>
            <a:ext cx="15361920" cy="20789798"/>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560077" y="6144768"/>
            <a:ext cx="15361920" cy="20789798"/>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C253B7-7725-45E2-85A7-ECFFAB05BAA7}" type="datetimeFigureOut">
              <a:rPr lang="en-US" smtClean="0"/>
              <a:t>4/29/15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950208" y="6144768"/>
            <a:ext cx="15361920" cy="3072384"/>
          </a:xfrm>
        </p:spPr>
        <p:txBody>
          <a:bodyPr anchor="b">
            <a:normAutofit/>
          </a:bodyPr>
          <a:lstStyle>
            <a:lvl1pPr marL="0" indent="0">
              <a:buNone/>
              <a:defRPr lang="en-US" sz="7200" b="0" kern="1200" cap="all" spc="2057" baseline="0" dirty="0" smtClean="0">
                <a:solidFill>
                  <a:schemeClr val="tx1"/>
                </a:solidFill>
                <a:latin typeface="+mn-lt"/>
                <a:ea typeface="+mj-ea"/>
                <a:cs typeface="Tunga" pitchFamily="2"/>
              </a:defRPr>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marL="0" lvl="0" indent="0" algn="l" defTabSz="4702576"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3931920" y="9530349"/>
            <a:ext cx="15361920" cy="17410176"/>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560077" y="6144768"/>
            <a:ext cx="15361920" cy="3072384"/>
          </a:xfrm>
        </p:spPr>
        <p:txBody>
          <a:bodyPr anchor="b">
            <a:normAutofit/>
          </a:bodyPr>
          <a:lstStyle>
            <a:lvl1pPr marL="0" indent="0">
              <a:buNone/>
              <a:defRPr lang="en-US" sz="7200" b="0" kern="1200" cap="all" spc="2057" baseline="0" dirty="0" smtClean="0">
                <a:solidFill>
                  <a:schemeClr val="tx1"/>
                </a:solidFill>
                <a:latin typeface="+mn-lt"/>
                <a:ea typeface="+mj-ea"/>
                <a:cs typeface="Tunga" pitchFamily="2"/>
              </a:defRPr>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marL="0" lvl="0" indent="0" algn="l" defTabSz="4702576"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22560077" y="9530349"/>
            <a:ext cx="15361920" cy="17410176"/>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C253B7-7725-45E2-85A7-ECFFAB05BAA7}" type="datetimeFigureOut">
              <a:rPr lang="en-US" smtClean="0"/>
              <a:t>4/29/15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18" name="Right Triangle 17"/>
          <p:cNvSpPr/>
          <p:nvPr/>
        </p:nvSpPr>
        <p:spPr>
          <a:xfrm rot="5400000">
            <a:off x="-662933" y="662944"/>
            <a:ext cx="38404800" cy="37078934"/>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marL="0" algn="ctr" defTabSz="4702576" rtl="0" eaLnBrk="1" latinLnBrk="0" hangingPunct="1"/>
            <a:endParaRPr lang="en-US" sz="9300" kern="1200">
              <a:solidFill>
                <a:schemeClr val="lt1"/>
              </a:solidFill>
              <a:latin typeface="+mn-lt"/>
              <a:ea typeface="+mn-ea"/>
              <a:cs typeface="+mn-cs"/>
            </a:endParaRPr>
          </a:p>
        </p:txBody>
      </p:sp>
      <p:sp>
        <p:nvSpPr>
          <p:cNvPr id="2" name="Title 1"/>
          <p:cNvSpPr>
            <a:spLocks noGrp="1"/>
          </p:cNvSpPr>
          <p:nvPr>
            <p:ph type="title"/>
          </p:nvPr>
        </p:nvSpPr>
        <p:spPr>
          <a:xfrm rot="19140000">
            <a:off x="3767664" y="8826180"/>
            <a:ext cx="25017984" cy="6100791"/>
          </a:xfrm>
        </p:spPr>
        <p:txBody>
          <a:bodyPr bIns="0" anchor="b"/>
          <a:lstStyle>
            <a:lvl1pPr algn="l">
              <a:defRPr kumimoji="0" lang="en-US" sz="144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4702576"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22797852" y="14665910"/>
            <a:ext cx="18277339" cy="18618247"/>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6230179" y="12618956"/>
            <a:ext cx="27814848" cy="3490558"/>
          </a:xfrm>
        </p:spPr>
        <p:txBody>
          <a:bodyPr>
            <a:normAutofit/>
          </a:bodyPr>
          <a:lstStyle>
            <a:lvl1pPr marL="0" indent="0">
              <a:buNone/>
              <a:defRPr lang="en-US" sz="7200" b="1" kern="1200" dirty="0" smtClean="0">
                <a:solidFill>
                  <a:srgbClr val="FFFFFF"/>
                </a:solidFill>
                <a:latin typeface="+mn-lt"/>
                <a:ea typeface="+mn-ea"/>
                <a:cs typeface="+mn-cs"/>
              </a:defRPr>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marL="0" marR="0" lvl="0" indent="0" algn="l" defTabSz="4702576" rtl="0" eaLnBrk="1" fontAlgn="auto" latinLnBrk="0" hangingPunct="1">
              <a:lnSpc>
                <a:spcPct val="100000"/>
              </a:lnSpc>
              <a:spcBef>
                <a:spcPts val="1543"/>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4/29/15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7DCDF07-851C-4DD2-BDF8-692F7B7550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9738362" y="0"/>
            <a:ext cx="34152840" cy="384048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940515" anchor="ctr"/>
          <a:lstStyle>
            <a:lvl1pPr algn="r">
              <a:defRPr/>
            </a:lvl1pPr>
          </a:lstStyle>
          <a:p>
            <a:r>
              <a:rPr lang="en-US" smtClean="0"/>
              <a:t>Drag picture to placeholder or click icon to add</a:t>
            </a:r>
            <a:endParaRPr lang="en-US" dirty="0"/>
          </a:p>
        </p:txBody>
      </p:sp>
      <p:sp>
        <p:nvSpPr>
          <p:cNvPr id="9" name="Right Triangle 8"/>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10" name="Freeform 9"/>
          <p:cNvSpPr/>
          <p:nvPr/>
        </p:nvSpPr>
        <p:spPr>
          <a:xfrm>
            <a:off x="2" y="28270200"/>
            <a:ext cx="17145000" cy="1013460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2" name="Title 1"/>
          <p:cNvSpPr>
            <a:spLocks noGrp="1"/>
          </p:cNvSpPr>
          <p:nvPr>
            <p:ph type="title"/>
          </p:nvPr>
        </p:nvSpPr>
        <p:spPr>
          <a:xfrm rot="19140000">
            <a:off x="3221746" y="9618006"/>
            <a:ext cx="26334720" cy="4857686"/>
          </a:xfrm>
        </p:spPr>
        <p:txBody>
          <a:bodyPr anchor="b"/>
          <a:lstStyle>
            <a:lvl1pPr algn="l">
              <a:defRPr sz="144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5488702" y="12210963"/>
            <a:ext cx="29263416" cy="4147718"/>
          </a:xfrm>
        </p:spPr>
        <p:txBody>
          <a:bodyPr/>
          <a:lstStyle>
            <a:lvl1pPr marL="0" indent="0">
              <a:buNone/>
              <a:defRPr sz="7200">
                <a:solidFill>
                  <a:schemeClr val="tx2"/>
                </a:solidFill>
              </a:defRPr>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11431" y="28283545"/>
            <a:ext cx="17156434" cy="10121261"/>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8" name="Freeform 7"/>
          <p:cNvSpPr/>
          <p:nvPr/>
        </p:nvSpPr>
        <p:spPr>
          <a:xfrm>
            <a:off x="-11424" y="28287238"/>
            <a:ext cx="43902624" cy="1011757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70258" tIns="235129" rIns="470258" bIns="235129" rtlCol="0" anchor="ctr"/>
          <a:lstStyle/>
          <a:p>
            <a:pPr algn="ctr"/>
            <a:endParaRPr lang="en-US"/>
          </a:p>
        </p:txBody>
      </p:sp>
      <p:sp>
        <p:nvSpPr>
          <p:cNvPr id="2" name="Title Placeholder 1"/>
          <p:cNvSpPr>
            <a:spLocks noGrp="1"/>
          </p:cNvSpPr>
          <p:nvPr>
            <p:ph type="title"/>
          </p:nvPr>
        </p:nvSpPr>
        <p:spPr>
          <a:xfrm>
            <a:off x="3950208" y="2048256"/>
            <a:ext cx="36100512" cy="3072384"/>
          </a:xfrm>
          <a:prstGeom prst="rect">
            <a:avLst/>
          </a:prstGeom>
        </p:spPr>
        <p:txBody>
          <a:bodyPr vert="horz" lIns="470258" tIns="235129" rIns="470258" bIns="235129"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950208" y="6163520"/>
            <a:ext cx="36100512" cy="20047154"/>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965606" y="32874509"/>
            <a:ext cx="10446106" cy="1126541"/>
          </a:xfrm>
          <a:prstGeom prst="rect">
            <a:avLst/>
          </a:prstGeom>
        </p:spPr>
        <p:txBody>
          <a:bodyPr vert="horz" lIns="470258" tIns="235129" rIns="470258" bIns="235129" rtlCol="0" anchor="ctr"/>
          <a:lstStyle>
            <a:lvl1pPr algn="l">
              <a:defRPr sz="6200">
                <a:solidFill>
                  <a:srgbClr val="FFFFFF"/>
                </a:solidFill>
              </a:defRPr>
            </a:lvl1pPr>
          </a:lstStyle>
          <a:p>
            <a:fld id="{85C253B7-7725-45E2-85A7-ECFFAB05BAA7}" type="datetimeFigureOut">
              <a:rPr lang="en-US" smtClean="0"/>
              <a:t>4/29/15</a:t>
            </a:fld>
            <a:endParaRPr lang="en-US"/>
          </a:p>
        </p:txBody>
      </p:sp>
      <p:sp>
        <p:nvSpPr>
          <p:cNvPr id="5" name="Footer Placeholder 4"/>
          <p:cNvSpPr>
            <a:spLocks noGrp="1"/>
          </p:cNvSpPr>
          <p:nvPr>
            <p:ph type="ftr" sz="quarter" idx="3"/>
          </p:nvPr>
        </p:nvSpPr>
        <p:spPr>
          <a:xfrm>
            <a:off x="16884067" y="35196683"/>
            <a:ext cx="22677120" cy="1536192"/>
          </a:xfrm>
          <a:prstGeom prst="rect">
            <a:avLst/>
          </a:prstGeom>
        </p:spPr>
        <p:txBody>
          <a:bodyPr vert="horz" lIns="470258" tIns="235129" rIns="470258" bIns="235129" rtlCol="0" anchor="ctr"/>
          <a:lstStyle>
            <a:lvl1pPr algn="r">
              <a:defRPr sz="5100" cap="all" spc="1029" baseline="0">
                <a:solidFill>
                  <a:srgbClr val="FFFFFF"/>
                </a:solidFill>
              </a:defRPr>
            </a:lvl1pPr>
          </a:lstStyle>
          <a:p>
            <a:endParaRPr lang="en-US"/>
          </a:p>
        </p:txBody>
      </p:sp>
      <p:sp>
        <p:nvSpPr>
          <p:cNvPr id="6" name="Slide Number Placeholder 5"/>
          <p:cNvSpPr>
            <a:spLocks noGrp="1"/>
          </p:cNvSpPr>
          <p:nvPr>
            <p:ph type="sldNum" sz="quarter" idx="4"/>
          </p:nvPr>
        </p:nvSpPr>
        <p:spPr>
          <a:xfrm>
            <a:off x="40324982" y="34556603"/>
            <a:ext cx="2414016" cy="2816352"/>
          </a:xfrm>
          <a:prstGeom prst="ellipse">
            <a:avLst/>
          </a:prstGeom>
          <a:ln w="19050">
            <a:solidFill>
              <a:srgbClr val="FFFFFF"/>
            </a:solidFill>
          </a:ln>
        </p:spPr>
        <p:txBody>
          <a:bodyPr vert="horz" lIns="47026" tIns="47026" rIns="47026" bIns="47026" rtlCol="0" anchor="ctr">
            <a:normAutofit/>
          </a:bodyPr>
          <a:lstStyle>
            <a:lvl1pPr algn="ctr">
              <a:defRPr sz="8500">
                <a:solidFill>
                  <a:srgbClr val="FFFFFF"/>
                </a:solidFill>
              </a:defRPr>
            </a:lvl1pPr>
          </a:lstStyle>
          <a:p>
            <a:fld id="{07DCDF07-851C-4DD2-BDF8-692F7B75505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702576" rtl="0" eaLnBrk="1" latinLnBrk="0" hangingPunct="1">
        <a:spcBef>
          <a:spcPct val="0"/>
        </a:spcBef>
        <a:buNone/>
        <a:defRPr sz="14400" kern="1200" cap="all" baseline="0">
          <a:solidFill>
            <a:schemeClr val="tx1"/>
          </a:solidFill>
          <a:latin typeface="+mj-lt"/>
          <a:ea typeface="+mj-ea"/>
          <a:cs typeface="+mj-cs"/>
        </a:defRPr>
      </a:lvl1pPr>
    </p:titleStyle>
    <p:bodyStyle>
      <a:lvl1pPr marL="1763466" indent="-1763466" algn="l" defTabSz="4702576" rtl="0" eaLnBrk="1" latinLnBrk="0" hangingPunct="1">
        <a:spcBef>
          <a:spcPts val="4114"/>
        </a:spcBef>
        <a:buFont typeface="Arial" pitchFamily="34" charset="0"/>
        <a:buNone/>
        <a:defRPr sz="8200" b="1" kern="1200">
          <a:solidFill>
            <a:schemeClr val="tx1"/>
          </a:solidFill>
          <a:latin typeface="+mn-lt"/>
          <a:ea typeface="+mn-ea"/>
          <a:cs typeface="+mn-cs"/>
        </a:defRPr>
      </a:lvl1pPr>
      <a:lvl2pPr marL="893490" indent="-893490" algn="l" defTabSz="4702576" rtl="0" eaLnBrk="1" latinLnBrk="0" hangingPunct="1">
        <a:spcBef>
          <a:spcPts val="1543"/>
        </a:spcBef>
        <a:buClr>
          <a:schemeClr val="accent2"/>
        </a:buClr>
        <a:buFont typeface="Wingdings" pitchFamily="2" charset="2"/>
        <a:buChar char="§"/>
        <a:defRPr sz="8200" kern="1200">
          <a:solidFill>
            <a:schemeClr val="tx1"/>
          </a:solidFill>
          <a:latin typeface="+mn-lt"/>
          <a:ea typeface="+mn-ea"/>
          <a:cs typeface="+mn-cs"/>
        </a:defRPr>
      </a:lvl2pPr>
      <a:lvl3pPr marL="2069134" indent="-846464" algn="l" defTabSz="4702576" rtl="0" eaLnBrk="1" latinLnBrk="0" hangingPunct="1">
        <a:spcBef>
          <a:spcPts val="1543"/>
        </a:spcBef>
        <a:buClr>
          <a:schemeClr val="accent2"/>
        </a:buClr>
        <a:buFont typeface="Wingdings" pitchFamily="2" charset="2"/>
        <a:buChar char="§"/>
        <a:defRPr sz="8200" kern="1200">
          <a:solidFill>
            <a:schemeClr val="tx1"/>
          </a:solidFill>
          <a:latin typeface="+mn-lt"/>
          <a:ea typeface="+mn-ea"/>
          <a:cs typeface="+mn-cs"/>
        </a:defRPr>
      </a:lvl3pPr>
      <a:lvl4pPr marL="3244778" indent="-846464" algn="l" defTabSz="4702576" rtl="0" eaLnBrk="1" latinLnBrk="0" hangingPunct="1">
        <a:spcBef>
          <a:spcPts val="1543"/>
        </a:spcBef>
        <a:buClr>
          <a:schemeClr val="accent2"/>
        </a:buClr>
        <a:buFont typeface="Wingdings" pitchFamily="2" charset="2"/>
        <a:buChar char="§"/>
        <a:defRPr sz="8200" kern="1200">
          <a:solidFill>
            <a:schemeClr val="tx1"/>
          </a:solidFill>
          <a:latin typeface="+mn-lt"/>
          <a:ea typeface="+mn-ea"/>
          <a:cs typeface="+mn-cs"/>
        </a:defRPr>
      </a:lvl4pPr>
      <a:lvl5pPr marL="4420422" indent="-893490" algn="l" defTabSz="4702576" rtl="0" eaLnBrk="1" latinLnBrk="0" hangingPunct="1">
        <a:spcBef>
          <a:spcPts val="1543"/>
        </a:spcBef>
        <a:buClr>
          <a:schemeClr val="accent2"/>
        </a:buClr>
        <a:buFont typeface="Wingdings" pitchFamily="2" charset="2"/>
        <a:buChar char="§"/>
        <a:defRPr sz="8200" kern="1200">
          <a:solidFill>
            <a:schemeClr val="tx1"/>
          </a:solidFill>
          <a:latin typeface="+mn-lt"/>
          <a:ea typeface="+mn-ea"/>
          <a:cs typeface="+mn-cs"/>
        </a:defRPr>
      </a:lvl5pPr>
      <a:lvl6pPr marL="5643092" indent="-893490" algn="l" defTabSz="4702576" rtl="0" eaLnBrk="1" latinLnBrk="0" hangingPunct="1">
        <a:spcBef>
          <a:spcPts val="1543"/>
        </a:spcBef>
        <a:buClr>
          <a:schemeClr val="accent2"/>
        </a:buClr>
        <a:buFont typeface="Wingdings" pitchFamily="2" charset="2"/>
        <a:buChar char="§"/>
        <a:defRPr sz="7200" kern="1200">
          <a:solidFill>
            <a:schemeClr val="tx1"/>
          </a:solidFill>
          <a:latin typeface="+mn-lt"/>
          <a:ea typeface="+mn-ea"/>
          <a:cs typeface="+mn-cs"/>
        </a:defRPr>
      </a:lvl6pPr>
      <a:lvl7pPr marL="6959813" indent="-846464" algn="l" defTabSz="4702576" rtl="0" eaLnBrk="1" latinLnBrk="0" hangingPunct="1">
        <a:spcBef>
          <a:spcPts val="1543"/>
        </a:spcBef>
        <a:buClr>
          <a:schemeClr val="accent2"/>
        </a:buClr>
        <a:buFont typeface="Wingdings" pitchFamily="2" charset="2"/>
        <a:buChar char="§"/>
        <a:defRPr sz="7200" kern="1200">
          <a:solidFill>
            <a:schemeClr val="tx1"/>
          </a:solidFill>
          <a:latin typeface="+mn-lt"/>
          <a:ea typeface="+mn-ea"/>
          <a:cs typeface="+mn-cs"/>
        </a:defRPr>
      </a:lvl7pPr>
      <a:lvl8pPr marL="8135457" indent="-846464" algn="l" defTabSz="4702576" rtl="0" eaLnBrk="1" latinLnBrk="0" hangingPunct="1">
        <a:spcBef>
          <a:spcPts val="1543"/>
        </a:spcBef>
        <a:buClr>
          <a:schemeClr val="accent2"/>
        </a:buClr>
        <a:buFont typeface="Wingdings" pitchFamily="2" charset="2"/>
        <a:buChar char="§"/>
        <a:defRPr sz="7200" kern="1200">
          <a:solidFill>
            <a:schemeClr val="tx1"/>
          </a:solidFill>
          <a:latin typeface="+mn-lt"/>
          <a:ea typeface="+mn-ea"/>
          <a:cs typeface="+mn-cs"/>
        </a:defRPr>
      </a:lvl8pPr>
      <a:lvl9pPr marL="9217050" indent="-846464" algn="l" defTabSz="4702576" rtl="0" eaLnBrk="1" latinLnBrk="0" hangingPunct="1">
        <a:spcBef>
          <a:spcPts val="1543"/>
        </a:spcBef>
        <a:buClr>
          <a:schemeClr val="accent2"/>
        </a:buClr>
        <a:buFont typeface="Wingdings" pitchFamily="2" charset="2"/>
        <a:buChar char="§"/>
        <a:defRPr sz="72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jpg"/><Relationship Id="rId8" Type="http://schemas.openxmlformats.org/officeDocument/2006/relationships/image" Target="../media/image9.png"/><Relationship Id="rId9"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2843164" y="1290150"/>
            <a:ext cx="29524036" cy="1631216"/>
          </a:xfrm>
          <a:prstGeom prst="rect">
            <a:avLst/>
          </a:prstGeom>
          <a:noFill/>
        </p:spPr>
        <p:txBody>
          <a:bodyPr wrap="square" rtlCol="0">
            <a:spAutoFit/>
          </a:bodyPr>
          <a:lstStyle/>
          <a:p>
            <a:pPr algn="ctr"/>
            <a:r>
              <a:rPr lang="en-US" sz="9600" dirty="0">
                <a:latin typeface="Helvetica" pitchFamily="34" charset="0"/>
              </a:rPr>
              <a:t>	</a:t>
            </a:r>
            <a:r>
              <a:rPr lang="en-US" sz="10000" dirty="0">
                <a:latin typeface="Helvetica" pitchFamily="34" charset="0"/>
              </a:rPr>
              <a:t>The Causes of the Civil Wars in Côte d’Ivoire</a:t>
            </a:r>
          </a:p>
        </p:txBody>
      </p:sp>
      <p:sp>
        <p:nvSpPr>
          <p:cNvPr id="6" name="TextBox 5"/>
          <p:cNvSpPr txBox="1"/>
          <p:nvPr/>
        </p:nvSpPr>
        <p:spPr>
          <a:xfrm>
            <a:off x="12801600" y="3200400"/>
            <a:ext cx="27127200" cy="1200329"/>
          </a:xfrm>
          <a:prstGeom prst="rect">
            <a:avLst/>
          </a:prstGeom>
          <a:noFill/>
        </p:spPr>
        <p:txBody>
          <a:bodyPr wrap="square" rtlCol="0">
            <a:spAutoFit/>
          </a:bodyPr>
          <a:lstStyle/>
          <a:p>
            <a:pPr algn="ctr"/>
            <a:r>
              <a:rPr lang="en-US" sz="7200" dirty="0" smtClean="0">
                <a:latin typeface="Helvetica" pitchFamily="34" charset="0"/>
              </a:rPr>
              <a:t>Matt Ayers</a:t>
            </a:r>
            <a:endParaRPr lang="en-US" sz="7200" dirty="0">
              <a:latin typeface="Helvetica" pitchFamily="34" charset="0"/>
            </a:endParaRPr>
          </a:p>
        </p:txBody>
      </p:sp>
      <p:sp>
        <p:nvSpPr>
          <p:cNvPr id="7" name="TextBox 6"/>
          <p:cNvSpPr txBox="1"/>
          <p:nvPr/>
        </p:nvSpPr>
        <p:spPr>
          <a:xfrm>
            <a:off x="13030200" y="4971871"/>
            <a:ext cx="27127200" cy="769441"/>
          </a:xfrm>
          <a:prstGeom prst="rect">
            <a:avLst/>
          </a:prstGeom>
          <a:noFill/>
        </p:spPr>
        <p:txBody>
          <a:bodyPr wrap="square" rtlCol="0">
            <a:spAutoFit/>
          </a:bodyPr>
          <a:lstStyle/>
          <a:p>
            <a:pPr algn="ctr"/>
            <a:r>
              <a:rPr lang="en-US" sz="4400" dirty="0" smtClean="0">
                <a:latin typeface="Helvetica" pitchFamily="34" charset="0"/>
              </a:rPr>
              <a:t>GO455: </a:t>
            </a:r>
            <a:r>
              <a:rPr lang="en-US" sz="4400" dirty="0">
                <a:latin typeface="Helvetica" pitchFamily="34" charset="0"/>
              </a:rPr>
              <a:t>Conflict &amp; Crisis in </a:t>
            </a:r>
            <a:r>
              <a:rPr lang="en-US" sz="4400" dirty="0" smtClean="0">
                <a:latin typeface="Helvetica" pitchFamily="34" charset="0"/>
              </a:rPr>
              <a:t>Africa, Department of Government</a:t>
            </a:r>
            <a:r>
              <a:rPr lang="en-US" sz="4400" dirty="0" smtClean="0">
                <a:latin typeface="Helvetica" pitchFamily="34" charset="0"/>
              </a:rPr>
              <a:t>, Colby College, Waterville, ME</a:t>
            </a:r>
            <a:endParaRPr lang="en-US" sz="4400" dirty="0">
              <a:latin typeface="Helvetica" pitchFamily="34" charset="0"/>
            </a:endParaRPr>
          </a:p>
        </p:txBody>
      </p:sp>
      <p:sp>
        <p:nvSpPr>
          <p:cNvPr id="8" name="TextBox 7"/>
          <p:cNvSpPr txBox="1"/>
          <p:nvPr/>
        </p:nvSpPr>
        <p:spPr>
          <a:xfrm>
            <a:off x="1524000" y="6781800"/>
            <a:ext cx="13258800" cy="31116206"/>
          </a:xfrm>
          <a:prstGeom prst="rect">
            <a:avLst/>
          </a:prstGeom>
          <a:solidFill>
            <a:schemeClr val="bg1"/>
          </a:solidFill>
        </p:spPr>
        <p:txBody>
          <a:bodyPr wrap="square" rtlCol="0">
            <a:spAutoFit/>
          </a:bodyPr>
          <a:lstStyle/>
          <a:p>
            <a:pPr algn="ctr"/>
            <a:r>
              <a:rPr lang="en-US" sz="4800" b="1" dirty="0" smtClean="0">
                <a:latin typeface="Helvetica" pitchFamily="34" charset="0"/>
              </a:rPr>
              <a:t>Background</a:t>
            </a:r>
            <a:r>
              <a:rPr lang="en-US" sz="4800" b="1" dirty="0" smtClean="0">
                <a:latin typeface="Helvetica" pitchFamily="34" charset="0"/>
              </a:rPr>
              <a:t>, </a:t>
            </a:r>
            <a:r>
              <a:rPr lang="en-US" sz="4800" b="1" dirty="0" smtClean="0">
                <a:latin typeface="Helvetica" pitchFamily="34" charset="0"/>
              </a:rPr>
              <a:t>Research Question, &amp; </a:t>
            </a:r>
            <a:r>
              <a:rPr lang="en-US" sz="4800" b="1" dirty="0" smtClean="0">
                <a:latin typeface="Helvetica" pitchFamily="34" charset="0"/>
              </a:rPr>
              <a:t>Hypotheses</a:t>
            </a:r>
          </a:p>
          <a:p>
            <a:pPr algn="ctr"/>
            <a:endParaRPr lang="en-US" sz="3200" b="1" dirty="0" smtClean="0">
              <a:latin typeface="Helvetica" pitchFamily="34" charset="0"/>
            </a:endParaRPr>
          </a:p>
          <a:p>
            <a:r>
              <a:rPr lang="en-US" sz="4000" b="1" dirty="0" smtClean="0">
                <a:latin typeface="Helvetica" pitchFamily="34" charset="0"/>
              </a:rPr>
              <a:t>Background</a:t>
            </a:r>
            <a:r>
              <a:rPr lang="en-US" sz="4000" b="1" dirty="0" smtClean="0">
                <a:latin typeface="Helvetica" pitchFamily="34" charset="0"/>
              </a:rPr>
              <a:t>:</a:t>
            </a:r>
            <a:endParaRPr lang="en-US" sz="4000" b="1" dirty="0" smtClean="0">
              <a:latin typeface="Helvetica" pitchFamily="34" charset="0"/>
            </a:endParaRPr>
          </a:p>
          <a:p>
            <a:pPr marL="457200" indent="-457200">
              <a:buFont typeface="Arial"/>
              <a:buChar char="•"/>
            </a:pPr>
            <a:r>
              <a:rPr lang="en-US" sz="3200" dirty="0">
                <a:latin typeface="Helvetica" pitchFamily="34" charset="0"/>
              </a:rPr>
              <a:t>Africa is a continent that has a long history in conflict and </a:t>
            </a:r>
            <a:r>
              <a:rPr lang="en-US" sz="3200" dirty="0" smtClean="0">
                <a:latin typeface="Helvetica" pitchFamily="34" charset="0"/>
              </a:rPr>
              <a:t>crisis</a:t>
            </a:r>
          </a:p>
          <a:p>
            <a:pPr marL="457200" indent="-457200">
              <a:buFont typeface="Arial"/>
              <a:buChar char="•"/>
            </a:pPr>
            <a:r>
              <a:rPr lang="en-US" sz="3200" dirty="0">
                <a:latin typeface="Helvetica" pitchFamily="34" charset="0"/>
              </a:rPr>
              <a:t>From colonization, to post-colonization, to the Cold War, to post-Cold War, to present day, many of the continent’s countries have been at war with their own people or against outsiders from nearby and faraway </a:t>
            </a:r>
            <a:r>
              <a:rPr lang="en-US" sz="3200" dirty="0" smtClean="0">
                <a:latin typeface="Helvetica" pitchFamily="34" charset="0"/>
              </a:rPr>
              <a:t>countries</a:t>
            </a:r>
          </a:p>
          <a:p>
            <a:pPr marL="2808488" lvl="1" indent="-457200">
              <a:buFont typeface="Arial"/>
              <a:buChar char="•"/>
            </a:pPr>
            <a:r>
              <a:rPr lang="en-US" sz="3200" dirty="0" smtClean="0">
                <a:latin typeface="Helvetica" pitchFamily="34" charset="0"/>
              </a:rPr>
              <a:t>This is the case </a:t>
            </a:r>
            <a:r>
              <a:rPr lang="en-US" sz="3200" dirty="0">
                <a:latin typeface="Helvetica" pitchFamily="34" charset="0"/>
              </a:rPr>
              <a:t>with Côte </a:t>
            </a:r>
            <a:r>
              <a:rPr lang="en-US" sz="3200" dirty="0" smtClean="0">
                <a:latin typeface="Helvetica" pitchFamily="34" charset="0"/>
              </a:rPr>
              <a:t>d’Ivoire’s civil wars</a:t>
            </a:r>
          </a:p>
          <a:p>
            <a:pPr marL="2808488" lvl="1" indent="-457200">
              <a:buFont typeface="Arial"/>
              <a:buChar char="•"/>
            </a:pPr>
            <a:r>
              <a:rPr lang="en-US" sz="3200" dirty="0" smtClean="0">
                <a:latin typeface="Helvetica" pitchFamily="34" charset="0"/>
              </a:rPr>
              <a:t>The first civil war started in 2002 and second civil war started in 2010</a:t>
            </a:r>
          </a:p>
          <a:p>
            <a:pPr marL="457200" indent="-457200">
              <a:buFont typeface="Arial"/>
              <a:buChar char="•"/>
            </a:pPr>
            <a:r>
              <a:rPr lang="en-US" sz="3200" dirty="0" smtClean="0">
                <a:latin typeface="Helvetica" pitchFamily="34" charset="0"/>
              </a:rPr>
              <a:t>This p</a:t>
            </a:r>
            <a:r>
              <a:rPr lang="en-US" sz="3200" dirty="0" smtClean="0">
                <a:latin typeface="Helvetica" pitchFamily="34" charset="0"/>
              </a:rPr>
              <a:t>roject </a:t>
            </a:r>
            <a:r>
              <a:rPr lang="en-US" sz="3200" dirty="0" smtClean="0">
                <a:latin typeface="Helvetica" pitchFamily="34" charset="0"/>
              </a:rPr>
              <a:t>analyzes </a:t>
            </a:r>
            <a:r>
              <a:rPr lang="en-US" sz="3200" dirty="0">
                <a:latin typeface="Helvetica" pitchFamily="34" charset="0"/>
              </a:rPr>
              <a:t>the reasons as to why Côte d’Ivoire has been unable to remove itself from its internal </a:t>
            </a:r>
            <a:r>
              <a:rPr lang="en-US" sz="3200" dirty="0" smtClean="0">
                <a:latin typeface="Helvetica" pitchFamily="34" charset="0"/>
              </a:rPr>
              <a:t>struggles since 2002</a:t>
            </a:r>
          </a:p>
          <a:p>
            <a:pPr marL="457200" indent="-457200">
              <a:buFont typeface="Arial"/>
              <a:buChar char="•"/>
            </a:pPr>
            <a:r>
              <a:rPr lang="en-US" sz="3200" dirty="0" smtClean="0">
                <a:latin typeface="Helvetica" pitchFamily="34" charset="0"/>
              </a:rPr>
              <a:t>Economic, social, and political factors and events triggered the first civil war in 2002 since beforehand the country was thriving</a:t>
            </a:r>
          </a:p>
          <a:p>
            <a:pPr marL="2808488" lvl="1" indent="-457200">
              <a:buFont typeface="Arial"/>
              <a:buChar char="•"/>
            </a:pPr>
            <a:r>
              <a:rPr lang="en-US" sz="3200" dirty="0" smtClean="0">
                <a:latin typeface="Helvetica" pitchFamily="34" charset="0"/>
              </a:rPr>
              <a:t>Many of the same factors were still present at the start of the second civil war</a:t>
            </a: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4000" b="1" dirty="0" smtClean="0">
              <a:latin typeface="Helvetica" pitchFamily="34" charset="0"/>
            </a:endParaRPr>
          </a:p>
          <a:p>
            <a:endParaRPr lang="en-US" sz="4000" b="1" dirty="0">
              <a:latin typeface="Helvetica" pitchFamily="34" charset="0"/>
            </a:endParaRPr>
          </a:p>
          <a:p>
            <a:endParaRPr lang="en-US" sz="4000" b="1" dirty="0" smtClean="0">
              <a:latin typeface="Helvetica" pitchFamily="34" charset="0"/>
            </a:endParaRPr>
          </a:p>
          <a:p>
            <a:endParaRPr lang="en-US" sz="4000" b="1" dirty="0" smtClean="0">
              <a:latin typeface="Helvetica" pitchFamily="34" charset="0"/>
            </a:endParaRPr>
          </a:p>
          <a:p>
            <a:endParaRPr lang="en-US" sz="4000" b="1" dirty="0" smtClean="0">
              <a:latin typeface="Helvetica" pitchFamily="34" charset="0"/>
            </a:endParaRPr>
          </a:p>
          <a:p>
            <a:endParaRPr lang="en-US" sz="4000" b="1" dirty="0" smtClean="0">
              <a:latin typeface="Helvetica" pitchFamily="34" charset="0"/>
            </a:endParaRPr>
          </a:p>
          <a:p>
            <a:endParaRPr lang="en-US" sz="4000" b="1" dirty="0">
              <a:latin typeface="Helvetica" pitchFamily="34" charset="0"/>
            </a:endParaRPr>
          </a:p>
          <a:p>
            <a:r>
              <a:rPr lang="en-US" sz="4000" b="1" dirty="0" smtClean="0">
                <a:latin typeface="Helvetica" pitchFamily="34" charset="0"/>
              </a:rPr>
              <a:t>Research </a:t>
            </a:r>
            <a:r>
              <a:rPr lang="en-US" sz="4000" b="1" dirty="0" smtClean="0">
                <a:latin typeface="Helvetica" pitchFamily="34" charset="0"/>
              </a:rPr>
              <a:t>Question</a:t>
            </a:r>
            <a:r>
              <a:rPr lang="en-US" sz="4000" b="1" dirty="0" smtClean="0">
                <a:latin typeface="Helvetica" pitchFamily="34" charset="0"/>
              </a:rPr>
              <a:t>:</a:t>
            </a:r>
          </a:p>
          <a:p>
            <a:endParaRPr lang="en-US" sz="4000" b="1" dirty="0">
              <a:latin typeface="Helvetica" pitchFamily="34" charset="0"/>
            </a:endParaRPr>
          </a:p>
          <a:p>
            <a:r>
              <a:rPr lang="en-US" sz="3200" dirty="0" smtClean="0">
                <a:latin typeface="Helvetica" pitchFamily="34" charset="0"/>
              </a:rPr>
              <a:t>How </a:t>
            </a:r>
            <a:r>
              <a:rPr lang="en-US" sz="3200" dirty="0">
                <a:latin typeface="Helvetica" pitchFamily="34" charset="0"/>
              </a:rPr>
              <a:t>did the economic and ethnic environments in Côte d’Ivoire effect the outbreak of civil war in 2002 and under what conditions did the second civil war erupt</a:t>
            </a:r>
            <a:r>
              <a:rPr lang="en-US" sz="3200" dirty="0" smtClean="0">
                <a:latin typeface="Helvetica" pitchFamily="34" charset="0"/>
              </a:rPr>
              <a:t>?</a:t>
            </a:r>
          </a:p>
          <a:p>
            <a:endParaRPr lang="en-US" sz="3200" dirty="0">
              <a:latin typeface="Helvetica" pitchFamily="34" charset="0"/>
            </a:endParaRPr>
          </a:p>
          <a:p>
            <a:r>
              <a:rPr lang="en-US" sz="4000" b="1" dirty="0" smtClean="0">
                <a:latin typeface="Helvetica" pitchFamily="34" charset="0"/>
              </a:rPr>
              <a:t>Hypotheses</a:t>
            </a:r>
            <a:r>
              <a:rPr lang="en-US" sz="4000" b="1" dirty="0" smtClean="0">
                <a:latin typeface="Helvetica" pitchFamily="34" charset="0"/>
              </a:rPr>
              <a:t>:</a:t>
            </a:r>
          </a:p>
          <a:p>
            <a:endParaRPr lang="en-US" sz="4000" b="1" dirty="0" smtClean="0">
              <a:latin typeface="Helvetica" pitchFamily="34" charset="0"/>
            </a:endParaRPr>
          </a:p>
          <a:p>
            <a:pPr marL="514350" indent="-514350">
              <a:buAutoNum type="arabicPeriod"/>
            </a:pPr>
            <a:r>
              <a:rPr lang="en-US" sz="3200" dirty="0" smtClean="0">
                <a:latin typeface="Helvetica" pitchFamily="34" charset="0"/>
              </a:rPr>
              <a:t>The </a:t>
            </a:r>
            <a:r>
              <a:rPr lang="en-US" sz="3200" dirty="0">
                <a:latin typeface="Helvetica" pitchFamily="34" charset="0"/>
              </a:rPr>
              <a:t>first civil war was partially caused by the steep increase of the percentage of the population living below the poverty line in Côte d'Ivoire during the years leading up to the civil </a:t>
            </a:r>
            <a:r>
              <a:rPr lang="en-US" sz="3200" dirty="0" smtClean="0">
                <a:latin typeface="Helvetica" pitchFamily="34" charset="0"/>
              </a:rPr>
              <a:t>war.</a:t>
            </a:r>
          </a:p>
          <a:p>
            <a:endParaRPr lang="en-US" sz="3200" dirty="0" smtClean="0">
              <a:latin typeface="Helvetica" pitchFamily="34" charset="0"/>
            </a:endParaRPr>
          </a:p>
          <a:p>
            <a:r>
              <a:rPr lang="en-US" sz="3200" dirty="0" smtClean="0">
                <a:latin typeface="Helvetica" pitchFamily="34" charset="0"/>
              </a:rPr>
              <a:t>2. The increase of the Muslim population through immigration from their northern neighbors irritated the </a:t>
            </a:r>
            <a:r>
              <a:rPr lang="en-US" sz="3200" dirty="0" err="1" smtClean="0">
                <a:latin typeface="Helvetica" pitchFamily="34" charset="0"/>
              </a:rPr>
              <a:t>Ivorians</a:t>
            </a:r>
            <a:r>
              <a:rPr lang="en-US" sz="3200" dirty="0" smtClean="0">
                <a:latin typeface="Helvetica" pitchFamily="34" charset="0"/>
              </a:rPr>
              <a:t> and caused an </a:t>
            </a:r>
            <a:r>
              <a:rPr lang="en-US" sz="3200" dirty="0" smtClean="0">
                <a:latin typeface="Helvetica" pitchFamily="34" charset="0"/>
              </a:rPr>
              <a:t>ethnic, cultural, economic, and political </a:t>
            </a:r>
            <a:r>
              <a:rPr lang="en-US" sz="3200" dirty="0" smtClean="0">
                <a:latin typeface="Helvetica" pitchFamily="34" charset="0"/>
              </a:rPr>
              <a:t>divide to develop between </a:t>
            </a:r>
            <a:r>
              <a:rPr lang="en-US" sz="3200" dirty="0">
                <a:latin typeface="Helvetica" pitchFamily="34" charset="0"/>
              </a:rPr>
              <a:t>the northern and southern halves of the </a:t>
            </a:r>
            <a:r>
              <a:rPr lang="en-US" sz="3200" dirty="0" smtClean="0">
                <a:latin typeface="Helvetica" pitchFamily="34" charset="0"/>
              </a:rPr>
              <a:t>country.</a:t>
            </a:r>
          </a:p>
          <a:p>
            <a:endParaRPr lang="en-US" sz="3200" dirty="0" smtClean="0">
              <a:latin typeface="Helvetica" pitchFamily="34" charset="0"/>
            </a:endParaRPr>
          </a:p>
          <a:p>
            <a:r>
              <a:rPr lang="en-US" sz="3200" dirty="0">
                <a:latin typeface="Helvetica" pitchFamily="34" charset="0"/>
              </a:rPr>
              <a:t>3. </a:t>
            </a:r>
            <a:r>
              <a:rPr lang="en-US" sz="3200" dirty="0" smtClean="0">
                <a:latin typeface="Helvetica" pitchFamily="34" charset="0"/>
              </a:rPr>
              <a:t>The </a:t>
            </a:r>
            <a:r>
              <a:rPr lang="en-US" sz="3200" dirty="0" smtClean="0">
                <a:latin typeface="Helvetica" pitchFamily="34" charset="0"/>
              </a:rPr>
              <a:t>Ivoirians</a:t>
            </a:r>
            <a:r>
              <a:rPr lang="en-US" sz="3200" dirty="0">
                <a:latin typeface="Helvetica" pitchFamily="34" charset="0"/>
              </a:rPr>
              <a:t>’ strong association with </a:t>
            </a:r>
            <a:r>
              <a:rPr lang="en-US" sz="3200" dirty="0" err="1" smtClean="0">
                <a:latin typeface="Helvetica" pitchFamily="34" charset="0"/>
              </a:rPr>
              <a:t>Ivoirit</a:t>
            </a:r>
            <a:r>
              <a:rPr lang="en-US" sz="3200" dirty="0" err="1" smtClean="0">
                <a:latin typeface="Helvetica" pitchFamily="34" charset="0"/>
              </a:rPr>
              <a:t>é</a:t>
            </a:r>
            <a:r>
              <a:rPr lang="en-US" sz="3200" dirty="0" smtClean="0">
                <a:latin typeface="Helvetica" pitchFamily="34" charset="0"/>
              </a:rPr>
              <a:t>, </a:t>
            </a:r>
            <a:r>
              <a:rPr lang="en-US" sz="3200" dirty="0">
                <a:latin typeface="Helvetica" pitchFamily="34" charset="0"/>
              </a:rPr>
              <a:t>or what it means to be and what makes an Ivorian, and their perception of the culture of their country only strengthened the cultural </a:t>
            </a:r>
            <a:r>
              <a:rPr lang="en-US" sz="3200" dirty="0" smtClean="0">
                <a:latin typeface="Helvetica" pitchFamily="34" charset="0"/>
              </a:rPr>
              <a:t>divide and influenced the first civil war.</a:t>
            </a:r>
          </a:p>
          <a:p>
            <a:endParaRPr lang="en-US" sz="3200" dirty="0" smtClean="0">
              <a:latin typeface="Helvetica" pitchFamily="34" charset="0"/>
            </a:endParaRPr>
          </a:p>
          <a:p>
            <a:r>
              <a:rPr lang="en-US" sz="3200" dirty="0">
                <a:latin typeface="Helvetica" pitchFamily="34" charset="0"/>
              </a:rPr>
              <a:t>4. </a:t>
            </a:r>
            <a:r>
              <a:rPr lang="en-US" sz="3200" dirty="0" smtClean="0">
                <a:latin typeface="Helvetica" pitchFamily="34" charset="0"/>
              </a:rPr>
              <a:t>The </a:t>
            </a:r>
            <a:r>
              <a:rPr lang="en-US" sz="3200" dirty="0">
                <a:latin typeface="Helvetica" pitchFamily="34" charset="0"/>
              </a:rPr>
              <a:t>2006 peace talks did not adequately resolve the problems that led to the first civil war, resulting in the second civil </a:t>
            </a:r>
            <a:r>
              <a:rPr lang="en-US" sz="3200" dirty="0" smtClean="0">
                <a:latin typeface="Helvetica" pitchFamily="34" charset="0"/>
              </a:rPr>
              <a:t>war.</a:t>
            </a:r>
          </a:p>
        </p:txBody>
      </p:sp>
      <p:sp>
        <p:nvSpPr>
          <p:cNvPr id="9" name="TextBox 8"/>
          <p:cNvSpPr txBox="1"/>
          <p:nvPr/>
        </p:nvSpPr>
        <p:spPr>
          <a:xfrm>
            <a:off x="15468600" y="6477000"/>
            <a:ext cx="13716000" cy="6247863"/>
          </a:xfrm>
          <a:prstGeom prst="rect">
            <a:avLst/>
          </a:prstGeom>
          <a:solidFill>
            <a:srgbClr val="FFFFFF"/>
          </a:solidFill>
        </p:spPr>
        <p:txBody>
          <a:bodyPr wrap="square" rtlCol="0">
            <a:spAutoFit/>
          </a:bodyPr>
          <a:lstStyle/>
          <a:p>
            <a:pPr algn="ctr"/>
            <a:r>
              <a:rPr lang="en-US" sz="4800" b="1" dirty="0" smtClean="0">
                <a:latin typeface="Helvetica" pitchFamily="34" charset="0"/>
              </a:rPr>
              <a:t>Methods</a:t>
            </a:r>
            <a:endParaRPr lang="en-US" sz="3200" dirty="0" smtClean="0">
              <a:latin typeface="Helvetica" pitchFamily="34" charset="0"/>
            </a:endParaRPr>
          </a:p>
          <a:p>
            <a:pPr marL="457200" indent="-457200">
              <a:buFont typeface="Arial"/>
              <a:buChar char="•"/>
            </a:pPr>
            <a:r>
              <a:rPr lang="en-US" sz="3200" dirty="0">
                <a:latin typeface="Helvetica" pitchFamily="34" charset="0"/>
              </a:rPr>
              <a:t>C</a:t>
            </a:r>
            <a:r>
              <a:rPr lang="en-US" sz="3200" dirty="0" smtClean="0">
                <a:latin typeface="Helvetica" pitchFamily="34" charset="0"/>
              </a:rPr>
              <a:t>hronicled </a:t>
            </a:r>
            <a:r>
              <a:rPr lang="en-US" sz="3200" dirty="0">
                <a:latin typeface="Helvetica" pitchFamily="34" charset="0"/>
              </a:rPr>
              <a:t>several peer-reviewed essays on </a:t>
            </a:r>
            <a:r>
              <a:rPr lang="en-US" sz="3200" dirty="0" smtClean="0">
                <a:latin typeface="Helvetica" pitchFamily="34" charset="0"/>
              </a:rPr>
              <a:t>African conflicts and the civil wars in </a:t>
            </a:r>
            <a:r>
              <a:rPr lang="en-US" sz="3200" dirty="0">
                <a:latin typeface="Helvetica" pitchFamily="34" charset="0"/>
              </a:rPr>
              <a:t>Côte </a:t>
            </a:r>
            <a:r>
              <a:rPr lang="en-US" sz="3200" dirty="0" smtClean="0">
                <a:latin typeface="Helvetica" pitchFamily="34" charset="0"/>
              </a:rPr>
              <a:t>d’Ivoire</a:t>
            </a:r>
            <a:endParaRPr lang="en-US" sz="3200" dirty="0">
              <a:latin typeface="Helvetica" pitchFamily="34" charset="0"/>
            </a:endParaRPr>
          </a:p>
          <a:p>
            <a:pPr marL="457200" indent="-457200">
              <a:buFont typeface="Arial"/>
              <a:buChar char="•"/>
            </a:pPr>
            <a:r>
              <a:rPr lang="en-US" sz="3200" dirty="0" smtClean="0">
                <a:latin typeface="Helvetica" pitchFamily="34" charset="0"/>
              </a:rPr>
              <a:t>Analyzed how the internal conflicts in </a:t>
            </a:r>
            <a:r>
              <a:rPr lang="en-US" sz="3200" dirty="0">
                <a:latin typeface="Helvetica" pitchFamily="34" charset="0"/>
              </a:rPr>
              <a:t>Côte </a:t>
            </a:r>
            <a:r>
              <a:rPr lang="en-US" sz="3200" dirty="0" smtClean="0">
                <a:latin typeface="Helvetica" pitchFamily="34" charset="0"/>
              </a:rPr>
              <a:t>d’Ivoire started and what influenced the civil wars</a:t>
            </a:r>
          </a:p>
          <a:p>
            <a:pPr marL="457200" indent="-457200">
              <a:buFont typeface="Arial"/>
              <a:buChar char="•"/>
            </a:pPr>
            <a:r>
              <a:rPr lang="en-US" sz="3200" dirty="0" smtClean="0">
                <a:latin typeface="Helvetica" pitchFamily="34" charset="0"/>
              </a:rPr>
              <a:t>Explored the implications that economic </a:t>
            </a:r>
            <a:r>
              <a:rPr lang="en-US" sz="3200" dirty="0">
                <a:latin typeface="Helvetica" pitchFamily="34" charset="0"/>
              </a:rPr>
              <a:t>and social structures </a:t>
            </a:r>
            <a:r>
              <a:rPr lang="en-US" sz="3200" dirty="0" smtClean="0">
                <a:latin typeface="Helvetica" pitchFamily="34" charset="0"/>
              </a:rPr>
              <a:t>had on these civil wars</a:t>
            </a:r>
          </a:p>
          <a:p>
            <a:pPr marL="2808488" lvl="1" indent="-457200">
              <a:buFont typeface="Arial"/>
              <a:buChar char="•"/>
            </a:pPr>
            <a:r>
              <a:rPr lang="en-US" sz="3200" dirty="0" smtClean="0">
                <a:latin typeface="Helvetica" pitchFamily="34" charset="0"/>
              </a:rPr>
              <a:t>Economic shock</a:t>
            </a:r>
          </a:p>
          <a:p>
            <a:pPr marL="2808488" lvl="1" indent="-457200">
              <a:buFont typeface="Arial"/>
              <a:buChar char="•"/>
            </a:pPr>
            <a:r>
              <a:rPr lang="en-US" sz="3200" dirty="0" smtClean="0">
                <a:latin typeface="Helvetica" pitchFamily="34" charset="0"/>
              </a:rPr>
              <a:t>Muslim immigration</a:t>
            </a:r>
          </a:p>
          <a:p>
            <a:pPr marL="2808488" lvl="1" indent="-457200">
              <a:buFont typeface="Arial"/>
              <a:buChar char="•"/>
            </a:pPr>
            <a:r>
              <a:rPr lang="en-US" sz="3200" dirty="0" smtClean="0">
                <a:latin typeface="Helvetica" pitchFamily="34" charset="0"/>
              </a:rPr>
              <a:t>Idea of </a:t>
            </a:r>
            <a:r>
              <a:rPr lang="en-US" sz="3200" dirty="0" err="1" smtClean="0">
                <a:latin typeface="Helvetica" pitchFamily="34" charset="0"/>
              </a:rPr>
              <a:t>Ivoirit</a:t>
            </a:r>
            <a:r>
              <a:rPr lang="en-US" sz="3200" dirty="0" err="1" smtClean="0">
                <a:latin typeface="Helvetica" pitchFamily="34" charset="0"/>
              </a:rPr>
              <a:t>é</a:t>
            </a:r>
            <a:endParaRPr lang="en-US" sz="3200" dirty="0" smtClean="0">
              <a:latin typeface="Helvetica" pitchFamily="34" charset="0"/>
            </a:endParaRPr>
          </a:p>
          <a:p>
            <a:pPr marL="2808488" lvl="1" indent="-457200">
              <a:buFont typeface="Arial"/>
              <a:buChar char="•"/>
            </a:pPr>
            <a:r>
              <a:rPr lang="en-US" sz="3200" dirty="0" smtClean="0">
                <a:latin typeface="Helvetica" pitchFamily="34" charset="0"/>
              </a:rPr>
              <a:t>Role of </a:t>
            </a:r>
            <a:r>
              <a:rPr lang="en-US" sz="3200" dirty="0">
                <a:latin typeface="Helvetica" pitchFamily="34" charset="0"/>
              </a:rPr>
              <a:t>Côte </a:t>
            </a:r>
            <a:r>
              <a:rPr lang="en-US" sz="3200" dirty="0" smtClean="0">
                <a:latin typeface="Helvetica" pitchFamily="34" charset="0"/>
              </a:rPr>
              <a:t>d’Ivoire National Soccer Team in ceasefire and the end of the first civil war</a:t>
            </a:r>
            <a:endParaRPr lang="en-US" sz="3200" dirty="0">
              <a:latin typeface="Helvetica" pitchFamily="34" charset="0"/>
            </a:endParaRPr>
          </a:p>
        </p:txBody>
      </p:sp>
      <p:sp>
        <p:nvSpPr>
          <p:cNvPr id="10" name="TextBox 9"/>
          <p:cNvSpPr txBox="1"/>
          <p:nvPr/>
        </p:nvSpPr>
        <p:spPr>
          <a:xfrm>
            <a:off x="15621000" y="28041600"/>
            <a:ext cx="13563600" cy="6370974"/>
          </a:xfrm>
          <a:prstGeom prst="rect">
            <a:avLst/>
          </a:prstGeom>
          <a:solidFill>
            <a:srgbClr val="FFFFFF"/>
          </a:solidFill>
        </p:spPr>
        <p:txBody>
          <a:bodyPr wrap="square" rtlCol="0">
            <a:spAutoFit/>
          </a:bodyPr>
          <a:lstStyle/>
          <a:p>
            <a:pPr algn="ctr"/>
            <a:r>
              <a:rPr lang="en-US" sz="4800" b="1" dirty="0" smtClean="0">
                <a:latin typeface="Helvetica" pitchFamily="34" charset="0"/>
              </a:rPr>
              <a:t>Findings</a:t>
            </a:r>
            <a:endParaRPr lang="en-US" sz="3200" dirty="0">
              <a:latin typeface="Helvetica" pitchFamily="34" charset="0"/>
            </a:endParaRPr>
          </a:p>
          <a:p>
            <a:r>
              <a:rPr lang="en-US" sz="4000" b="1" dirty="0" smtClean="0">
                <a:latin typeface="Helvetica" pitchFamily="34" charset="0"/>
              </a:rPr>
              <a:t>Key Findings with Economic Shock and Poverty Rates:</a:t>
            </a:r>
            <a:endParaRPr lang="en-US" sz="3200" dirty="0">
              <a:latin typeface="Helvetica" pitchFamily="34" charset="0"/>
            </a:endParaRPr>
          </a:p>
          <a:p>
            <a:pPr marL="457200" indent="-457200">
              <a:buFont typeface="Arial"/>
              <a:buChar char="•"/>
            </a:pPr>
            <a:r>
              <a:rPr lang="en-US" sz="3200" dirty="0" smtClean="0">
                <a:latin typeface="Helvetica" pitchFamily="34" charset="0"/>
              </a:rPr>
              <a:t>Economy thrived in 1960s </a:t>
            </a:r>
            <a:r>
              <a:rPr lang="en-US" sz="3200" dirty="0">
                <a:latin typeface="Helvetica" pitchFamily="34" charset="0"/>
              </a:rPr>
              <a:t>and </a:t>
            </a:r>
            <a:r>
              <a:rPr lang="en-US" sz="3200" dirty="0" smtClean="0">
                <a:latin typeface="Helvetica" pitchFamily="34" charset="0"/>
              </a:rPr>
              <a:t>70s; experienced </a:t>
            </a:r>
            <a:r>
              <a:rPr lang="en-US" sz="3200" dirty="0">
                <a:latin typeface="Helvetica" pitchFamily="34" charset="0"/>
              </a:rPr>
              <a:t>healthy growth </a:t>
            </a:r>
            <a:r>
              <a:rPr lang="en-US" sz="3200" dirty="0" smtClean="0">
                <a:latin typeface="Helvetica" pitchFamily="34" charset="0"/>
              </a:rPr>
              <a:t>rates </a:t>
            </a:r>
            <a:r>
              <a:rPr lang="en-US" sz="3200" dirty="0">
                <a:latin typeface="Helvetica" pitchFamily="34" charset="0"/>
              </a:rPr>
              <a:t>(</a:t>
            </a:r>
            <a:r>
              <a:rPr lang="en-US" sz="3200" dirty="0" err="1">
                <a:latin typeface="Helvetica" pitchFamily="34" charset="0"/>
              </a:rPr>
              <a:t>Dabalen</a:t>
            </a:r>
            <a:r>
              <a:rPr lang="en-US" sz="3200" dirty="0">
                <a:latin typeface="Helvetica" pitchFamily="34" charset="0"/>
              </a:rPr>
              <a:t> &amp; Paul</a:t>
            </a:r>
            <a:r>
              <a:rPr lang="en-US" sz="3200" dirty="0" smtClean="0">
                <a:latin typeface="Helvetica" pitchFamily="34" charset="0"/>
              </a:rPr>
              <a:t>)</a:t>
            </a:r>
          </a:p>
          <a:p>
            <a:pPr marL="457200" indent="-457200">
              <a:buFont typeface="Arial"/>
              <a:buChar char="•"/>
            </a:pPr>
            <a:r>
              <a:rPr lang="en-US" sz="3200" dirty="0">
                <a:latin typeface="Helvetica" pitchFamily="34" charset="0"/>
              </a:rPr>
              <a:t>B</a:t>
            </a:r>
            <a:r>
              <a:rPr lang="en-US" sz="3200" dirty="0" smtClean="0">
                <a:latin typeface="Helvetica" pitchFamily="34" charset="0"/>
              </a:rPr>
              <a:t>egan </a:t>
            </a:r>
            <a:r>
              <a:rPr lang="en-US" sz="3200" dirty="0">
                <a:latin typeface="Helvetica" pitchFamily="34" charset="0"/>
              </a:rPr>
              <a:t>to decline because of “a combination of economic shocks and lack of competitiveness” in the 1980s and 90s (</a:t>
            </a:r>
            <a:r>
              <a:rPr lang="en-US" sz="3200" dirty="0" err="1">
                <a:latin typeface="Helvetica" pitchFamily="34" charset="0"/>
              </a:rPr>
              <a:t>Dabalen</a:t>
            </a:r>
            <a:r>
              <a:rPr lang="en-US" sz="3200" dirty="0">
                <a:latin typeface="Helvetica" pitchFamily="34" charset="0"/>
              </a:rPr>
              <a:t> &amp; </a:t>
            </a:r>
            <a:r>
              <a:rPr lang="en-US" sz="3200" dirty="0" smtClean="0">
                <a:latin typeface="Helvetica" pitchFamily="34" charset="0"/>
              </a:rPr>
              <a:t>Paul)</a:t>
            </a:r>
          </a:p>
          <a:p>
            <a:pPr marL="457200" indent="-457200">
              <a:buFont typeface="Arial"/>
              <a:buChar char="•"/>
            </a:pPr>
            <a:r>
              <a:rPr lang="en-US" sz="3200" dirty="0" smtClean="0">
                <a:latin typeface="Helvetica" pitchFamily="34" charset="0"/>
              </a:rPr>
              <a:t>Made way for an increase in poverty from 10 </a:t>
            </a:r>
            <a:r>
              <a:rPr lang="en-US" sz="3200" dirty="0">
                <a:latin typeface="Helvetica" pitchFamily="34" charset="0"/>
              </a:rPr>
              <a:t>per cent in 1985 to 48.9 per cent in 2008 </a:t>
            </a:r>
            <a:r>
              <a:rPr lang="en-US" sz="3200" dirty="0" smtClean="0">
                <a:latin typeface="Helvetica" pitchFamily="34" charset="0"/>
              </a:rPr>
              <a:t>(</a:t>
            </a:r>
            <a:r>
              <a:rPr lang="en-US" sz="3200" dirty="0" err="1">
                <a:latin typeface="Helvetica" pitchFamily="34" charset="0"/>
              </a:rPr>
              <a:t>Dabalen</a:t>
            </a:r>
            <a:r>
              <a:rPr lang="en-US" sz="3200" dirty="0">
                <a:latin typeface="Helvetica" pitchFamily="34" charset="0"/>
              </a:rPr>
              <a:t> &amp; Paul</a:t>
            </a:r>
            <a:r>
              <a:rPr lang="en-US" sz="3200" dirty="0" smtClean="0">
                <a:latin typeface="Helvetica" pitchFamily="34" charset="0"/>
              </a:rPr>
              <a:t>)</a:t>
            </a:r>
          </a:p>
          <a:p>
            <a:pPr marL="457200" indent="-457200">
              <a:buFont typeface="Arial"/>
              <a:buChar char="•"/>
            </a:pPr>
            <a:r>
              <a:rPr lang="en-US" sz="3200" dirty="0" smtClean="0">
                <a:latin typeface="Helvetica" pitchFamily="34" charset="0"/>
              </a:rPr>
              <a:t>“The </a:t>
            </a:r>
            <a:r>
              <a:rPr lang="en-US" sz="3200" dirty="0">
                <a:latin typeface="Helvetica" pitchFamily="34" charset="0"/>
              </a:rPr>
              <a:t>declining state-run welfare system and rising unemployment gradually created political turmoil leading to an attempted coup in 1999” and “an armed rebellion in </a:t>
            </a:r>
            <a:r>
              <a:rPr lang="en-US" sz="3200" dirty="0" smtClean="0">
                <a:latin typeface="Helvetica" pitchFamily="34" charset="0"/>
              </a:rPr>
              <a:t>2002 that </a:t>
            </a:r>
            <a:r>
              <a:rPr lang="en-US" sz="3200" dirty="0">
                <a:latin typeface="Helvetica" pitchFamily="34" charset="0"/>
              </a:rPr>
              <a:t>split the nation in two” (</a:t>
            </a:r>
            <a:r>
              <a:rPr lang="en-US" sz="3200" dirty="0" err="1">
                <a:latin typeface="Helvetica" pitchFamily="34" charset="0"/>
              </a:rPr>
              <a:t>Dabalen</a:t>
            </a:r>
            <a:r>
              <a:rPr lang="en-US" sz="3200" dirty="0">
                <a:latin typeface="Helvetica" pitchFamily="34" charset="0"/>
              </a:rPr>
              <a:t> &amp; Paul</a:t>
            </a:r>
            <a:r>
              <a:rPr lang="en-US" sz="3200" dirty="0" smtClean="0">
                <a:latin typeface="Helvetica" pitchFamily="34" charset="0"/>
              </a:rPr>
              <a:t>)</a:t>
            </a:r>
            <a:endParaRPr lang="en-US" sz="3200" dirty="0">
              <a:latin typeface="Helvetica" pitchFamily="34" charset="0"/>
            </a:endParaRPr>
          </a:p>
        </p:txBody>
      </p:sp>
      <p:pic>
        <p:nvPicPr>
          <p:cNvPr id="12" name="Picture 11" descr="Côte_d'Ivoire_ZD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8200" y="16459200"/>
            <a:ext cx="6135415" cy="6096000"/>
          </a:xfrm>
          <a:prstGeom prst="rect">
            <a:avLst/>
          </a:prstGeom>
        </p:spPr>
      </p:pic>
      <p:pic>
        <p:nvPicPr>
          <p:cNvPr id="13" name="Picture 12" descr="SNF2108A-682_1379063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97200" y="12954000"/>
            <a:ext cx="13487400" cy="7556212"/>
          </a:xfrm>
          <a:prstGeom prst="rect">
            <a:avLst/>
          </a:prstGeom>
        </p:spPr>
      </p:pic>
      <p:sp>
        <p:nvSpPr>
          <p:cNvPr id="2" name="TextBox 1"/>
          <p:cNvSpPr txBox="1"/>
          <p:nvPr/>
        </p:nvSpPr>
        <p:spPr>
          <a:xfrm>
            <a:off x="3276600" y="22744093"/>
            <a:ext cx="4267200" cy="954107"/>
          </a:xfrm>
          <a:prstGeom prst="rect">
            <a:avLst/>
          </a:prstGeom>
          <a:solidFill>
            <a:schemeClr val="bg1"/>
          </a:solidFill>
        </p:spPr>
        <p:txBody>
          <a:bodyPr wrap="square" rtlCol="0">
            <a:spAutoFit/>
          </a:bodyPr>
          <a:lstStyle/>
          <a:p>
            <a:r>
              <a:rPr lang="en-US" sz="2800" dirty="0" smtClean="0"/>
              <a:t>Fig. 1: </a:t>
            </a:r>
            <a:r>
              <a:rPr lang="en-US" sz="2800" dirty="0">
                <a:latin typeface="Helvetica" pitchFamily="34" charset="0"/>
              </a:rPr>
              <a:t>Côte </a:t>
            </a:r>
            <a:r>
              <a:rPr lang="en-US" sz="2800" dirty="0" smtClean="0">
                <a:latin typeface="Helvetica" pitchFamily="34" charset="0"/>
              </a:rPr>
              <a:t>d’Ivoire is on the West coast of Africa</a:t>
            </a:r>
            <a:endParaRPr lang="en-US" sz="2800" dirty="0"/>
          </a:p>
        </p:txBody>
      </p:sp>
      <p:sp>
        <p:nvSpPr>
          <p:cNvPr id="3" name="TextBox 2"/>
          <p:cNvSpPr txBox="1"/>
          <p:nvPr/>
        </p:nvSpPr>
        <p:spPr>
          <a:xfrm>
            <a:off x="8610600" y="22720518"/>
            <a:ext cx="5943600" cy="1815882"/>
          </a:xfrm>
          <a:prstGeom prst="rect">
            <a:avLst/>
          </a:prstGeom>
          <a:solidFill>
            <a:srgbClr val="FFFFFF"/>
          </a:solidFill>
        </p:spPr>
        <p:txBody>
          <a:bodyPr wrap="square" rtlCol="0">
            <a:spAutoFit/>
          </a:bodyPr>
          <a:lstStyle/>
          <a:p>
            <a:r>
              <a:rPr lang="en-US" sz="2800" dirty="0" smtClean="0">
                <a:latin typeface="Helvetica"/>
                <a:cs typeface="Helvetica"/>
              </a:rPr>
              <a:t>Fig. 2: Shows the rebels controlled the North and the government had the South with buffer zone in between</a:t>
            </a:r>
            <a:endParaRPr lang="en-US" sz="2800" dirty="0">
              <a:latin typeface="Helvetica"/>
              <a:cs typeface="Helvetica"/>
            </a:endParaRPr>
          </a:p>
        </p:txBody>
      </p:sp>
      <p:sp>
        <p:nvSpPr>
          <p:cNvPr id="14" name="TextBox 13"/>
          <p:cNvSpPr txBox="1"/>
          <p:nvPr/>
        </p:nvSpPr>
        <p:spPr>
          <a:xfrm>
            <a:off x="15697200" y="17820144"/>
            <a:ext cx="2438400" cy="2677656"/>
          </a:xfrm>
          <a:prstGeom prst="rect">
            <a:avLst/>
          </a:prstGeom>
          <a:solidFill>
            <a:srgbClr val="FFFFFF"/>
          </a:solidFill>
        </p:spPr>
        <p:txBody>
          <a:bodyPr wrap="square" rtlCol="0">
            <a:spAutoFit/>
          </a:bodyPr>
          <a:lstStyle/>
          <a:p>
            <a:r>
              <a:rPr lang="en-US" sz="2800" dirty="0" smtClean="0"/>
              <a:t>Fig 3.: Government troops attack a perceived member of the rebel group</a:t>
            </a:r>
            <a:endParaRPr lang="en-US" sz="2800" dirty="0"/>
          </a:p>
        </p:txBody>
      </p:sp>
      <p:sp>
        <p:nvSpPr>
          <p:cNvPr id="15" name="TextBox 14"/>
          <p:cNvSpPr txBox="1"/>
          <p:nvPr/>
        </p:nvSpPr>
        <p:spPr>
          <a:xfrm>
            <a:off x="15621000" y="20656451"/>
            <a:ext cx="13563600" cy="7232749"/>
          </a:xfrm>
          <a:prstGeom prst="rect">
            <a:avLst/>
          </a:prstGeom>
          <a:solidFill>
            <a:srgbClr val="FFFFFF"/>
          </a:solidFill>
        </p:spPr>
        <p:txBody>
          <a:bodyPr wrap="square" rtlCol="0">
            <a:spAutoFit/>
          </a:bodyPr>
          <a:lstStyle/>
          <a:p>
            <a:pPr algn="ctr"/>
            <a:r>
              <a:rPr lang="en-US" sz="4800" b="1" dirty="0" smtClean="0">
                <a:latin typeface="Helvetica"/>
                <a:cs typeface="Helvetica"/>
              </a:rPr>
              <a:t>Works Cited</a:t>
            </a:r>
            <a:endParaRPr lang="en-US" sz="4800" b="1" dirty="0">
              <a:latin typeface="Helvetica"/>
              <a:cs typeface="Helvetica"/>
            </a:endParaRPr>
          </a:p>
          <a:p>
            <a:pPr marL="457200" indent="-457200">
              <a:buFont typeface="Arial"/>
              <a:buChar char="•"/>
            </a:pPr>
            <a:r>
              <a:rPr lang="en-US" sz="3200" dirty="0" err="1">
                <a:latin typeface="Helvetica"/>
                <a:cs typeface="Helvetica"/>
              </a:rPr>
              <a:t>Akindès</a:t>
            </a:r>
            <a:r>
              <a:rPr lang="en-US" sz="3200" dirty="0">
                <a:latin typeface="Helvetica"/>
                <a:cs typeface="Helvetica"/>
              </a:rPr>
              <a:t>, Francis </a:t>
            </a:r>
            <a:r>
              <a:rPr lang="en-US" sz="3200" dirty="0" err="1">
                <a:latin typeface="Helvetica"/>
                <a:cs typeface="Helvetica"/>
              </a:rPr>
              <a:t>Augustin</a:t>
            </a:r>
            <a:r>
              <a:rPr lang="en-US" sz="3200" dirty="0">
                <a:latin typeface="Helvetica"/>
                <a:cs typeface="Helvetica"/>
              </a:rPr>
              <a:t>. The Roots of the Military-political Crises in Cote D'Ivoire. Uppsala: </a:t>
            </a:r>
            <a:r>
              <a:rPr lang="en-US" sz="3200" dirty="0" err="1">
                <a:latin typeface="Helvetica"/>
                <a:cs typeface="Helvetica"/>
              </a:rPr>
              <a:t>Nordiska</a:t>
            </a:r>
            <a:r>
              <a:rPr lang="en-US" sz="3200" dirty="0">
                <a:latin typeface="Helvetica"/>
                <a:cs typeface="Helvetica"/>
              </a:rPr>
              <a:t> </a:t>
            </a:r>
            <a:r>
              <a:rPr lang="en-US" sz="3200" dirty="0" err="1">
                <a:latin typeface="Helvetica"/>
                <a:cs typeface="Helvetica"/>
              </a:rPr>
              <a:t>Afrikainstitutet</a:t>
            </a:r>
            <a:r>
              <a:rPr lang="en-US" sz="3200" dirty="0">
                <a:latin typeface="Helvetica"/>
                <a:cs typeface="Helvetica"/>
              </a:rPr>
              <a:t>, 2004. Print</a:t>
            </a:r>
            <a:r>
              <a:rPr lang="en-US" sz="3200" dirty="0" smtClean="0">
                <a:latin typeface="Helvetica"/>
                <a:cs typeface="Helvetica"/>
              </a:rPr>
              <a:t>.</a:t>
            </a:r>
          </a:p>
          <a:p>
            <a:pPr marL="457200" indent="-457200">
              <a:buFont typeface="Arial"/>
              <a:buChar char="•"/>
            </a:pPr>
            <a:r>
              <a:rPr lang="en-US" sz="3200" dirty="0" err="1" smtClean="0">
                <a:latin typeface="Helvetica"/>
                <a:cs typeface="Helvetica"/>
              </a:rPr>
              <a:t>Dabalen</a:t>
            </a:r>
            <a:r>
              <a:rPr lang="en-US" sz="3200" dirty="0">
                <a:latin typeface="Helvetica"/>
                <a:cs typeface="Helvetica"/>
              </a:rPr>
              <a:t>, Andrew L., and </a:t>
            </a:r>
            <a:r>
              <a:rPr lang="en-US" sz="3200" dirty="0" err="1">
                <a:latin typeface="Helvetica"/>
                <a:cs typeface="Helvetica"/>
              </a:rPr>
              <a:t>Saumik</a:t>
            </a:r>
            <a:r>
              <a:rPr lang="en-US" sz="3200" dirty="0">
                <a:latin typeface="Helvetica"/>
                <a:cs typeface="Helvetica"/>
              </a:rPr>
              <a:t> Paul. "Recovering Comparable Poverty Estimates </a:t>
            </a:r>
            <a:r>
              <a:rPr lang="en-US" sz="3200" dirty="0" smtClean="0">
                <a:latin typeface="Helvetica"/>
                <a:cs typeface="Helvetica"/>
              </a:rPr>
              <a:t>in Cote </a:t>
            </a:r>
            <a:r>
              <a:rPr lang="en-US" sz="3200" dirty="0">
                <a:latin typeface="Helvetica"/>
                <a:cs typeface="Helvetica"/>
              </a:rPr>
              <a:t>d'Ivoire." The Journal of Development Studies 49.10 (2013): 1412-26. </a:t>
            </a:r>
            <a:r>
              <a:rPr lang="en-US" sz="3200" dirty="0" err="1">
                <a:latin typeface="Helvetica"/>
                <a:cs typeface="Helvetica"/>
              </a:rPr>
              <a:t>ProQuest</a:t>
            </a:r>
            <a:r>
              <a:rPr lang="en-US" sz="3200" dirty="0">
                <a:latin typeface="Helvetica"/>
                <a:cs typeface="Helvetica"/>
              </a:rPr>
              <a:t>. Web. 20 Mar. 2015</a:t>
            </a:r>
            <a:r>
              <a:rPr lang="en-US" sz="3200" dirty="0" smtClean="0">
                <a:latin typeface="Helvetica"/>
                <a:cs typeface="Helvetica"/>
              </a:rPr>
              <a:t>.</a:t>
            </a:r>
          </a:p>
          <a:p>
            <a:pPr marL="457200" indent="-457200">
              <a:buFont typeface="Arial"/>
              <a:buChar char="•"/>
            </a:pPr>
            <a:r>
              <a:rPr lang="en-US" sz="3200" dirty="0">
                <a:latin typeface="Helvetica"/>
                <a:cs typeface="Helvetica"/>
              </a:rPr>
              <a:t>Hayes, Alex. "Didier </a:t>
            </a:r>
            <a:r>
              <a:rPr lang="en-US" sz="3200" dirty="0" err="1">
                <a:latin typeface="Helvetica"/>
                <a:cs typeface="Helvetica"/>
              </a:rPr>
              <a:t>Drogba</a:t>
            </a:r>
            <a:r>
              <a:rPr lang="en-US" sz="3200" dirty="0">
                <a:latin typeface="Helvetica"/>
                <a:cs typeface="Helvetica"/>
              </a:rPr>
              <a:t> Brings Peace to the Ivory Coast." The Telegraph. Telegraph Media Group, 8 Aug. 2007. Web.</a:t>
            </a:r>
            <a:endParaRPr lang="en-US" sz="3200" dirty="0" smtClean="0">
              <a:latin typeface="Helvetica"/>
              <a:cs typeface="Helvetica"/>
            </a:endParaRPr>
          </a:p>
          <a:p>
            <a:pPr marL="457200" indent="-457200">
              <a:buFont typeface="Arial"/>
              <a:buChar char="•"/>
            </a:pPr>
            <a:r>
              <a:rPr lang="en-US" sz="3200" dirty="0" err="1">
                <a:latin typeface="Helvetica"/>
                <a:cs typeface="Helvetica"/>
              </a:rPr>
              <a:t>Launay</a:t>
            </a:r>
            <a:r>
              <a:rPr lang="en-US" sz="3200" dirty="0">
                <a:latin typeface="Helvetica"/>
                <a:cs typeface="Helvetica"/>
              </a:rPr>
              <a:t>, Robert and Marie </a:t>
            </a:r>
            <a:r>
              <a:rPr lang="en-US" sz="3200" dirty="0" err="1">
                <a:latin typeface="Helvetica"/>
                <a:cs typeface="Helvetica"/>
              </a:rPr>
              <a:t>Miran</a:t>
            </a:r>
            <a:r>
              <a:rPr lang="en-US" sz="3200" dirty="0">
                <a:latin typeface="Helvetica"/>
                <a:cs typeface="Helvetica"/>
              </a:rPr>
              <a:t>. 2000. “Beyond </a:t>
            </a:r>
            <a:r>
              <a:rPr lang="en-US" sz="3200" dirty="0" err="1">
                <a:latin typeface="Helvetica"/>
                <a:cs typeface="Helvetica"/>
              </a:rPr>
              <a:t>Mande</a:t>
            </a:r>
            <a:r>
              <a:rPr lang="en-US" sz="3200" dirty="0">
                <a:latin typeface="Helvetica"/>
                <a:cs typeface="Helvetica"/>
              </a:rPr>
              <a:t> </a:t>
            </a:r>
            <a:r>
              <a:rPr lang="en-US" sz="3200" dirty="0" err="1">
                <a:latin typeface="Helvetica"/>
                <a:cs typeface="Helvetica"/>
              </a:rPr>
              <a:t>Mory</a:t>
            </a:r>
            <a:r>
              <a:rPr lang="en-US" sz="3200" dirty="0">
                <a:latin typeface="Helvetica"/>
                <a:cs typeface="Helvetica"/>
              </a:rPr>
              <a:t>: Islam and Ethnicity in Côte d’Ivoire.” </a:t>
            </a:r>
            <a:r>
              <a:rPr lang="en-US" sz="3200" dirty="0" err="1">
                <a:latin typeface="Helvetica"/>
                <a:cs typeface="Helvetica"/>
              </a:rPr>
              <a:t>Paideuma</a:t>
            </a:r>
            <a:r>
              <a:rPr lang="en-US" sz="3200" dirty="0">
                <a:latin typeface="Helvetica"/>
                <a:cs typeface="Helvetica"/>
              </a:rPr>
              <a:t> 46: 63-84</a:t>
            </a:r>
            <a:r>
              <a:rPr lang="en-US" sz="3200" dirty="0" smtClean="0">
                <a:latin typeface="Helvetica"/>
                <a:cs typeface="Helvetica"/>
              </a:rPr>
              <a:t>.</a:t>
            </a:r>
          </a:p>
          <a:p>
            <a:pPr marL="457200" indent="-457200">
              <a:buFont typeface="Arial"/>
              <a:buChar char="•"/>
            </a:pPr>
            <a:r>
              <a:rPr lang="en-US" sz="3200" dirty="0">
                <a:latin typeface="Helvetica"/>
                <a:cs typeface="Helvetica"/>
              </a:rPr>
              <a:t>Witness, Global. HOT CHOCOLATE: HOW COCOA FUELLED THE CONFLICT IN CÔTE D’IVOIRE (2007): n. </a:t>
            </a:r>
            <a:r>
              <a:rPr lang="en-US" sz="3200" dirty="0" err="1">
                <a:latin typeface="Helvetica"/>
                <a:cs typeface="Helvetica"/>
              </a:rPr>
              <a:t>pag</a:t>
            </a:r>
            <a:r>
              <a:rPr lang="en-US" sz="3200" dirty="0">
                <a:latin typeface="Helvetica"/>
                <a:cs typeface="Helvetica"/>
              </a:rPr>
              <a:t>. Global Witness. The Foundation Open Society Institute (Zug), Irish Aid, the Sigrid </a:t>
            </a:r>
            <a:r>
              <a:rPr lang="en-US" sz="3200" dirty="0" err="1">
                <a:latin typeface="Helvetica"/>
                <a:cs typeface="Helvetica"/>
              </a:rPr>
              <a:t>Rausing</a:t>
            </a:r>
            <a:r>
              <a:rPr lang="en-US" sz="3200" dirty="0">
                <a:latin typeface="Helvetica"/>
                <a:cs typeface="Helvetica"/>
              </a:rPr>
              <a:t> Trust and the </a:t>
            </a:r>
            <a:r>
              <a:rPr lang="en-US" sz="3200" dirty="0" err="1">
                <a:latin typeface="Helvetica"/>
                <a:cs typeface="Helvetica"/>
              </a:rPr>
              <a:t>Doen</a:t>
            </a:r>
            <a:r>
              <a:rPr lang="en-US" sz="3200" dirty="0">
                <a:latin typeface="Helvetica"/>
                <a:cs typeface="Helvetica"/>
              </a:rPr>
              <a:t> Foundation, June 2007. Web.</a:t>
            </a:r>
            <a:endParaRPr lang="en-US" sz="3200" dirty="0" smtClean="0">
              <a:latin typeface="Helvetica"/>
              <a:cs typeface="Helvetica"/>
            </a:endParaRPr>
          </a:p>
        </p:txBody>
      </p:sp>
      <p:pic>
        <p:nvPicPr>
          <p:cNvPr id="16" name="Picture 15" descr="Screen Shot 2015-04-29 at 9.33.53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21000" y="34290000"/>
            <a:ext cx="5288115" cy="4114800"/>
          </a:xfrm>
          <a:prstGeom prst="rect">
            <a:avLst/>
          </a:prstGeom>
        </p:spPr>
      </p:pic>
      <p:sp>
        <p:nvSpPr>
          <p:cNvPr id="17" name="TextBox 16"/>
          <p:cNvSpPr txBox="1"/>
          <p:nvPr/>
        </p:nvSpPr>
        <p:spPr>
          <a:xfrm>
            <a:off x="17297400" y="36029205"/>
            <a:ext cx="5181600" cy="1384995"/>
          </a:xfrm>
          <a:prstGeom prst="rect">
            <a:avLst/>
          </a:prstGeom>
          <a:solidFill>
            <a:srgbClr val="FFFFFF"/>
          </a:solidFill>
        </p:spPr>
        <p:txBody>
          <a:bodyPr wrap="square" rtlCol="0">
            <a:spAutoFit/>
          </a:bodyPr>
          <a:lstStyle/>
          <a:p>
            <a:r>
              <a:rPr lang="en-US" sz="2800" dirty="0" smtClean="0"/>
              <a:t>Fig. 4: Shows the growth in poverty levels from 1985 to 2008</a:t>
            </a:r>
            <a:endParaRPr lang="en-US" sz="2800" dirty="0"/>
          </a:p>
        </p:txBody>
      </p:sp>
      <p:sp>
        <p:nvSpPr>
          <p:cNvPr id="18" name="TextBox 17"/>
          <p:cNvSpPr txBox="1"/>
          <p:nvPr/>
        </p:nvSpPr>
        <p:spPr>
          <a:xfrm>
            <a:off x="29946600" y="6781800"/>
            <a:ext cx="13182600" cy="6617196"/>
          </a:xfrm>
          <a:prstGeom prst="rect">
            <a:avLst/>
          </a:prstGeom>
          <a:solidFill>
            <a:srgbClr val="FFFFFF"/>
          </a:solidFill>
        </p:spPr>
        <p:txBody>
          <a:bodyPr wrap="square" rtlCol="0">
            <a:spAutoFit/>
          </a:bodyPr>
          <a:lstStyle/>
          <a:p>
            <a:r>
              <a:rPr lang="en-US" sz="4000" b="1" dirty="0" smtClean="0">
                <a:latin typeface="Helvetica"/>
                <a:cs typeface="Helvetica"/>
              </a:rPr>
              <a:t>Key findings with Increased Immigration:</a:t>
            </a:r>
            <a:endParaRPr lang="en-US" sz="4000" b="1" dirty="0">
              <a:latin typeface="Helvetica"/>
              <a:cs typeface="Helvetica"/>
            </a:endParaRPr>
          </a:p>
          <a:p>
            <a:pPr marL="457200" indent="-457200">
              <a:buFont typeface="Arial"/>
              <a:buChar char="•"/>
            </a:pPr>
            <a:r>
              <a:rPr lang="en-US" sz="3200" dirty="0" smtClean="0">
                <a:latin typeface="Helvetica"/>
                <a:cs typeface="Helvetica"/>
              </a:rPr>
              <a:t>Immigration </a:t>
            </a:r>
            <a:r>
              <a:rPr lang="en-US" sz="3200" dirty="0">
                <a:latin typeface="Helvetica"/>
                <a:cs typeface="Helvetica"/>
              </a:rPr>
              <a:t>increased as a result of the economic </a:t>
            </a:r>
            <a:r>
              <a:rPr lang="en-US" sz="3200" dirty="0" smtClean="0">
                <a:latin typeface="Helvetica"/>
                <a:cs typeface="Helvetica"/>
              </a:rPr>
              <a:t>boom </a:t>
            </a:r>
            <a:r>
              <a:rPr lang="en-US" sz="3200" dirty="0">
                <a:latin typeface="Helvetica"/>
                <a:cs typeface="Helvetica"/>
              </a:rPr>
              <a:t>of the 1970s and </a:t>
            </a:r>
            <a:r>
              <a:rPr lang="en-US" sz="3200" dirty="0" smtClean="0">
                <a:latin typeface="Helvetica"/>
                <a:cs typeface="Helvetica"/>
              </a:rPr>
              <a:t>1980s for </a:t>
            </a:r>
            <a:r>
              <a:rPr lang="en-US" sz="3200" dirty="0">
                <a:latin typeface="Helvetica"/>
                <a:cs typeface="Helvetica"/>
              </a:rPr>
              <a:t>labor purposes (AKINDÈS</a:t>
            </a:r>
            <a:r>
              <a:rPr lang="en-US" sz="3200" dirty="0" smtClean="0">
                <a:latin typeface="Helvetica"/>
                <a:cs typeface="Helvetica"/>
              </a:rPr>
              <a:t>)</a:t>
            </a:r>
          </a:p>
          <a:p>
            <a:pPr marL="457200" indent="-457200">
              <a:buFont typeface="Arial"/>
              <a:buChar char="•"/>
            </a:pPr>
            <a:r>
              <a:rPr lang="en-US" sz="3200" dirty="0" smtClean="0">
                <a:latin typeface="Helvetica"/>
                <a:cs typeface="Helvetica"/>
              </a:rPr>
              <a:t>1998 census: </a:t>
            </a:r>
            <a:r>
              <a:rPr lang="en-US" sz="3200" dirty="0">
                <a:latin typeface="Helvetica"/>
                <a:cs typeface="Helvetica"/>
              </a:rPr>
              <a:t>population </a:t>
            </a:r>
            <a:r>
              <a:rPr lang="en-US" sz="3200" dirty="0" smtClean="0">
                <a:latin typeface="Helvetica"/>
                <a:cs typeface="Helvetica"/>
              </a:rPr>
              <a:t>was 15,366,672, with </a:t>
            </a:r>
            <a:r>
              <a:rPr lang="en-US" sz="3200" dirty="0">
                <a:latin typeface="Helvetica"/>
                <a:cs typeface="Helvetica"/>
              </a:rPr>
              <a:t>26.03% </a:t>
            </a:r>
            <a:r>
              <a:rPr lang="en-US" sz="3200" dirty="0" smtClean="0">
                <a:latin typeface="Helvetica"/>
                <a:cs typeface="Helvetica"/>
              </a:rPr>
              <a:t>immigrants </a:t>
            </a:r>
            <a:r>
              <a:rPr lang="en-US" sz="3200" dirty="0">
                <a:latin typeface="Helvetica"/>
                <a:cs typeface="Helvetica"/>
              </a:rPr>
              <a:t>(AKINDÈS</a:t>
            </a:r>
            <a:r>
              <a:rPr lang="en-US" sz="3200" dirty="0" smtClean="0">
                <a:latin typeface="Helvetica"/>
                <a:cs typeface="Helvetica"/>
              </a:rPr>
              <a:t>)</a:t>
            </a:r>
          </a:p>
          <a:p>
            <a:pPr marL="2808488" lvl="1" indent="-457200">
              <a:buFont typeface="Arial"/>
              <a:buChar char="•"/>
            </a:pPr>
            <a:r>
              <a:rPr lang="en-US" sz="3200" dirty="0">
                <a:latin typeface="Helvetica"/>
                <a:cs typeface="Helvetica"/>
              </a:rPr>
              <a:t>I</a:t>
            </a:r>
            <a:r>
              <a:rPr lang="en-US" sz="3200" dirty="0" smtClean="0">
                <a:latin typeface="Helvetica"/>
                <a:cs typeface="Helvetica"/>
              </a:rPr>
              <a:t>mmigrants from the north could become more involved in the economy by moving south and converting </a:t>
            </a:r>
            <a:r>
              <a:rPr lang="en-US" sz="3200" dirty="0">
                <a:latin typeface="Helvetica"/>
                <a:cs typeface="Helvetica"/>
              </a:rPr>
              <a:t>to </a:t>
            </a:r>
            <a:r>
              <a:rPr lang="en-US" sz="3200" dirty="0" smtClean="0">
                <a:latin typeface="Helvetica"/>
                <a:cs typeface="Helvetica"/>
              </a:rPr>
              <a:t>Islam (</a:t>
            </a:r>
            <a:r>
              <a:rPr lang="en-US" sz="3200" dirty="0" err="1" smtClean="0">
                <a:latin typeface="Helvetica"/>
                <a:cs typeface="Helvetica"/>
              </a:rPr>
              <a:t>Launay</a:t>
            </a:r>
            <a:r>
              <a:rPr lang="en-US" sz="3200" dirty="0" smtClean="0">
                <a:latin typeface="Helvetica"/>
                <a:cs typeface="Helvetica"/>
              </a:rPr>
              <a:t>) </a:t>
            </a:r>
          </a:p>
          <a:p>
            <a:pPr marL="457200" indent="-457200">
              <a:buFont typeface="Arial"/>
              <a:buChar char="•"/>
            </a:pPr>
            <a:r>
              <a:rPr lang="en-US" sz="3200" dirty="0" smtClean="0">
                <a:latin typeface="Helvetica"/>
                <a:cs typeface="Helvetica"/>
              </a:rPr>
              <a:t>The </a:t>
            </a:r>
            <a:r>
              <a:rPr lang="en-US" sz="3200" dirty="0">
                <a:latin typeface="Helvetica"/>
                <a:cs typeface="Helvetica"/>
              </a:rPr>
              <a:t>economic downturn </a:t>
            </a:r>
            <a:r>
              <a:rPr lang="en-US" sz="3200" dirty="0" smtClean="0">
                <a:latin typeface="Helvetica"/>
                <a:cs typeface="Helvetica"/>
              </a:rPr>
              <a:t>uncovered </a:t>
            </a:r>
            <a:r>
              <a:rPr lang="en-US" sz="3200" dirty="0">
                <a:latin typeface="Helvetica"/>
                <a:cs typeface="Helvetica"/>
              </a:rPr>
              <a:t>the social divisions </a:t>
            </a:r>
            <a:r>
              <a:rPr lang="en-US" sz="3200" dirty="0" smtClean="0">
                <a:latin typeface="Helvetica"/>
                <a:cs typeface="Helvetica"/>
              </a:rPr>
              <a:t>that were </a:t>
            </a:r>
            <a:r>
              <a:rPr lang="en-US" sz="3200" dirty="0">
                <a:latin typeface="Helvetica"/>
                <a:cs typeface="Helvetica"/>
              </a:rPr>
              <a:t>poorly </a:t>
            </a:r>
            <a:r>
              <a:rPr lang="en-US" sz="3200" dirty="0" smtClean="0">
                <a:latin typeface="Helvetica"/>
                <a:cs typeface="Helvetica"/>
              </a:rPr>
              <a:t>integrated </a:t>
            </a:r>
            <a:r>
              <a:rPr lang="en-US" sz="3200" dirty="0">
                <a:latin typeface="Helvetica"/>
                <a:cs typeface="Helvetica"/>
              </a:rPr>
              <a:t>(AKINDÈS</a:t>
            </a:r>
            <a:r>
              <a:rPr lang="en-US" sz="3200" dirty="0" smtClean="0">
                <a:latin typeface="Helvetica"/>
                <a:cs typeface="Helvetica"/>
              </a:rPr>
              <a:t>)</a:t>
            </a:r>
          </a:p>
          <a:p>
            <a:pPr marL="457200" indent="-457200">
              <a:buFont typeface="Arial"/>
              <a:buChar char="•"/>
            </a:pPr>
            <a:r>
              <a:rPr lang="en-US" sz="3200" dirty="0" smtClean="0">
                <a:latin typeface="Helvetica"/>
                <a:cs typeface="Helvetica"/>
              </a:rPr>
              <a:t>Immigrants’ labor </a:t>
            </a:r>
            <a:r>
              <a:rPr lang="en-US" sz="3200" dirty="0">
                <a:latin typeface="Helvetica"/>
                <a:cs typeface="Helvetica"/>
              </a:rPr>
              <a:t>participation rate </a:t>
            </a:r>
            <a:r>
              <a:rPr lang="en-US" sz="3200" dirty="0" smtClean="0">
                <a:latin typeface="Helvetica"/>
                <a:cs typeface="Helvetica"/>
              </a:rPr>
              <a:t>was </a:t>
            </a:r>
            <a:r>
              <a:rPr lang="en-US" sz="3200" dirty="0">
                <a:latin typeface="Helvetica"/>
                <a:cs typeface="Helvetica"/>
              </a:rPr>
              <a:t>57.9%, </a:t>
            </a:r>
            <a:r>
              <a:rPr lang="en-US" sz="3200" dirty="0" smtClean="0">
                <a:latin typeface="Helvetica"/>
                <a:cs typeface="Helvetica"/>
              </a:rPr>
              <a:t>while Ivoirians’ participation </a:t>
            </a:r>
            <a:r>
              <a:rPr lang="en-US" sz="3200" dirty="0">
                <a:latin typeface="Helvetica"/>
                <a:cs typeface="Helvetica"/>
              </a:rPr>
              <a:t>rate was 47.7</a:t>
            </a:r>
            <a:r>
              <a:rPr lang="en-US" sz="3200" dirty="0" smtClean="0">
                <a:latin typeface="Helvetica"/>
                <a:cs typeface="Helvetica"/>
              </a:rPr>
              <a:t>% </a:t>
            </a:r>
            <a:r>
              <a:rPr lang="en-US" sz="3200" dirty="0">
                <a:latin typeface="Helvetica"/>
                <a:cs typeface="Helvetica"/>
              </a:rPr>
              <a:t>(AKINDÈS</a:t>
            </a:r>
            <a:r>
              <a:rPr lang="en-US" sz="3200" dirty="0" smtClean="0">
                <a:latin typeface="Helvetica"/>
                <a:cs typeface="Helvetica"/>
              </a:rPr>
              <a:t>)</a:t>
            </a:r>
            <a:endParaRPr lang="en-US" sz="3200" dirty="0">
              <a:latin typeface="Helvetica"/>
              <a:cs typeface="Helvetica"/>
            </a:endParaRPr>
          </a:p>
          <a:p>
            <a:pPr marL="457200" indent="-457200">
              <a:buFont typeface="Arial"/>
              <a:buChar char="•"/>
            </a:pPr>
            <a:r>
              <a:rPr lang="en-US" sz="3200" dirty="0" smtClean="0">
                <a:latin typeface="Helvetica"/>
                <a:cs typeface="Helvetica"/>
              </a:rPr>
              <a:t>Developed a divide between the Ivoirians and the foreign immigrants</a:t>
            </a:r>
            <a:endParaRPr lang="en-US" sz="3200" dirty="0">
              <a:latin typeface="Helvetica"/>
              <a:cs typeface="Helvetica"/>
            </a:endParaRPr>
          </a:p>
        </p:txBody>
      </p:sp>
      <p:pic>
        <p:nvPicPr>
          <p:cNvPr id="19" name="Picture 18" descr="Screen Shot 2015-04-29 at 9.37.59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55200" y="34061400"/>
            <a:ext cx="5410200" cy="4267200"/>
          </a:xfrm>
          <a:prstGeom prst="rect">
            <a:avLst/>
          </a:prstGeom>
        </p:spPr>
      </p:pic>
      <p:sp>
        <p:nvSpPr>
          <p:cNvPr id="20" name="TextBox 19"/>
          <p:cNvSpPr txBox="1"/>
          <p:nvPr/>
        </p:nvSpPr>
        <p:spPr>
          <a:xfrm>
            <a:off x="27203400" y="34137600"/>
            <a:ext cx="1981200" cy="3539431"/>
          </a:xfrm>
          <a:prstGeom prst="rect">
            <a:avLst/>
          </a:prstGeom>
          <a:solidFill>
            <a:srgbClr val="FFFFFF"/>
          </a:solidFill>
        </p:spPr>
        <p:txBody>
          <a:bodyPr wrap="square" rtlCol="0">
            <a:spAutoFit/>
          </a:bodyPr>
          <a:lstStyle/>
          <a:p>
            <a:r>
              <a:rPr lang="en-US" sz="2800" dirty="0" smtClean="0"/>
              <a:t>Fig. 5: Shows there was greater poverty among the Northern populations</a:t>
            </a:r>
            <a:endParaRPr lang="en-US" sz="2800" dirty="0"/>
          </a:p>
        </p:txBody>
      </p:sp>
      <p:pic>
        <p:nvPicPr>
          <p:cNvPr id="21" name="Picture 20" descr="62269-004-5A83EF56.jpg"/>
          <p:cNvPicPr>
            <a:picLocks noChangeAspect="1"/>
          </p:cNvPicPr>
          <p:nvPr/>
        </p:nvPicPr>
        <p:blipFill>
          <a:blip r:embed="rId7">
            <a:alphaModFix/>
            <a:extLst>
              <a:ext uri="{28A0092B-C50C-407E-A947-70E740481C1C}">
                <a14:useLocalDpi xmlns:a14="http://schemas.microsoft.com/office/drawing/2010/main" val="0"/>
              </a:ext>
            </a:extLst>
          </a:blip>
          <a:stretch>
            <a:fillRect/>
          </a:stretch>
        </p:blipFill>
        <p:spPr>
          <a:xfrm>
            <a:off x="36957000" y="14478000"/>
            <a:ext cx="4313639" cy="4343400"/>
          </a:xfrm>
          <a:prstGeom prst="rect">
            <a:avLst/>
          </a:prstGeom>
        </p:spPr>
      </p:pic>
      <p:pic>
        <p:nvPicPr>
          <p:cNvPr id="22" name="Picture 21" descr="Screen Shot 2015-04-29 at 10.17.33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946600" y="13487400"/>
            <a:ext cx="6934200" cy="5486400"/>
          </a:xfrm>
          <a:prstGeom prst="rect">
            <a:avLst/>
          </a:prstGeom>
        </p:spPr>
      </p:pic>
      <p:sp>
        <p:nvSpPr>
          <p:cNvPr id="23" name="TextBox 22"/>
          <p:cNvSpPr txBox="1"/>
          <p:nvPr/>
        </p:nvSpPr>
        <p:spPr>
          <a:xfrm>
            <a:off x="36957000" y="13487400"/>
            <a:ext cx="6172200" cy="954107"/>
          </a:xfrm>
          <a:prstGeom prst="rect">
            <a:avLst/>
          </a:prstGeom>
          <a:solidFill>
            <a:srgbClr val="FFFFFF"/>
          </a:solidFill>
        </p:spPr>
        <p:txBody>
          <a:bodyPr wrap="square" rtlCol="0">
            <a:spAutoFit/>
          </a:bodyPr>
          <a:lstStyle/>
          <a:p>
            <a:r>
              <a:rPr lang="en-US" sz="2800" dirty="0" smtClean="0">
                <a:latin typeface="Helvetica"/>
                <a:cs typeface="Helvetica"/>
              </a:rPr>
              <a:t>Fig. 6: Shows top nationalities that immigrated</a:t>
            </a:r>
            <a:endParaRPr lang="en-US" sz="2800" dirty="0">
              <a:latin typeface="Helvetica"/>
              <a:cs typeface="Helvetica"/>
            </a:endParaRPr>
          </a:p>
        </p:txBody>
      </p:sp>
      <p:sp>
        <p:nvSpPr>
          <p:cNvPr id="24" name="TextBox 23"/>
          <p:cNvSpPr txBox="1"/>
          <p:nvPr/>
        </p:nvSpPr>
        <p:spPr>
          <a:xfrm>
            <a:off x="29870400" y="19050000"/>
            <a:ext cx="13258800" cy="9079410"/>
          </a:xfrm>
          <a:prstGeom prst="rect">
            <a:avLst/>
          </a:prstGeom>
          <a:solidFill>
            <a:srgbClr val="FFFFFF"/>
          </a:solidFill>
        </p:spPr>
        <p:txBody>
          <a:bodyPr wrap="square" rtlCol="0">
            <a:spAutoFit/>
          </a:bodyPr>
          <a:lstStyle/>
          <a:p>
            <a:r>
              <a:rPr lang="en-US" sz="4000" b="1" dirty="0" smtClean="0">
                <a:latin typeface="Helvetica"/>
                <a:cs typeface="Helvetica"/>
              </a:rPr>
              <a:t>Key Findings with </a:t>
            </a:r>
            <a:r>
              <a:rPr lang="en-US" sz="4000" b="1" dirty="0" err="1" smtClean="0">
                <a:latin typeface="Helvetica"/>
                <a:cs typeface="Helvetica"/>
              </a:rPr>
              <a:t>Ivoirit</a:t>
            </a:r>
            <a:r>
              <a:rPr lang="en-US" sz="4000" b="1" dirty="0" err="1" smtClean="0">
                <a:latin typeface="Helvetica"/>
                <a:cs typeface="Helvetica"/>
              </a:rPr>
              <a:t>é</a:t>
            </a:r>
            <a:r>
              <a:rPr lang="en-US" sz="4000" b="1" dirty="0" smtClean="0">
                <a:latin typeface="Helvetica"/>
                <a:cs typeface="Helvetica"/>
              </a:rPr>
              <a:t>:</a:t>
            </a:r>
            <a:endParaRPr lang="en-US" sz="4000" b="1" dirty="0">
              <a:latin typeface="Helvetica"/>
              <a:cs typeface="Helvetica"/>
            </a:endParaRPr>
          </a:p>
          <a:p>
            <a:pPr marL="571500" indent="-571500">
              <a:buFont typeface="Arial"/>
              <a:buChar char="•"/>
            </a:pPr>
            <a:r>
              <a:rPr lang="en-US" sz="3200" dirty="0" smtClean="0">
                <a:latin typeface="Helvetica"/>
                <a:cs typeface="Helvetica"/>
              </a:rPr>
              <a:t>Defined as “the </a:t>
            </a:r>
            <a:r>
              <a:rPr lang="en-US" sz="3200" dirty="0">
                <a:latin typeface="Helvetica"/>
                <a:cs typeface="Helvetica"/>
              </a:rPr>
              <a:t>reinvention of a </a:t>
            </a:r>
            <a:r>
              <a:rPr lang="en-US" sz="3200" dirty="0" smtClean="0">
                <a:latin typeface="Helvetica"/>
                <a:cs typeface="Helvetica"/>
              </a:rPr>
              <a:t>collective Ivoirian </a:t>
            </a:r>
            <a:r>
              <a:rPr lang="en-US" sz="3200" dirty="0">
                <a:latin typeface="Helvetica"/>
                <a:cs typeface="Helvetica"/>
              </a:rPr>
              <a:t>persona, in reaction to the effect of more than three decades of </a:t>
            </a:r>
            <a:r>
              <a:rPr lang="en-US" sz="3200" dirty="0" smtClean="0">
                <a:latin typeface="Helvetica"/>
                <a:cs typeface="Helvetica"/>
              </a:rPr>
              <a:t>economic openness” </a:t>
            </a:r>
            <a:r>
              <a:rPr lang="en-US" sz="3200" dirty="0">
                <a:latin typeface="Helvetica"/>
                <a:cs typeface="Helvetica"/>
              </a:rPr>
              <a:t>(</a:t>
            </a:r>
            <a:r>
              <a:rPr lang="en-US" sz="3200" dirty="0" smtClean="0">
                <a:latin typeface="Helvetica"/>
                <a:cs typeface="Helvetica"/>
              </a:rPr>
              <a:t>AKIND</a:t>
            </a:r>
            <a:r>
              <a:rPr lang="en-US" sz="3200" dirty="0" smtClean="0">
                <a:latin typeface="Helvetica"/>
                <a:cs typeface="Helvetica"/>
              </a:rPr>
              <a:t>È</a:t>
            </a:r>
            <a:r>
              <a:rPr lang="en-US" sz="3200" dirty="0" smtClean="0">
                <a:latin typeface="Helvetica"/>
                <a:cs typeface="Helvetica"/>
              </a:rPr>
              <a:t>S)</a:t>
            </a:r>
          </a:p>
          <a:p>
            <a:pPr marL="2922788" lvl="1" indent="-571500">
              <a:buFont typeface="Arial"/>
              <a:buChar char="•"/>
            </a:pPr>
            <a:r>
              <a:rPr lang="en-US" sz="3200" dirty="0" smtClean="0">
                <a:latin typeface="Helvetica"/>
                <a:cs typeface="Helvetica"/>
              </a:rPr>
              <a:t>A response to the “foreign” immigrants taking Ivoirians jobs and effecting the economy</a:t>
            </a:r>
          </a:p>
          <a:p>
            <a:pPr marL="571500" indent="-571500">
              <a:buFont typeface="Arial"/>
              <a:buChar char="•"/>
            </a:pPr>
            <a:r>
              <a:rPr lang="en-US" sz="3200" dirty="0" smtClean="0">
                <a:latin typeface="Helvetica"/>
                <a:cs typeface="Helvetica"/>
              </a:rPr>
              <a:t>Introduced by Henri </a:t>
            </a:r>
            <a:r>
              <a:rPr lang="en-US" sz="3200" dirty="0">
                <a:latin typeface="Helvetica"/>
                <a:cs typeface="Helvetica"/>
              </a:rPr>
              <a:t>Konan </a:t>
            </a:r>
            <a:r>
              <a:rPr lang="en-US" sz="3200" dirty="0" err="1" smtClean="0">
                <a:latin typeface="Helvetica"/>
                <a:cs typeface="Helvetica"/>
              </a:rPr>
              <a:t>Bédie</a:t>
            </a:r>
            <a:r>
              <a:rPr lang="en-US" sz="3200" dirty="0">
                <a:latin typeface="Helvetica"/>
                <a:cs typeface="Helvetica"/>
              </a:rPr>
              <a:t>́ </a:t>
            </a:r>
            <a:r>
              <a:rPr lang="en-US" sz="3200" dirty="0" smtClean="0">
                <a:latin typeface="Helvetica"/>
                <a:cs typeface="Helvetica"/>
              </a:rPr>
              <a:t>“as </a:t>
            </a:r>
            <a:r>
              <a:rPr lang="en-US" sz="3200" dirty="0">
                <a:latin typeface="Helvetica"/>
                <a:cs typeface="Helvetica"/>
              </a:rPr>
              <a:t>a means of discrediting his main adversary in the eyes of the national public and of ensuring his own political </a:t>
            </a:r>
            <a:r>
              <a:rPr lang="en-US" sz="3200" dirty="0" smtClean="0">
                <a:latin typeface="Helvetica"/>
                <a:cs typeface="Helvetica"/>
              </a:rPr>
              <a:t>survival</a:t>
            </a:r>
            <a:r>
              <a:rPr lang="en-US" sz="3200" dirty="0">
                <a:latin typeface="Helvetica"/>
                <a:cs typeface="Helvetica"/>
              </a:rPr>
              <a:t>” (AKINDÈS</a:t>
            </a:r>
            <a:r>
              <a:rPr lang="en-US" sz="3200" dirty="0" smtClean="0">
                <a:latin typeface="Helvetica"/>
                <a:cs typeface="Helvetica"/>
              </a:rPr>
              <a:t>)</a:t>
            </a:r>
          </a:p>
          <a:p>
            <a:pPr marL="2922788" lvl="1" indent="-571500">
              <a:buFont typeface="Arial"/>
              <a:buChar char="•"/>
            </a:pPr>
            <a:r>
              <a:rPr lang="en-US" sz="3200" dirty="0">
                <a:latin typeface="Helvetica"/>
                <a:cs typeface="Helvetica"/>
              </a:rPr>
              <a:t>General </a:t>
            </a:r>
            <a:r>
              <a:rPr lang="en-US" sz="3200" dirty="0" err="1">
                <a:latin typeface="Helvetica"/>
                <a:cs typeface="Helvetica"/>
              </a:rPr>
              <a:t>Guei</a:t>
            </a:r>
            <a:r>
              <a:rPr lang="en-US" sz="3200" dirty="0">
                <a:latin typeface="Helvetica"/>
                <a:cs typeface="Helvetica"/>
              </a:rPr>
              <a:t>̈ </a:t>
            </a:r>
            <a:r>
              <a:rPr lang="en-US" sz="3200" dirty="0" smtClean="0">
                <a:latin typeface="Helvetica"/>
                <a:cs typeface="Helvetica"/>
              </a:rPr>
              <a:t>I, winner of the 1999 coup, also eventually also used it to stay in power </a:t>
            </a:r>
            <a:r>
              <a:rPr lang="en-US" sz="3200" dirty="0">
                <a:latin typeface="Helvetica"/>
                <a:cs typeface="Helvetica"/>
              </a:rPr>
              <a:t>(AKINDÈS</a:t>
            </a:r>
            <a:r>
              <a:rPr lang="en-US" sz="3200" dirty="0" smtClean="0">
                <a:latin typeface="Helvetica"/>
                <a:cs typeface="Helvetica"/>
              </a:rPr>
              <a:t>)</a:t>
            </a:r>
          </a:p>
          <a:p>
            <a:pPr marL="2922788" lvl="1" indent="-571500">
              <a:buFont typeface="Arial"/>
              <a:buChar char="•"/>
            </a:pPr>
            <a:r>
              <a:rPr lang="en-US" sz="3200" dirty="0">
                <a:latin typeface="Helvetica"/>
                <a:cs typeface="Helvetica"/>
              </a:rPr>
              <a:t>Laurent </a:t>
            </a:r>
            <a:r>
              <a:rPr lang="en-US" sz="3200" dirty="0" err="1" smtClean="0">
                <a:latin typeface="Helvetica"/>
                <a:cs typeface="Helvetica"/>
              </a:rPr>
              <a:t>Gbagbo</a:t>
            </a:r>
            <a:r>
              <a:rPr lang="en-US" sz="3200" dirty="0">
                <a:latin typeface="Helvetica"/>
                <a:cs typeface="Helvetica"/>
              </a:rPr>
              <a:t>, came to power in October </a:t>
            </a:r>
            <a:r>
              <a:rPr lang="en-US" sz="3200" dirty="0" smtClean="0">
                <a:latin typeface="Helvetica"/>
                <a:cs typeface="Helvetica"/>
              </a:rPr>
              <a:t>2000</a:t>
            </a:r>
            <a:r>
              <a:rPr lang="en-US" sz="3200" dirty="0">
                <a:latin typeface="Helvetica"/>
                <a:cs typeface="Helvetica"/>
              </a:rPr>
              <a:t>, also </a:t>
            </a:r>
            <a:r>
              <a:rPr lang="en-US" sz="3200" dirty="0" smtClean="0">
                <a:latin typeface="Helvetica"/>
                <a:cs typeface="Helvetica"/>
              </a:rPr>
              <a:t>used it as “the </a:t>
            </a:r>
            <a:r>
              <a:rPr lang="en-US" sz="3200" dirty="0">
                <a:latin typeface="Helvetica"/>
                <a:cs typeface="Helvetica"/>
              </a:rPr>
              <a:t>heart of the armed conflict that pitted the armed rebel </a:t>
            </a:r>
            <a:r>
              <a:rPr lang="en-US" sz="3200" dirty="0" smtClean="0">
                <a:latin typeface="Helvetica"/>
                <a:cs typeface="Helvetica"/>
              </a:rPr>
              <a:t>movements </a:t>
            </a:r>
            <a:r>
              <a:rPr lang="en-US" sz="3200" dirty="0">
                <a:latin typeface="Helvetica"/>
                <a:cs typeface="Helvetica"/>
              </a:rPr>
              <a:t>against the </a:t>
            </a:r>
            <a:r>
              <a:rPr lang="en-US" sz="3200" dirty="0" smtClean="0">
                <a:latin typeface="Helvetica"/>
                <a:cs typeface="Helvetica"/>
              </a:rPr>
              <a:t>government” </a:t>
            </a:r>
            <a:r>
              <a:rPr lang="en-US" sz="3200" dirty="0">
                <a:latin typeface="Helvetica"/>
                <a:cs typeface="Helvetica"/>
              </a:rPr>
              <a:t>(</a:t>
            </a:r>
            <a:r>
              <a:rPr lang="en-US" sz="3200" dirty="0" smtClean="0">
                <a:latin typeface="Helvetica"/>
                <a:cs typeface="Helvetica"/>
              </a:rPr>
              <a:t>AKINDÈS)</a:t>
            </a:r>
          </a:p>
          <a:p>
            <a:pPr marL="571500" indent="-571500">
              <a:buFont typeface="Arial"/>
              <a:buChar char="•"/>
            </a:pPr>
            <a:r>
              <a:rPr lang="en-US" sz="3200" dirty="0" smtClean="0">
                <a:latin typeface="Helvetica"/>
                <a:cs typeface="Helvetica"/>
              </a:rPr>
              <a:t>It was a “retreat from the moralization of public life” </a:t>
            </a:r>
            <a:r>
              <a:rPr lang="en-US" sz="3200" dirty="0">
                <a:latin typeface="Helvetica"/>
                <a:cs typeface="Helvetica"/>
              </a:rPr>
              <a:t>(AKINDÈS</a:t>
            </a:r>
            <a:r>
              <a:rPr lang="en-US" sz="3200" dirty="0" smtClean="0">
                <a:latin typeface="Helvetica"/>
                <a:cs typeface="Helvetica"/>
              </a:rPr>
              <a:t>)</a:t>
            </a:r>
          </a:p>
          <a:p>
            <a:pPr marL="571500" indent="-571500">
              <a:buFont typeface="Arial"/>
              <a:buChar char="•"/>
            </a:pPr>
            <a:r>
              <a:rPr lang="en-US" sz="3200" dirty="0" smtClean="0">
                <a:latin typeface="Helvetica"/>
                <a:cs typeface="Helvetica"/>
              </a:rPr>
              <a:t>Emphasized the already existing divide between the Ivoirians and the immigrants, the north against the south</a:t>
            </a:r>
            <a:endParaRPr lang="en-US" sz="3200" dirty="0">
              <a:latin typeface="Helvetica"/>
              <a:cs typeface="Helvetica"/>
            </a:endParaRPr>
          </a:p>
        </p:txBody>
      </p:sp>
      <p:sp>
        <p:nvSpPr>
          <p:cNvPr id="26" name="TextBox 25"/>
          <p:cNvSpPr txBox="1"/>
          <p:nvPr/>
        </p:nvSpPr>
        <p:spPr>
          <a:xfrm>
            <a:off x="29870400" y="28194000"/>
            <a:ext cx="13258800" cy="10187406"/>
          </a:xfrm>
          <a:prstGeom prst="rect">
            <a:avLst/>
          </a:prstGeom>
          <a:solidFill>
            <a:srgbClr val="FFFFFF"/>
          </a:solidFill>
        </p:spPr>
        <p:txBody>
          <a:bodyPr wrap="square" rtlCol="0">
            <a:spAutoFit/>
          </a:bodyPr>
          <a:lstStyle/>
          <a:p>
            <a:r>
              <a:rPr lang="en-US" sz="4000" b="1" dirty="0" smtClean="0">
                <a:latin typeface="Helvetica"/>
                <a:cs typeface="Helvetica"/>
              </a:rPr>
              <a:t>Key Findings With the End of the First Civil War and the Start of the Second:</a:t>
            </a:r>
            <a:endParaRPr lang="en-US" sz="4000" b="1" dirty="0">
              <a:latin typeface="Helvetica"/>
              <a:cs typeface="Helvetica"/>
            </a:endParaRPr>
          </a:p>
          <a:p>
            <a:pPr marL="457200" indent="-457200">
              <a:buFont typeface="Arial"/>
              <a:buChar char="•"/>
            </a:pPr>
            <a:r>
              <a:rPr lang="en-US" sz="3200" dirty="0" smtClean="0">
                <a:latin typeface="Helvetica"/>
                <a:cs typeface="Helvetica"/>
              </a:rPr>
              <a:t>May 2003: full ceasefire </a:t>
            </a:r>
            <a:r>
              <a:rPr lang="en-US" sz="3200" dirty="0">
                <a:latin typeface="Helvetica"/>
                <a:cs typeface="Helvetica"/>
              </a:rPr>
              <a:t>is agreed and A UN </a:t>
            </a:r>
            <a:r>
              <a:rPr lang="en-US" sz="3200" dirty="0" smtClean="0">
                <a:latin typeface="Helvetica"/>
                <a:cs typeface="Helvetica"/>
              </a:rPr>
              <a:t>mission, “is </a:t>
            </a:r>
            <a:r>
              <a:rPr lang="en-US" sz="3200" dirty="0">
                <a:latin typeface="Helvetica"/>
                <a:cs typeface="Helvetica"/>
              </a:rPr>
              <a:t>set up to facilitate </a:t>
            </a:r>
            <a:r>
              <a:rPr lang="en-US" sz="3200" dirty="0" smtClean="0">
                <a:latin typeface="Helvetica"/>
                <a:cs typeface="Helvetica"/>
              </a:rPr>
              <a:t>the implementation </a:t>
            </a:r>
            <a:r>
              <a:rPr lang="en-US" sz="3200" dirty="0">
                <a:latin typeface="Helvetica"/>
                <a:cs typeface="Helvetica"/>
              </a:rPr>
              <a:t>of the </a:t>
            </a:r>
            <a:r>
              <a:rPr lang="en-US" sz="3200" dirty="0" err="1">
                <a:latin typeface="Helvetica"/>
                <a:cs typeface="Helvetica"/>
              </a:rPr>
              <a:t>Linas-Marcoussis</a:t>
            </a:r>
            <a:r>
              <a:rPr lang="en-US" sz="3200" dirty="0">
                <a:latin typeface="Helvetica"/>
                <a:cs typeface="Helvetica"/>
              </a:rPr>
              <a:t> peace </a:t>
            </a:r>
            <a:r>
              <a:rPr lang="en-US" sz="3200" dirty="0" smtClean="0">
                <a:latin typeface="Helvetica"/>
                <a:cs typeface="Helvetica"/>
              </a:rPr>
              <a:t>accord” (Witness)</a:t>
            </a:r>
          </a:p>
          <a:p>
            <a:pPr marL="2808488" lvl="1" indent="-457200">
              <a:buFont typeface="Arial"/>
              <a:buChar char="•"/>
            </a:pPr>
            <a:r>
              <a:rPr lang="en-US" sz="3200" dirty="0">
                <a:latin typeface="Helvetica"/>
                <a:cs typeface="Helvetica"/>
              </a:rPr>
              <a:t>P</a:t>
            </a:r>
            <a:r>
              <a:rPr lang="en-US" sz="3200" dirty="0" smtClean="0">
                <a:latin typeface="Helvetica"/>
                <a:cs typeface="Helvetica"/>
              </a:rPr>
              <a:t>ower sharing agreement signed in Paris in 2003, by President </a:t>
            </a:r>
            <a:r>
              <a:rPr lang="en-US" sz="3200" dirty="0" err="1" smtClean="0">
                <a:latin typeface="Helvetica"/>
                <a:cs typeface="Helvetica"/>
              </a:rPr>
              <a:t>Gbagbo</a:t>
            </a:r>
            <a:r>
              <a:rPr lang="en-US" sz="3200" dirty="0" smtClean="0">
                <a:latin typeface="Helvetica"/>
                <a:cs typeface="Helvetica"/>
              </a:rPr>
              <a:t> (kept power) and </a:t>
            </a:r>
            <a:r>
              <a:rPr lang="en-US" sz="3200" dirty="0">
                <a:latin typeface="Helvetica"/>
                <a:cs typeface="Helvetica"/>
              </a:rPr>
              <a:t>the  Forces </a:t>
            </a:r>
            <a:r>
              <a:rPr lang="en-US" sz="3200" dirty="0" err="1" smtClean="0">
                <a:latin typeface="Helvetica"/>
                <a:cs typeface="Helvetica"/>
              </a:rPr>
              <a:t>Nouvelles</a:t>
            </a:r>
            <a:r>
              <a:rPr lang="en-US" sz="3200" dirty="0" smtClean="0">
                <a:latin typeface="Helvetica"/>
                <a:cs typeface="Helvetica"/>
              </a:rPr>
              <a:t>, FN, (invited to government) and it </a:t>
            </a:r>
            <a:r>
              <a:rPr lang="en-US" sz="3200" dirty="0">
                <a:latin typeface="Helvetica"/>
                <a:cs typeface="Helvetica"/>
              </a:rPr>
              <a:t>ended </a:t>
            </a:r>
            <a:r>
              <a:rPr lang="en-US" sz="3200" dirty="0" smtClean="0">
                <a:latin typeface="Helvetica"/>
                <a:cs typeface="Helvetica"/>
              </a:rPr>
              <a:t>the first civil war (Witness)</a:t>
            </a:r>
          </a:p>
          <a:p>
            <a:pPr marL="457200" indent="-457200">
              <a:buFont typeface="Arial"/>
              <a:buChar char="•"/>
            </a:pPr>
            <a:r>
              <a:rPr lang="en-US" sz="3200" dirty="0">
                <a:latin typeface="Helvetica"/>
                <a:cs typeface="Helvetica"/>
              </a:rPr>
              <a:t>September 2003</a:t>
            </a:r>
            <a:r>
              <a:rPr lang="en-US" sz="3200" dirty="0" smtClean="0">
                <a:latin typeface="Helvetica"/>
                <a:cs typeface="Helvetica"/>
              </a:rPr>
              <a:t>: FN </a:t>
            </a:r>
            <a:r>
              <a:rPr lang="en-US" sz="3200" dirty="0">
                <a:latin typeface="Helvetica"/>
                <a:cs typeface="Helvetica"/>
              </a:rPr>
              <a:t>pull out of government, </a:t>
            </a:r>
            <a:r>
              <a:rPr lang="en-US" sz="3200" dirty="0" smtClean="0">
                <a:latin typeface="Helvetica"/>
                <a:cs typeface="Helvetica"/>
              </a:rPr>
              <a:t>condemning </a:t>
            </a:r>
            <a:r>
              <a:rPr lang="en-US" sz="3200" dirty="0" err="1" smtClean="0">
                <a:latin typeface="Helvetica"/>
                <a:cs typeface="Helvetica"/>
              </a:rPr>
              <a:t>Gbagbo</a:t>
            </a:r>
            <a:r>
              <a:rPr lang="en-US" sz="3200" dirty="0" smtClean="0">
                <a:latin typeface="Helvetica"/>
                <a:cs typeface="Helvetica"/>
              </a:rPr>
              <a:t> </a:t>
            </a:r>
            <a:r>
              <a:rPr lang="en-US" sz="3200" dirty="0">
                <a:latin typeface="Helvetica"/>
                <a:cs typeface="Helvetica"/>
              </a:rPr>
              <a:t>of </a:t>
            </a:r>
            <a:r>
              <a:rPr lang="en-US" sz="3200" dirty="0" smtClean="0">
                <a:latin typeface="Helvetica"/>
                <a:cs typeface="Helvetica"/>
              </a:rPr>
              <a:t>breaking the </a:t>
            </a:r>
            <a:r>
              <a:rPr lang="en-US" sz="3200" dirty="0">
                <a:latin typeface="Helvetica"/>
                <a:cs typeface="Helvetica"/>
              </a:rPr>
              <a:t>peace </a:t>
            </a:r>
            <a:r>
              <a:rPr lang="en-US" sz="3200" dirty="0" smtClean="0">
                <a:latin typeface="Helvetica"/>
                <a:cs typeface="Helvetica"/>
              </a:rPr>
              <a:t>agreement (Witness)</a:t>
            </a:r>
          </a:p>
          <a:p>
            <a:pPr marL="457200" indent="-457200">
              <a:buFont typeface="Arial"/>
              <a:buChar char="•"/>
            </a:pPr>
            <a:r>
              <a:rPr lang="en-US" sz="3200" dirty="0" smtClean="0">
                <a:latin typeface="Helvetica"/>
                <a:cs typeface="Helvetica"/>
              </a:rPr>
              <a:t>Fighting continues until </a:t>
            </a:r>
            <a:r>
              <a:rPr lang="en-US" sz="3200" dirty="0" err="1" smtClean="0">
                <a:latin typeface="Helvetica"/>
                <a:cs typeface="Helvetica"/>
              </a:rPr>
              <a:t>Gbagbo</a:t>
            </a:r>
            <a:r>
              <a:rPr lang="en-US" sz="3200" dirty="0" smtClean="0">
                <a:latin typeface="Helvetica"/>
                <a:cs typeface="Helvetica"/>
              </a:rPr>
              <a:t> met with other political leaders in South Africa and the Pretoria Agreement was signed (Witness)</a:t>
            </a:r>
          </a:p>
          <a:p>
            <a:pPr marL="2808488" lvl="1" indent="-457200">
              <a:buFont typeface="Arial"/>
              <a:buChar char="•"/>
            </a:pPr>
            <a:r>
              <a:rPr lang="en-US" sz="3200" dirty="0" smtClean="0">
                <a:latin typeface="Helvetica"/>
                <a:cs typeface="Helvetica"/>
              </a:rPr>
              <a:t>It called for the end of all violence, but presidential elections were delayed causing more violence (Witness)</a:t>
            </a:r>
          </a:p>
          <a:p>
            <a:pPr marL="457200" indent="-457200">
              <a:buFont typeface="Arial"/>
              <a:buChar char="•"/>
            </a:pPr>
            <a:r>
              <a:rPr lang="en-US" sz="3200" dirty="0">
                <a:latin typeface="Helvetica"/>
                <a:cs typeface="Helvetica"/>
              </a:rPr>
              <a:t>2006 when Didier </a:t>
            </a:r>
            <a:r>
              <a:rPr lang="en-US" sz="3200" dirty="0" err="1">
                <a:latin typeface="Helvetica"/>
                <a:cs typeface="Helvetica"/>
              </a:rPr>
              <a:t>Drogba</a:t>
            </a:r>
            <a:r>
              <a:rPr lang="en-US" sz="3200" dirty="0">
                <a:latin typeface="Helvetica"/>
                <a:cs typeface="Helvetica"/>
              </a:rPr>
              <a:t> and the </a:t>
            </a:r>
            <a:r>
              <a:rPr lang="en-US" sz="3200" dirty="0">
                <a:latin typeface="Helvetica" pitchFamily="34" charset="0"/>
              </a:rPr>
              <a:t>Côte d’Ivoire National Soccer Team plead for peace and bring the two sides </a:t>
            </a:r>
            <a:r>
              <a:rPr lang="en-US" sz="3200" dirty="0" smtClean="0">
                <a:latin typeface="Helvetica" pitchFamily="34" charset="0"/>
              </a:rPr>
              <a:t>together peacefully </a:t>
            </a:r>
            <a:r>
              <a:rPr lang="en-US" sz="3200" dirty="0">
                <a:latin typeface="Helvetica" pitchFamily="34" charset="0"/>
              </a:rPr>
              <a:t>(Hayes</a:t>
            </a:r>
            <a:r>
              <a:rPr lang="en-US" sz="3200" dirty="0" smtClean="0">
                <a:latin typeface="Helvetica" pitchFamily="34" charset="0"/>
              </a:rPr>
              <a:t>)</a:t>
            </a:r>
          </a:p>
          <a:p>
            <a:pPr marL="457200" indent="-457200">
              <a:buFont typeface="Arial"/>
              <a:buChar char="•"/>
            </a:pPr>
            <a:r>
              <a:rPr lang="en-US" sz="3200" dirty="0">
                <a:latin typeface="Helvetica" pitchFamily="34" charset="0"/>
              </a:rPr>
              <a:t>Allowed </a:t>
            </a:r>
            <a:r>
              <a:rPr lang="en-US" sz="3200" dirty="0" smtClean="0">
                <a:latin typeface="Helvetica" pitchFamily="34" charset="0"/>
              </a:rPr>
              <a:t>for </a:t>
            </a:r>
            <a:r>
              <a:rPr lang="en-US" sz="3200" dirty="0">
                <a:latin typeface="Helvetica" pitchFamily="34" charset="0"/>
              </a:rPr>
              <a:t>agreement </a:t>
            </a:r>
            <a:r>
              <a:rPr lang="en-US" sz="3200" dirty="0" smtClean="0">
                <a:latin typeface="Helvetica" pitchFamily="34" charset="0"/>
              </a:rPr>
              <a:t>between </a:t>
            </a:r>
            <a:r>
              <a:rPr lang="en-US" sz="3200" dirty="0" err="1" smtClean="0">
                <a:latin typeface="Helvetica" pitchFamily="34" charset="0"/>
              </a:rPr>
              <a:t>Gbagbo</a:t>
            </a:r>
            <a:r>
              <a:rPr lang="en-US" sz="3200" dirty="0" smtClean="0">
                <a:latin typeface="Helvetica" pitchFamily="34" charset="0"/>
              </a:rPr>
              <a:t> </a:t>
            </a:r>
            <a:r>
              <a:rPr lang="en-US" sz="3200" dirty="0">
                <a:latin typeface="Helvetica" pitchFamily="34" charset="0"/>
              </a:rPr>
              <a:t>and </a:t>
            </a:r>
            <a:r>
              <a:rPr lang="en-US" sz="3200" dirty="0" smtClean="0">
                <a:latin typeface="Helvetica" pitchFamily="34" charset="0"/>
              </a:rPr>
              <a:t>Guillaume</a:t>
            </a:r>
            <a:endParaRPr lang="en-US" sz="3200" dirty="0">
              <a:latin typeface="Helvetica" pitchFamily="34" charset="0"/>
            </a:endParaRPr>
          </a:p>
          <a:p>
            <a:pPr marL="2808488" lvl="1" indent="-457200">
              <a:buFont typeface="Arial"/>
              <a:buChar char="•"/>
            </a:pPr>
            <a:r>
              <a:rPr lang="en-US" sz="3200" dirty="0" err="1" smtClean="0">
                <a:latin typeface="Helvetica" pitchFamily="34" charset="0"/>
              </a:rPr>
              <a:t>Gbagbo</a:t>
            </a:r>
            <a:r>
              <a:rPr lang="en-US" sz="3200" dirty="0" smtClean="0">
                <a:latin typeface="Helvetica" pitchFamily="34" charset="0"/>
              </a:rPr>
              <a:t> is president and </a:t>
            </a:r>
            <a:r>
              <a:rPr lang="en-US" sz="3200" dirty="0" err="1" smtClean="0">
                <a:latin typeface="Helvetica" pitchFamily="34" charset="0"/>
              </a:rPr>
              <a:t>Soro</a:t>
            </a:r>
            <a:r>
              <a:rPr lang="en-US" sz="3200" dirty="0" smtClean="0">
                <a:latin typeface="Helvetica" pitchFamily="34" charset="0"/>
              </a:rPr>
              <a:t> is </a:t>
            </a:r>
            <a:r>
              <a:rPr lang="en-US" sz="3200" dirty="0">
                <a:latin typeface="Helvetica" pitchFamily="34" charset="0"/>
              </a:rPr>
              <a:t>prime </a:t>
            </a:r>
            <a:r>
              <a:rPr lang="en-US" sz="3200" dirty="0" smtClean="0">
                <a:latin typeface="Helvetica" pitchFamily="34" charset="0"/>
              </a:rPr>
              <a:t>minister (Witness)</a:t>
            </a:r>
            <a:endParaRPr lang="en-US" sz="3200" dirty="0">
              <a:latin typeface="Helvetica" pitchFamily="34" charset="0"/>
            </a:endParaRPr>
          </a:p>
        </p:txBody>
      </p:sp>
      <p:pic>
        <p:nvPicPr>
          <p:cNvPr id="27" name="Picture 26" descr="Figure1.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5000" y="16459200"/>
            <a:ext cx="6382969" cy="6096000"/>
          </a:xfrm>
          <a:prstGeom prst="rect">
            <a:avLst/>
          </a:prstGeom>
        </p:spPr>
      </p:pic>
      <p:sp>
        <p:nvSpPr>
          <p:cNvPr id="28" name="TextBox 27"/>
          <p:cNvSpPr txBox="1"/>
          <p:nvPr/>
        </p:nvSpPr>
        <p:spPr>
          <a:xfrm>
            <a:off x="41376600" y="15392400"/>
            <a:ext cx="1752600" cy="2246769"/>
          </a:xfrm>
          <a:prstGeom prst="rect">
            <a:avLst/>
          </a:prstGeom>
          <a:solidFill>
            <a:srgbClr val="FFFFFF"/>
          </a:solidFill>
        </p:spPr>
        <p:txBody>
          <a:bodyPr wrap="square" rtlCol="0">
            <a:spAutoFit/>
          </a:bodyPr>
          <a:lstStyle/>
          <a:p>
            <a:r>
              <a:rPr lang="en-US" sz="2800" dirty="0" smtClean="0"/>
              <a:t>Fig. 7: </a:t>
            </a:r>
            <a:r>
              <a:rPr lang="en-US" sz="2800" dirty="0">
                <a:latin typeface="Helvetica" pitchFamily="34" charset="0"/>
              </a:rPr>
              <a:t>Côte </a:t>
            </a:r>
            <a:r>
              <a:rPr lang="en-US" sz="2800" dirty="0" smtClean="0">
                <a:latin typeface="Helvetica" pitchFamily="34" charset="0"/>
              </a:rPr>
              <a:t>d’Ivoire’s Neighbor Countries</a:t>
            </a:r>
            <a:endParaRPr lang="en-US" sz="2800" dirty="0"/>
          </a:p>
        </p:txBody>
      </p:sp>
    </p:spTree>
    <p:extLst>
      <p:ext uri="{BB962C8B-B14F-4D97-AF65-F5344CB8AC3E}">
        <p14:creationId xmlns:p14="http://schemas.microsoft.com/office/powerpoint/2010/main" val="192530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528</TotalTime>
  <Words>1270</Words>
  <Application>Microsoft Macintosh PowerPoint</Application>
  <PresentationFormat>Custom</PresentationFormat>
  <Paragraphs>94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Angles</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Matthew Ayers</cp:lastModifiedBy>
  <cp:revision>38</cp:revision>
  <dcterms:created xsi:type="dcterms:W3CDTF">2014-04-08T13:46:32Z</dcterms:created>
  <dcterms:modified xsi:type="dcterms:W3CDTF">2015-04-29T16:34:20Z</dcterms:modified>
</cp:coreProperties>
</file>