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0" d="100"/>
          <a:sy n="30" d="100"/>
        </p:scale>
        <p:origin x="762" y="24"/>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4/22/2015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54328" y="1017788"/>
            <a:ext cx="7319667" cy="3713511"/>
          </a:xfrm>
          <a:prstGeom prst="rect">
            <a:avLst/>
          </a:prstGeom>
        </p:spPr>
      </p:pic>
      <p:sp>
        <p:nvSpPr>
          <p:cNvPr id="5" name="TextBox 4"/>
          <p:cNvSpPr txBox="1"/>
          <p:nvPr/>
        </p:nvSpPr>
        <p:spPr>
          <a:xfrm>
            <a:off x="12843164" y="1290150"/>
            <a:ext cx="27127200" cy="1569660"/>
          </a:xfrm>
          <a:prstGeom prst="rect">
            <a:avLst/>
          </a:prstGeom>
          <a:noFill/>
        </p:spPr>
        <p:txBody>
          <a:bodyPr wrap="square" rtlCol="0">
            <a:spAutoFit/>
          </a:bodyPr>
          <a:lstStyle/>
          <a:p>
            <a:pPr algn="ctr"/>
            <a:r>
              <a:rPr lang="en-US" sz="9600" dirty="0" smtClean="0">
                <a:latin typeface="Narkisim" panose="020E0502050101010101" pitchFamily="34" charset="-79"/>
                <a:cs typeface="Narkisim" panose="020E0502050101010101" pitchFamily="34" charset="-79"/>
              </a:rPr>
              <a:t>Cooking Solo</a:t>
            </a:r>
            <a:endParaRPr lang="en-US" sz="9600" dirty="0">
              <a:latin typeface="Narkisim" panose="020E0502050101010101" pitchFamily="34" charset="-79"/>
              <a:cs typeface="Narkisim" panose="020E0502050101010101" pitchFamily="34" charset="-79"/>
            </a:endParaRPr>
          </a:p>
        </p:txBody>
      </p:sp>
      <p:sp>
        <p:nvSpPr>
          <p:cNvPr id="6" name="TextBox 5"/>
          <p:cNvSpPr txBox="1"/>
          <p:nvPr/>
        </p:nvSpPr>
        <p:spPr>
          <a:xfrm>
            <a:off x="12843164" y="2859810"/>
            <a:ext cx="27127200" cy="2308324"/>
          </a:xfrm>
          <a:prstGeom prst="rect">
            <a:avLst/>
          </a:prstGeom>
          <a:noFill/>
        </p:spPr>
        <p:txBody>
          <a:bodyPr wrap="square" rtlCol="0">
            <a:spAutoFit/>
          </a:bodyPr>
          <a:lstStyle/>
          <a:p>
            <a:pPr algn="ctr"/>
            <a:r>
              <a:rPr lang="en-US" sz="7200" dirty="0" smtClean="0">
                <a:latin typeface="Narkisim" panose="020E0502050101010101" pitchFamily="34" charset="-79"/>
                <a:cs typeface="Narkisim" panose="020E0502050101010101" pitchFamily="34" charset="-79"/>
              </a:rPr>
              <a:t>Off-Campus Culinary Independence and Identity</a:t>
            </a:r>
          </a:p>
          <a:p>
            <a:pPr algn="ctr"/>
            <a:r>
              <a:rPr lang="en-US" sz="7200" dirty="0" smtClean="0">
                <a:latin typeface="Narkisim" panose="020E0502050101010101" pitchFamily="34" charset="-79"/>
                <a:cs typeface="Narkisim" panose="020E0502050101010101" pitchFamily="34" charset="-79"/>
              </a:rPr>
              <a:t>By: </a:t>
            </a:r>
            <a:r>
              <a:rPr lang="en-US" sz="7200" dirty="0">
                <a:latin typeface="Narkisim" panose="020E0502050101010101" pitchFamily="34" charset="-79"/>
                <a:cs typeface="Narkisim" panose="020E0502050101010101" pitchFamily="34" charset="-79"/>
              </a:rPr>
              <a:t>L</a:t>
            </a:r>
            <a:r>
              <a:rPr lang="en-US" sz="7200" dirty="0" smtClean="0">
                <a:latin typeface="Narkisim" panose="020E0502050101010101" pitchFamily="34" charset="-79"/>
                <a:cs typeface="Narkisim" panose="020E0502050101010101" pitchFamily="34" charset="-79"/>
              </a:rPr>
              <a:t>iam Harley</a:t>
            </a:r>
            <a:endParaRPr lang="en-US" sz="7200" dirty="0">
              <a:latin typeface="Narkisim" panose="020E0502050101010101" pitchFamily="34" charset="-79"/>
              <a:cs typeface="Narkisim" panose="020E0502050101010101" pitchFamily="34" charset="-79"/>
            </a:endParaRPr>
          </a:p>
        </p:txBody>
      </p:sp>
      <p:sp>
        <p:nvSpPr>
          <p:cNvPr id="7" name="TextBox 6"/>
          <p:cNvSpPr txBox="1"/>
          <p:nvPr/>
        </p:nvSpPr>
        <p:spPr>
          <a:xfrm>
            <a:off x="26428535" y="36309790"/>
            <a:ext cx="16306800" cy="1938992"/>
          </a:xfrm>
          <a:prstGeom prst="rect">
            <a:avLst/>
          </a:prstGeom>
          <a:noFill/>
        </p:spPr>
        <p:txBody>
          <a:bodyPr wrap="square" rtlCol="0">
            <a:spAutoFit/>
          </a:bodyPr>
          <a:lstStyle/>
          <a:p>
            <a:pPr algn="ctr"/>
            <a:r>
              <a:rPr lang="en-US" sz="6000" dirty="0">
                <a:latin typeface="Helvetica" pitchFamily="34" charset="0"/>
              </a:rPr>
              <a:t>L</a:t>
            </a:r>
            <a:r>
              <a:rPr lang="en-US" sz="6000" dirty="0" smtClean="0">
                <a:latin typeface="Helvetica" pitchFamily="34" charset="0"/>
              </a:rPr>
              <a:t>iam Harley – wfharley@Colby.edu  </a:t>
            </a:r>
          </a:p>
          <a:p>
            <a:pPr algn="ctr"/>
            <a:r>
              <a:rPr lang="en-US" sz="6000" dirty="0" smtClean="0">
                <a:latin typeface="Helvetica" pitchFamily="34" charset="0"/>
              </a:rPr>
              <a:t>Anthropology of Food (AY464)</a:t>
            </a:r>
            <a:endParaRPr lang="en-US" sz="6000" dirty="0">
              <a:latin typeface="Helvetica" pitchFamily="34" charset="0"/>
            </a:endParaRPr>
          </a:p>
        </p:txBody>
      </p:sp>
      <p:sp>
        <p:nvSpPr>
          <p:cNvPr id="9" name="TextBox 8"/>
          <p:cNvSpPr txBox="1"/>
          <p:nvPr/>
        </p:nvSpPr>
        <p:spPr>
          <a:xfrm>
            <a:off x="361650" y="27185133"/>
            <a:ext cx="13258800" cy="1200329"/>
          </a:xfrm>
          <a:prstGeom prst="rect">
            <a:avLst/>
          </a:prstGeom>
          <a:noFill/>
        </p:spPr>
        <p:txBody>
          <a:bodyPr wrap="square" rtlCol="0">
            <a:spAutoFit/>
          </a:bodyPr>
          <a:lstStyle/>
          <a:p>
            <a:pPr algn="ctr"/>
            <a:r>
              <a:rPr lang="en-US" sz="7200" dirty="0" smtClean="0">
                <a:latin typeface="Leelawadee" panose="020B0502040204020203" pitchFamily="34" charset="-34"/>
                <a:cs typeface="Leelawadee" panose="020B0502040204020203" pitchFamily="34" charset="-34"/>
              </a:rPr>
              <a:t>Research Methods</a:t>
            </a:r>
          </a:p>
        </p:txBody>
      </p:sp>
      <p:sp>
        <p:nvSpPr>
          <p:cNvPr id="10" name="TextBox 9"/>
          <p:cNvSpPr txBox="1"/>
          <p:nvPr/>
        </p:nvSpPr>
        <p:spPr>
          <a:xfrm>
            <a:off x="15651078" y="6508301"/>
            <a:ext cx="13258800" cy="1200329"/>
          </a:xfrm>
          <a:prstGeom prst="rect">
            <a:avLst/>
          </a:prstGeom>
          <a:noFill/>
        </p:spPr>
        <p:txBody>
          <a:bodyPr wrap="square" rtlCol="0">
            <a:spAutoFit/>
          </a:bodyPr>
          <a:lstStyle/>
          <a:p>
            <a:pPr algn="ctr"/>
            <a:r>
              <a:rPr lang="en-US" sz="7200" dirty="0" smtClean="0">
                <a:latin typeface="Leelawadee" panose="020B0502040204020203" pitchFamily="34" charset="-34"/>
                <a:cs typeface="Leelawadee" panose="020B0502040204020203" pitchFamily="34" charset="-34"/>
              </a:rPr>
              <a:t>Recipes for Personhood</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2553388" y="29466563"/>
            <a:ext cx="7438187" cy="557864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15639651" y="29334151"/>
            <a:ext cx="7589514" cy="569213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2" name="TextBox 11"/>
          <p:cNvSpPr txBox="1"/>
          <p:nvPr/>
        </p:nvSpPr>
        <p:spPr>
          <a:xfrm>
            <a:off x="30375452" y="32664500"/>
            <a:ext cx="12908426" cy="830997"/>
          </a:xfrm>
          <a:prstGeom prst="rect">
            <a:avLst/>
          </a:prstGeom>
          <a:noFill/>
        </p:spPr>
        <p:txBody>
          <a:bodyPr wrap="square" rtlCol="0">
            <a:spAutoFit/>
          </a:bodyPr>
          <a:lstStyle/>
          <a:p>
            <a:pPr algn="ctr"/>
            <a:r>
              <a:rPr lang="en-US" sz="4800" dirty="0" smtClean="0">
                <a:latin typeface="Leelawadee" panose="020B0502040204020203" pitchFamily="34" charset="-34"/>
                <a:cs typeface="Leelawadee" panose="020B0502040204020203" pitchFamily="34" charset="-34"/>
              </a:rPr>
              <a:t>Bibliography</a:t>
            </a:r>
            <a:endParaRPr lang="en-US" sz="4800" dirty="0">
              <a:latin typeface="Leelawadee" panose="020B0502040204020203" pitchFamily="34" charset="-34"/>
              <a:cs typeface="Leelawadee" panose="020B0502040204020203" pitchFamily="34" charset="-34"/>
            </a:endParaRPr>
          </a:p>
        </p:txBody>
      </p:sp>
      <p:sp>
        <p:nvSpPr>
          <p:cNvPr id="13" name="TextBox 12"/>
          <p:cNvSpPr txBox="1"/>
          <p:nvPr/>
        </p:nvSpPr>
        <p:spPr>
          <a:xfrm>
            <a:off x="1546762" y="6602788"/>
            <a:ext cx="11734800" cy="1200329"/>
          </a:xfrm>
          <a:prstGeom prst="rect">
            <a:avLst/>
          </a:prstGeom>
          <a:noFill/>
        </p:spPr>
        <p:txBody>
          <a:bodyPr wrap="square" rtlCol="0">
            <a:spAutoFit/>
          </a:bodyPr>
          <a:lstStyle/>
          <a:p>
            <a:pPr algn="ctr"/>
            <a:r>
              <a:rPr lang="en-US" sz="7200" dirty="0" smtClean="0">
                <a:latin typeface="Leelawadee" panose="020B0502040204020203" pitchFamily="34" charset="-34"/>
                <a:cs typeface="Leelawadee" panose="020B0502040204020203" pitchFamily="34" charset="-34"/>
              </a:rPr>
              <a:t>Cooking Solo</a:t>
            </a:r>
            <a:endParaRPr lang="en-US" sz="7200" dirty="0">
              <a:latin typeface="Leelawadee" panose="020B0502040204020203" pitchFamily="34" charset="-34"/>
              <a:cs typeface="Leelawadee" panose="020B0502040204020203" pitchFamily="34" charset="-34"/>
            </a:endParaRPr>
          </a:p>
        </p:txBody>
      </p:sp>
      <p:sp>
        <p:nvSpPr>
          <p:cNvPr id="14" name="TextBox 13"/>
          <p:cNvSpPr txBox="1"/>
          <p:nvPr/>
        </p:nvSpPr>
        <p:spPr>
          <a:xfrm>
            <a:off x="1546762" y="28496006"/>
            <a:ext cx="12073688" cy="7478970"/>
          </a:xfrm>
          <a:prstGeom prst="rect">
            <a:avLst/>
          </a:prstGeom>
          <a:noFill/>
        </p:spPr>
        <p:txBody>
          <a:bodyPr wrap="square" rtlCol="0">
            <a:spAutoFit/>
          </a:bodyPr>
          <a:lstStyle/>
          <a:p>
            <a:pPr algn="just"/>
            <a:r>
              <a:rPr lang="en-US" sz="4000" dirty="0" smtClean="0">
                <a:latin typeface="Aparajita" panose="020B0604020202020204" pitchFamily="34" charset="0"/>
                <a:cs typeface="Aparajita" panose="020B0604020202020204" pitchFamily="34" charset="0"/>
              </a:rPr>
              <a:t>I worked with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first because our friendship gives me access and immediate trust in the ethnographer/interlocutor relationship, and second because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only recently moved off-campus and has begun to cook meals for himself.  To conduct my research, I primarily used participant observation: I accompanied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as he went shopping, chose recipes for a meal, cooked for himself, and ate his food.  Throughout the process, I asked questions about why he chose certain ingredients or recipes, what he thought about while he cooked, or how he thinks the cooking is going.  I took notes in his kitchen while he cooked, analyzed my notes to find patterns, and finally applied my findings to see how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is formulating and performing his identity while he cooks.  </a:t>
            </a:r>
          </a:p>
        </p:txBody>
      </p:sp>
      <p:sp>
        <p:nvSpPr>
          <p:cNvPr id="16" name="TextBox 15"/>
          <p:cNvSpPr txBox="1"/>
          <p:nvPr/>
        </p:nvSpPr>
        <p:spPr>
          <a:xfrm>
            <a:off x="16243633" y="10642631"/>
            <a:ext cx="12073687" cy="5570756"/>
          </a:xfrm>
          <a:prstGeom prst="rect">
            <a:avLst/>
          </a:prstGeom>
          <a:noFill/>
        </p:spPr>
        <p:txBody>
          <a:bodyPr wrap="square" rtlCol="0">
            <a:spAutoFit/>
          </a:bodyPr>
          <a:lstStyle/>
          <a:p>
            <a:r>
              <a:rPr lang="en-US" sz="4800" dirty="0" smtClean="0">
                <a:latin typeface="Aparajita" panose="020B0604020202020204" pitchFamily="34" charset="0"/>
                <a:cs typeface="Aparajita" panose="020B0604020202020204" pitchFamily="34" charset="0"/>
              </a:rPr>
              <a:t>Ingredients (Resources Useful for </a:t>
            </a:r>
            <a:r>
              <a:rPr lang="en-US" sz="4800" dirty="0" err="1" smtClean="0">
                <a:latin typeface="Aparajita" panose="020B0604020202020204" pitchFamily="34" charset="0"/>
                <a:cs typeface="Aparajita" panose="020B0604020202020204" pitchFamily="34" charset="0"/>
              </a:rPr>
              <a:t>Sarunas</a:t>
            </a:r>
            <a:r>
              <a:rPr lang="en-US" sz="4800" dirty="0" smtClean="0">
                <a:latin typeface="Aparajita" panose="020B0604020202020204" pitchFamily="34" charset="0"/>
                <a:cs typeface="Aparajita" panose="020B0604020202020204" pitchFamily="34" charset="0"/>
              </a:rPr>
              <a:t>)</a:t>
            </a:r>
          </a:p>
          <a:p>
            <a:pPr marL="685800" indent="-685800">
              <a:buFont typeface="Wingdings" panose="05000000000000000000" pitchFamily="2" charset="2"/>
              <a:buChar char="v"/>
            </a:pPr>
            <a:r>
              <a:rPr lang="en-US" sz="4400" dirty="0" smtClean="0">
                <a:latin typeface="Aparajita" panose="020B0604020202020204" pitchFamily="34" charset="0"/>
                <a:cs typeface="Aparajita" panose="020B0604020202020204" pitchFamily="34" charset="0"/>
              </a:rPr>
              <a:t>Memory</a:t>
            </a:r>
          </a:p>
          <a:p>
            <a:pPr marL="685800" indent="-685800">
              <a:buFont typeface="Wingdings" panose="05000000000000000000" pitchFamily="2" charset="2"/>
              <a:buChar char="v"/>
            </a:pPr>
            <a:r>
              <a:rPr lang="en-US" sz="4400" dirty="0" smtClean="0">
                <a:latin typeface="Aparajita" panose="020B0604020202020204" pitchFamily="34" charset="0"/>
                <a:cs typeface="Aparajita" panose="020B0604020202020204" pitchFamily="34" charset="0"/>
              </a:rPr>
              <a:t>Web Recipes</a:t>
            </a:r>
          </a:p>
          <a:p>
            <a:pPr marL="685800" indent="-685800">
              <a:buFont typeface="Wingdings" panose="05000000000000000000" pitchFamily="2" charset="2"/>
              <a:buChar char="v"/>
            </a:pPr>
            <a:r>
              <a:rPr lang="en-US" sz="4400" dirty="0" smtClean="0">
                <a:latin typeface="Aparajita" panose="020B0604020202020204" pitchFamily="34" charset="0"/>
                <a:cs typeface="Aparajita" panose="020B0604020202020204" pitchFamily="34" charset="0"/>
              </a:rPr>
              <a:t>Advice from Friends</a:t>
            </a:r>
          </a:p>
          <a:p>
            <a:pPr marL="685800" indent="-685800">
              <a:buFont typeface="Wingdings" panose="05000000000000000000" pitchFamily="2" charset="2"/>
              <a:buChar char="v"/>
            </a:pPr>
            <a:r>
              <a:rPr lang="en-US" sz="4400" dirty="0" smtClean="0">
                <a:latin typeface="Aparajita" panose="020B0604020202020204" pitchFamily="34" charset="0"/>
                <a:cs typeface="Aparajita" panose="020B0604020202020204" pitchFamily="34" charset="0"/>
              </a:rPr>
              <a:t>Green Discourses</a:t>
            </a:r>
          </a:p>
          <a:p>
            <a:pPr marL="685800" indent="-685800">
              <a:buFont typeface="Wingdings" panose="05000000000000000000" pitchFamily="2" charset="2"/>
              <a:buChar char="v"/>
            </a:pPr>
            <a:r>
              <a:rPr lang="en-US" sz="4400" dirty="0" smtClean="0">
                <a:latin typeface="Aparajita" panose="020B0604020202020204" pitchFamily="34" charset="0"/>
                <a:cs typeface="Aparajita" panose="020B0604020202020204" pitchFamily="34" charset="0"/>
              </a:rPr>
              <a:t>Health/Nutrition Information</a:t>
            </a:r>
          </a:p>
          <a:p>
            <a:pPr marL="685800" indent="-685800">
              <a:buFont typeface="Wingdings" panose="05000000000000000000" pitchFamily="2" charset="2"/>
              <a:buChar char="v"/>
            </a:pPr>
            <a:r>
              <a:rPr lang="en-US" sz="4400" dirty="0" smtClean="0">
                <a:latin typeface="Aparajita" panose="020B0604020202020204" pitchFamily="34" charset="0"/>
                <a:cs typeface="Aparajita" panose="020B0604020202020204" pitchFamily="34" charset="0"/>
              </a:rPr>
              <a:t>Cooking Skills/Available Kitchen Tools</a:t>
            </a:r>
          </a:p>
          <a:p>
            <a:pPr marL="685800" indent="-685800">
              <a:buFont typeface="Wingdings" panose="05000000000000000000" pitchFamily="2" charset="2"/>
              <a:buChar char="v"/>
            </a:pPr>
            <a:r>
              <a:rPr lang="en-US" sz="4400" dirty="0" smtClean="0">
                <a:latin typeface="Aparajita" panose="020B0604020202020204" pitchFamily="34" charset="0"/>
                <a:cs typeface="Aparajita" panose="020B0604020202020204" pitchFamily="34" charset="0"/>
              </a:rPr>
              <a:t>Food Cost</a:t>
            </a:r>
          </a:p>
        </p:txBody>
      </p:sp>
      <p:sp>
        <p:nvSpPr>
          <p:cNvPr id="17" name="TextBox 16"/>
          <p:cNvSpPr txBox="1"/>
          <p:nvPr/>
        </p:nvSpPr>
        <p:spPr>
          <a:xfrm>
            <a:off x="32158678" y="17961829"/>
            <a:ext cx="11125200" cy="1200329"/>
          </a:xfrm>
          <a:prstGeom prst="rect">
            <a:avLst/>
          </a:prstGeom>
          <a:noFill/>
        </p:spPr>
        <p:txBody>
          <a:bodyPr wrap="square" rtlCol="0">
            <a:spAutoFit/>
          </a:bodyPr>
          <a:lstStyle/>
          <a:p>
            <a:pPr algn="ctr"/>
            <a:r>
              <a:rPr lang="en-US" sz="7200" dirty="0" smtClean="0">
                <a:latin typeface="Leelawadee" panose="020B0502040204020203" pitchFamily="34" charset="-34"/>
                <a:cs typeface="Leelawadee" panose="020B0502040204020203" pitchFamily="34" charset="-34"/>
              </a:rPr>
              <a:t>Cooking and Identity</a:t>
            </a:r>
            <a:endParaRPr lang="en-US" sz="7200" dirty="0">
              <a:latin typeface="Leelawadee" panose="020B0502040204020203" pitchFamily="34" charset="-34"/>
              <a:cs typeface="Leelawadee" panose="020B0502040204020203" pitchFamily="34" charset="-34"/>
            </a:endParaRPr>
          </a:p>
        </p:txBody>
      </p: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902017" y="14991312"/>
            <a:ext cx="13363177" cy="1002238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31528137" y="7464138"/>
            <a:ext cx="11180619" cy="838546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8" name="TextBox 17"/>
          <p:cNvSpPr txBox="1"/>
          <p:nvPr/>
        </p:nvSpPr>
        <p:spPr>
          <a:xfrm>
            <a:off x="1546762" y="7803117"/>
            <a:ext cx="12073688" cy="5016758"/>
          </a:xfrm>
          <a:prstGeom prst="rect">
            <a:avLst/>
          </a:prstGeom>
          <a:noFill/>
        </p:spPr>
        <p:txBody>
          <a:bodyPr wrap="square" rtlCol="0">
            <a:spAutoFit/>
          </a:bodyPr>
          <a:lstStyle/>
          <a:p>
            <a:pPr algn="just"/>
            <a:r>
              <a:rPr lang="en-US" sz="4000" dirty="0" smtClean="0">
                <a:latin typeface="Aparajita" panose="020B0604020202020204" pitchFamily="34" charset="0"/>
                <a:cs typeface="Aparajita" panose="020B0604020202020204" pitchFamily="34" charset="0"/>
              </a:rPr>
              <a:t>Building off of work by David Sutton that identified the ways that cultural traditions are created and maintained through intergenerational cooking experiences, I sought out to explore how cooking knowledge is gained without the advice of others, especially one’s parents.  I started studying my friend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cooking habits after he moved off-campus and began cooking for himself.  My research evolved to answer the deeper question: How does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form and perform his identity while he cooks by and for himself?</a:t>
            </a:r>
            <a:endParaRPr lang="en-US" sz="4000" dirty="0">
              <a:latin typeface="Aparajita" panose="020B0604020202020204" pitchFamily="34" charset="0"/>
              <a:cs typeface="Aparajita" panose="020B0604020202020204" pitchFamily="34" charset="0"/>
            </a:endParaRPr>
          </a:p>
        </p:txBody>
      </p:sp>
      <p:sp>
        <p:nvSpPr>
          <p:cNvPr id="21" name="TextBox 20"/>
          <p:cNvSpPr txBox="1"/>
          <p:nvPr/>
        </p:nvSpPr>
        <p:spPr>
          <a:xfrm>
            <a:off x="14935199" y="8077200"/>
            <a:ext cx="14740687" cy="2554545"/>
          </a:xfrm>
          <a:prstGeom prst="rect">
            <a:avLst/>
          </a:prstGeom>
          <a:noFill/>
        </p:spPr>
        <p:txBody>
          <a:bodyPr wrap="square" rtlCol="0">
            <a:spAutoFit/>
          </a:bodyPr>
          <a:lstStyle/>
          <a:p>
            <a:r>
              <a:rPr lang="en-US" sz="4000" dirty="0" smtClean="0">
                <a:latin typeface="Aparajita" panose="020B0604020202020204" pitchFamily="34" charset="0"/>
                <a:cs typeface="Aparajita" panose="020B0604020202020204" pitchFamily="34" charset="0"/>
              </a:rPr>
              <a:t>Although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is cooking by and for himself, he does not cook independently.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draws from a variety of resources that influence what and how he cooks.  Below is a “recipe” that resembles the thought process that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follows during the cooking process.</a:t>
            </a:r>
            <a:endParaRPr lang="en-US" sz="4000" dirty="0">
              <a:latin typeface="Aparajita" panose="020B0604020202020204" pitchFamily="34" charset="0"/>
              <a:cs typeface="Aparajita" panose="020B0604020202020204" pitchFamily="34" charset="0"/>
            </a:endParaRPr>
          </a:p>
        </p:txBody>
      </p:sp>
      <p:sp>
        <p:nvSpPr>
          <p:cNvPr id="22" name="TextBox 21"/>
          <p:cNvSpPr txBox="1"/>
          <p:nvPr/>
        </p:nvSpPr>
        <p:spPr>
          <a:xfrm>
            <a:off x="14935199" y="16021815"/>
            <a:ext cx="15621000" cy="11787842"/>
          </a:xfrm>
          <a:prstGeom prst="rect">
            <a:avLst/>
          </a:prstGeom>
          <a:noFill/>
        </p:spPr>
        <p:txBody>
          <a:bodyPr wrap="square" rtlCol="0">
            <a:spAutoFit/>
          </a:bodyPr>
          <a:lstStyle/>
          <a:p>
            <a:pPr marL="742950" indent="-742950" algn="just">
              <a:buFont typeface="+mj-lt"/>
              <a:buAutoNum type="arabicPeriod"/>
            </a:pPr>
            <a:r>
              <a:rPr lang="en-US" sz="4000" dirty="0" smtClean="0">
                <a:latin typeface="Aparajita" panose="020B0604020202020204" pitchFamily="34" charset="0"/>
                <a:cs typeface="Aparajita" panose="020B0604020202020204" pitchFamily="34" charset="0"/>
              </a:rPr>
              <a:t>Choose a recipe:  When choosing a recipe,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might make stewed chili because it’s a specialty of his father’s and reminds him of home.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might make a quiche with assorted vegetables because it is healthy.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also scours the internet looking for recipes that intrigue him but he first has to check if the recipe is easy enough for him to do (after all,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considers himself to be a novice.)</a:t>
            </a:r>
          </a:p>
          <a:p>
            <a:pPr marL="742950" indent="-742950" algn="just">
              <a:buFont typeface="+mj-lt"/>
              <a:buAutoNum type="arabicPeriod"/>
            </a:pPr>
            <a:r>
              <a:rPr lang="en-US" sz="4000" dirty="0" smtClean="0">
                <a:latin typeface="Aparajita" panose="020B0604020202020204" pitchFamily="34" charset="0"/>
                <a:cs typeface="Aparajita" panose="020B0604020202020204" pitchFamily="34" charset="0"/>
              </a:rPr>
              <a:t>Go Shopping: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usually shops at Uncle Dean’s Groceries, a nearby grocery stores that specializes in organic, locally sourced produce and prepared foods.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checks labels to make sure that his ingredients are both </a:t>
            </a:r>
            <a:r>
              <a:rPr lang="en-US" sz="4000" dirty="0" smtClean="0">
                <a:latin typeface="Aparajita" panose="020B0604020202020204" pitchFamily="34" charset="0"/>
                <a:cs typeface="Aparajita" panose="020B0604020202020204" pitchFamily="34" charset="0"/>
              </a:rPr>
              <a:t>“healthy” </a:t>
            </a:r>
            <a:r>
              <a:rPr lang="en-US" sz="4000" dirty="0" smtClean="0">
                <a:latin typeface="Aparajita" panose="020B0604020202020204" pitchFamily="34" charset="0"/>
                <a:cs typeface="Aparajita" panose="020B0604020202020204" pitchFamily="34" charset="0"/>
              </a:rPr>
              <a:t>and “sustainable” by </a:t>
            </a:r>
            <a:r>
              <a:rPr lang="en-US" sz="4000" dirty="0" smtClean="0">
                <a:latin typeface="Aparajita" panose="020B0604020202020204" pitchFamily="34" charset="0"/>
                <a:cs typeface="Aparajita" panose="020B0604020202020204" pitchFamily="34" charset="0"/>
              </a:rPr>
              <a:t>his standards.  </a:t>
            </a:r>
            <a:r>
              <a:rPr lang="en-US" sz="4000" dirty="0" smtClean="0">
                <a:latin typeface="Aparajita" panose="020B0604020202020204" pitchFamily="34" charset="0"/>
                <a:cs typeface="Aparajita" panose="020B0604020202020204" pitchFamily="34" charset="0"/>
              </a:rPr>
              <a:t>Although these ingredients can be twice as expensive,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considers the extra money he spends to be worth it.  He says that we aren’t really cutting costs by </a:t>
            </a:r>
            <a:r>
              <a:rPr lang="en-US" sz="4000" dirty="0" err="1" smtClean="0">
                <a:latin typeface="Aparajita" panose="020B0604020202020204" pitchFamily="34" charset="0"/>
                <a:cs typeface="Aparajita" panose="020B0604020202020204" pitchFamily="34" charset="0"/>
              </a:rPr>
              <a:t>cheaping</a:t>
            </a:r>
            <a:r>
              <a:rPr lang="en-US" sz="4000" dirty="0" smtClean="0">
                <a:latin typeface="Aparajita" panose="020B0604020202020204" pitchFamily="34" charset="0"/>
                <a:cs typeface="Aparajita" panose="020B0604020202020204" pitchFamily="34" charset="0"/>
              </a:rPr>
              <a:t> out at the grocery store.  “We pay for it in other ways.”</a:t>
            </a:r>
          </a:p>
          <a:p>
            <a:pPr marL="742950" indent="-742950" algn="just">
              <a:buFont typeface="+mj-lt"/>
              <a:buAutoNum type="arabicPeriod"/>
            </a:pPr>
            <a:r>
              <a:rPr lang="en-US" sz="4000" dirty="0" smtClean="0">
                <a:latin typeface="Aparajita" panose="020B0604020202020204" pitchFamily="34" charset="0"/>
                <a:cs typeface="Aparajita" panose="020B0604020202020204" pitchFamily="34" charset="0"/>
              </a:rPr>
              <a:t>Cook the meal:  Although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always pulls up a recipe to use from the internet, he deviates heavily from the recipe’s directions and ingredients.  This deviation is active: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likes to add or subtract ingredients that he likes and believes won’t alter the recipe very much.  These deviations are often based off of his memories (adding more spice because that’s how his dad made chili), advice from friends (replace butter with coconut oil in pie dough for a vegan dough), or user comments from online (substitute kale for spinach in his veggie quiche).  Although the recipe is there as a reference for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he relies more heavily on his preferences, memories, and advice.  </a:t>
            </a:r>
            <a:endParaRPr lang="en-US" sz="4000" dirty="0">
              <a:latin typeface="Aparajita" panose="020B0604020202020204" pitchFamily="34" charset="0"/>
              <a:cs typeface="Aparajita" panose="020B0604020202020204" pitchFamily="34" charset="0"/>
            </a:endParaRPr>
          </a:p>
        </p:txBody>
      </p:sp>
      <p:sp>
        <p:nvSpPr>
          <p:cNvPr id="23" name="TextBox 22"/>
          <p:cNvSpPr txBox="1"/>
          <p:nvPr/>
        </p:nvSpPr>
        <p:spPr>
          <a:xfrm>
            <a:off x="31267065" y="19478144"/>
            <a:ext cx="11468270" cy="13018949"/>
          </a:xfrm>
          <a:prstGeom prst="rect">
            <a:avLst/>
          </a:prstGeom>
          <a:noFill/>
        </p:spPr>
        <p:txBody>
          <a:bodyPr wrap="square" rtlCol="0">
            <a:spAutoFit/>
          </a:bodyPr>
          <a:lstStyle/>
          <a:p>
            <a:pPr algn="just"/>
            <a:r>
              <a:rPr lang="en-US" sz="4000" dirty="0" smtClean="0">
                <a:latin typeface="Aparajita" panose="020B0604020202020204" pitchFamily="34" charset="0"/>
                <a:cs typeface="Aparajita" panose="020B0604020202020204" pitchFamily="34" charset="0"/>
              </a:rPr>
              <a:t>When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deviates from the recipe, he is not only experimenting with the food but formulating his identity as an independent adult.  By cooking beef chili,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connects himself to his family in Lithuania, putting his preference for vegetarian food aside for the maintenance of his father’s recipe</a:t>
            </a:r>
            <a:r>
              <a:rPr lang="en-US" sz="4000" dirty="0" smtClean="0">
                <a:latin typeface="Aparajita" panose="020B0604020202020204" pitchFamily="34" charset="0"/>
                <a:cs typeface="Aparajita" panose="020B0604020202020204" pitchFamily="34" charset="0"/>
              </a:rPr>
              <a:t>.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cooks with local, sustainable ingredients because he considers himself to be an eco-conscious individual who prioritizes environmental costs over financial ones. </a:t>
            </a:r>
            <a:r>
              <a:rPr lang="en-US" sz="4000" dirty="0" smtClean="0">
                <a:latin typeface="Aparajita" panose="020B0604020202020204" pitchFamily="34" charset="0"/>
                <a:cs typeface="Aparajita" panose="020B0604020202020204" pitchFamily="34" charset="0"/>
              </a:rPr>
              <a:t>As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deviates further and further from the recipes, he claims ownership of the dish as an expression of himself and his learned cooking skills.</a:t>
            </a:r>
            <a:endParaRPr lang="en-US" sz="4000" dirty="0" smtClean="0">
              <a:latin typeface="Aparajita" panose="020B0604020202020204" pitchFamily="34" charset="0"/>
              <a:cs typeface="Aparajita" panose="020B0604020202020204" pitchFamily="34" charset="0"/>
            </a:endParaRPr>
          </a:p>
          <a:p>
            <a:pPr algn="just"/>
            <a:r>
              <a:rPr lang="en-US" sz="4000" dirty="0" smtClean="0">
                <a:latin typeface="Aparajita" panose="020B0604020202020204" pitchFamily="34" charset="0"/>
                <a:cs typeface="Aparajita" panose="020B0604020202020204" pitchFamily="34" charset="0"/>
              </a:rPr>
              <a:t>This type of identity formation is significant for anthropology as a discipline because it demonstrates how identity is formed and performed during an everyday process like cooking.  The study not only demonstrates how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configures a meal from a variety of available resources without the guidance of an expert, but also demonstrates how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can gain a better understanding of himself during the process of cooking. Like all of us,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is a social person who lives on his own but not isolated from discourses about food, nutrition, and the environment.  These discourses shape the food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cooks as well as the type of person </a:t>
            </a:r>
            <a:r>
              <a:rPr lang="en-US" sz="4000" dirty="0" err="1" smtClean="0">
                <a:latin typeface="Aparajita" panose="020B0604020202020204" pitchFamily="34" charset="0"/>
                <a:cs typeface="Aparajita" panose="020B0604020202020204" pitchFamily="34" charset="0"/>
              </a:rPr>
              <a:t>Sarunas</a:t>
            </a:r>
            <a:r>
              <a:rPr lang="en-US" sz="4000" dirty="0" smtClean="0">
                <a:latin typeface="Aparajita" panose="020B0604020202020204" pitchFamily="34" charset="0"/>
                <a:cs typeface="Aparajita" panose="020B0604020202020204" pitchFamily="34" charset="0"/>
              </a:rPr>
              <a:t> makes and remakes himself to be.</a:t>
            </a:r>
            <a:endParaRPr lang="en-US" sz="4000" dirty="0">
              <a:latin typeface="Aparajita" panose="020B0604020202020204" pitchFamily="34" charset="0"/>
              <a:cs typeface="Aparajita" panose="020B0604020202020204" pitchFamily="34" charset="0"/>
            </a:endParaRPr>
          </a:p>
        </p:txBody>
      </p:sp>
      <p:sp>
        <p:nvSpPr>
          <p:cNvPr id="24" name="TextBox 23"/>
          <p:cNvSpPr txBox="1"/>
          <p:nvPr/>
        </p:nvSpPr>
        <p:spPr>
          <a:xfrm>
            <a:off x="29946600" y="33847570"/>
            <a:ext cx="12788735" cy="1569660"/>
          </a:xfrm>
          <a:prstGeom prst="rect">
            <a:avLst/>
          </a:prstGeom>
          <a:noFill/>
        </p:spPr>
        <p:txBody>
          <a:bodyPr wrap="square" rtlCol="0">
            <a:spAutoFit/>
          </a:bodyPr>
          <a:lstStyle/>
          <a:p>
            <a:r>
              <a:rPr lang="en-US" sz="3200" dirty="0"/>
              <a:t>Sutton, David.  2014.  </a:t>
            </a:r>
            <a:r>
              <a:rPr lang="en-US" sz="3200" i="1" dirty="0"/>
              <a:t>Secrets from the Greek Kitchen: Cooking, Skill, </a:t>
            </a:r>
            <a:r>
              <a:rPr lang="en-US" sz="3200" i="1" dirty="0" smtClean="0"/>
              <a:t>and         Everyday </a:t>
            </a:r>
            <a:r>
              <a:rPr lang="en-US" sz="3200" i="1" dirty="0"/>
              <a:t>Life on </a:t>
            </a:r>
            <a:r>
              <a:rPr lang="en-US" sz="3200" i="1" dirty="0" smtClean="0"/>
              <a:t>an Aegean </a:t>
            </a:r>
            <a:r>
              <a:rPr lang="en-US" sz="3200" i="1" dirty="0"/>
              <a:t>Island.  </a:t>
            </a:r>
            <a:r>
              <a:rPr lang="en-US" sz="3200" dirty="0"/>
              <a:t>Berkeley, CA: University of California Press.  </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530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338</TotalTime>
  <Words>860</Words>
  <Application>Microsoft Office PowerPoint</Application>
  <PresentationFormat>Custom</PresentationFormat>
  <Paragraphs>27</Paragraphs>
  <Slides>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Aparajita</vt:lpstr>
      <vt:lpstr>Arial</vt:lpstr>
      <vt:lpstr>Calibri</vt:lpstr>
      <vt:lpstr>Helvetica</vt:lpstr>
      <vt:lpstr>Leelawadee</vt:lpstr>
      <vt:lpstr>Narkisim</vt:lpstr>
      <vt:lpstr>Times New Roman</vt:lpstr>
      <vt:lpstr>Wingdings</vt:lpstr>
      <vt:lpstr>Office Theme</vt:lpstr>
      <vt:lpstr>PowerPoint Presentation</vt:lpstr>
    </vt:vector>
  </TitlesOfParts>
  <Company>Colby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William F. Harley, IV</cp:lastModifiedBy>
  <cp:revision>29</cp:revision>
  <dcterms:created xsi:type="dcterms:W3CDTF">2014-04-08T13:46:32Z</dcterms:created>
  <dcterms:modified xsi:type="dcterms:W3CDTF">2015-04-22T22:28:09Z</dcterms:modified>
</cp:coreProperties>
</file>