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2096">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 d="100"/>
          <a:sy n="10" d="100"/>
        </p:scale>
        <p:origin x="-2556" y="-342"/>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4/24/2015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792804"/>
            <a:ext cx="4191000" cy="2126234"/>
          </a:xfrm>
          <a:prstGeom prst="rect">
            <a:avLst/>
          </a:prstGeom>
        </p:spPr>
      </p:pic>
      <p:sp>
        <p:nvSpPr>
          <p:cNvPr id="5" name="TextBox 4"/>
          <p:cNvSpPr txBox="1"/>
          <p:nvPr/>
        </p:nvSpPr>
        <p:spPr>
          <a:xfrm>
            <a:off x="6717343" y="332427"/>
            <a:ext cx="30175200" cy="1523494"/>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Cooking Blogs: Spaces for Gendered Virtual Communities</a:t>
            </a:r>
            <a:endParaRPr lang="en-US" dirty="0">
              <a:latin typeface="Times New Roman" panose="02020603050405020304" pitchFamily="18" charset="0"/>
              <a:cs typeface="Times New Roman" panose="02020603050405020304" pitchFamily="18" charset="0"/>
            </a:endParaRPr>
          </a:p>
        </p:txBody>
      </p:sp>
      <p:sp>
        <p:nvSpPr>
          <p:cNvPr id="6" name="TextBox 5"/>
          <p:cNvSpPr txBox="1"/>
          <p:nvPr/>
        </p:nvSpPr>
        <p:spPr>
          <a:xfrm>
            <a:off x="8321131" y="1967837"/>
            <a:ext cx="27127200" cy="1200329"/>
          </a:xfrm>
          <a:prstGeom prst="rect">
            <a:avLst/>
          </a:prstGeom>
          <a:noFill/>
        </p:spPr>
        <p:txBody>
          <a:bodyPr wrap="square" rtlCol="0">
            <a:spAutoFit/>
          </a:bodyPr>
          <a:lstStyle/>
          <a:p>
            <a:pPr algn="ctr"/>
            <a:r>
              <a:rPr lang="en-US" sz="7200" dirty="0" smtClean="0">
                <a:latin typeface="Times New Roman" panose="02020603050405020304" pitchFamily="18" charset="0"/>
                <a:cs typeface="Times New Roman" panose="02020603050405020304" pitchFamily="18" charset="0"/>
              </a:rPr>
              <a:t>Alicia Fawcett ’15, afawcett@colby.edu</a:t>
            </a:r>
            <a:endParaRPr lang="en-US" sz="72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8154902" y="3336843"/>
            <a:ext cx="27127200" cy="1200329"/>
          </a:xfrm>
          <a:prstGeom prst="rect">
            <a:avLst/>
          </a:prstGeom>
          <a:noFill/>
        </p:spPr>
        <p:txBody>
          <a:bodyPr wrap="square" rtlCol="0">
            <a:spAutoFit/>
          </a:bodyPr>
          <a:lstStyle/>
          <a:p>
            <a:pPr algn="ctr"/>
            <a:r>
              <a:rPr lang="en-US" sz="7200" dirty="0" smtClean="0">
                <a:latin typeface="Times New Roman" panose="02020603050405020304" pitchFamily="18" charset="0"/>
                <a:cs typeface="Times New Roman" panose="02020603050405020304" pitchFamily="18" charset="0"/>
              </a:rPr>
              <a:t>AY424, Department </a:t>
            </a:r>
            <a:r>
              <a:rPr lang="en-US" sz="7200" dirty="0" smtClean="0">
                <a:latin typeface="Times New Roman" panose="02020603050405020304" pitchFamily="18" charset="0"/>
                <a:cs typeface="Times New Roman" panose="02020603050405020304" pitchFamily="18" charset="0"/>
              </a:rPr>
              <a:t>or Anthropology, Colby College, Waterville, ME</a:t>
            </a:r>
            <a:endParaRPr lang="en-US" sz="7200" dirty="0">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1502" y="8317420"/>
            <a:ext cx="6477000" cy="857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15241501" y="4865130"/>
            <a:ext cx="13830691" cy="1754326"/>
          </a:xfrm>
          <a:prstGeom prst="rect">
            <a:avLst/>
          </a:prstGeom>
          <a:noFill/>
        </p:spPr>
        <p:txBody>
          <a:bodyPr wrap="square" rtlCol="0">
            <a:spAutoFit/>
          </a:bodyPr>
          <a:lstStyle/>
          <a:p>
            <a:r>
              <a:rPr lang="en-US" sz="7200" i="1" dirty="0" smtClean="0">
                <a:latin typeface="Times New Roman" panose="02020603050405020304" pitchFamily="18" charset="0"/>
                <a:cs typeface="Times New Roman" panose="02020603050405020304" pitchFamily="18" charset="0"/>
              </a:rPr>
              <a:t>My New </a:t>
            </a:r>
            <a:r>
              <a:rPr lang="en-US" sz="7200" i="1" dirty="0" smtClean="0">
                <a:latin typeface="Times New Roman" panose="02020603050405020304" pitchFamily="18" charset="0"/>
                <a:cs typeface="Times New Roman" panose="02020603050405020304" pitchFamily="18" charset="0"/>
              </a:rPr>
              <a:t>Roots</a:t>
            </a:r>
            <a:endParaRPr lang="en-US" sz="7200" i="1" dirty="0" smtClean="0">
              <a:latin typeface="Times New Roman" panose="02020603050405020304" pitchFamily="18" charset="0"/>
              <a:cs typeface="Times New Roman" panose="02020603050405020304" pitchFamily="18" charset="0"/>
            </a:endParaRPr>
          </a:p>
          <a:p>
            <a:r>
              <a:rPr lang="en-US" sz="3600" dirty="0" smtClean="0">
                <a:latin typeface="Times New Roman" panose="02020603050405020304" pitchFamily="18" charset="0"/>
                <a:cs typeface="Times New Roman" panose="02020603050405020304" pitchFamily="18" charset="0"/>
              </a:rPr>
              <a:t>HOW TO MAKE HEALTHY CHOICES EVERY </a:t>
            </a:r>
            <a:r>
              <a:rPr lang="en-US" sz="3600" dirty="0" smtClean="0">
                <a:latin typeface="Times New Roman" panose="02020603050405020304" pitchFamily="18" charset="0"/>
                <a:cs typeface="Times New Roman" panose="02020603050405020304" pitchFamily="18" charset="0"/>
              </a:rPr>
              <a:t>DAY        Sarah Britton</a:t>
            </a:r>
            <a:endParaRPr lang="en-US" sz="3600"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22067335" y="8060761"/>
            <a:ext cx="6919330" cy="6001643"/>
          </a:xfrm>
          <a:prstGeom prst="rect">
            <a:avLst/>
          </a:prstGeom>
          <a:noFill/>
        </p:spPr>
        <p:txBody>
          <a:bodyPr wrap="square" rtlCol="0">
            <a:spAutoFit/>
          </a:bodyPr>
          <a:lstStyle/>
          <a:p>
            <a:r>
              <a:rPr lang="en-US" sz="3200" dirty="0" smtClean="0">
                <a:latin typeface="Times New Roman" panose="02020603050405020304" pitchFamily="18" charset="0"/>
                <a:cs typeface="Times New Roman" panose="02020603050405020304" pitchFamily="18" charset="0"/>
              </a:rPr>
              <a:t>I’ve taken </a:t>
            </a:r>
            <a:r>
              <a:rPr lang="en-US" sz="3200" dirty="0">
                <a:latin typeface="Times New Roman" panose="02020603050405020304" pitchFamily="18" charset="0"/>
                <a:cs typeface="Times New Roman" panose="02020603050405020304" pitchFamily="18" charset="0"/>
              </a:rPr>
              <a:t>my classic banana bread recipe, tweaked it ever-so-slightly and </a:t>
            </a:r>
            <a:r>
              <a:rPr lang="en-US" sz="3200" b="1" dirty="0">
                <a:latin typeface="Times New Roman" panose="02020603050405020304" pitchFamily="18" charset="0"/>
                <a:cs typeface="Times New Roman" panose="02020603050405020304" pitchFamily="18" charset="0"/>
              </a:rPr>
              <a:t>came up with </a:t>
            </a:r>
            <a:r>
              <a:rPr lang="en-US" sz="3200" dirty="0">
                <a:latin typeface="Times New Roman" panose="02020603050405020304" pitchFamily="18" charset="0"/>
                <a:cs typeface="Times New Roman" panose="02020603050405020304" pitchFamily="18" charset="0"/>
              </a:rPr>
              <a:t>what you have in front of you today</a:t>
            </a:r>
            <a:r>
              <a:rPr lang="en-US" sz="3200" dirty="0" smtClean="0">
                <a:latin typeface="Times New Roman" panose="02020603050405020304" pitchFamily="18" charset="0"/>
                <a:cs typeface="Times New Roman" panose="02020603050405020304" pitchFamily="18" charset="0"/>
              </a:rPr>
              <a:t>. The </a:t>
            </a:r>
            <a:r>
              <a:rPr lang="en-US" sz="3200" dirty="0">
                <a:latin typeface="Times New Roman" panose="02020603050405020304" pitchFamily="18" charset="0"/>
                <a:cs typeface="Times New Roman" panose="02020603050405020304" pitchFamily="18" charset="0"/>
              </a:rPr>
              <a:t>loaf itself is </a:t>
            </a:r>
            <a:r>
              <a:rPr lang="en-US" sz="3200" b="1" dirty="0">
                <a:latin typeface="Times New Roman" panose="02020603050405020304" pitchFamily="18" charset="0"/>
                <a:cs typeface="Times New Roman" panose="02020603050405020304" pitchFamily="18" charset="0"/>
              </a:rPr>
              <a:t>moist, </a:t>
            </a:r>
            <a:r>
              <a:rPr lang="en-US" sz="3200" b="1" dirty="0" err="1">
                <a:latin typeface="Times New Roman" panose="02020603050405020304" pitchFamily="18" charset="0"/>
                <a:cs typeface="Times New Roman" panose="02020603050405020304" pitchFamily="18" charset="0"/>
              </a:rPr>
              <a:t>flavourful</a:t>
            </a:r>
            <a:r>
              <a:rPr lang="en-US" sz="3200" b="1" dirty="0">
                <a:latin typeface="Times New Roman" panose="02020603050405020304" pitchFamily="18" charset="0"/>
                <a:cs typeface="Times New Roman" panose="02020603050405020304" pitchFamily="18" charset="0"/>
              </a:rPr>
              <a:t>, and so very pumpkin-y, punctuated with warming spices, crunchy walnuts and dark chocolate</a:t>
            </a:r>
            <a:r>
              <a:rPr lang="en-US" sz="3200" dirty="0">
                <a:latin typeface="Times New Roman" panose="02020603050405020304" pitchFamily="18" charset="0"/>
                <a:cs typeface="Times New Roman" panose="02020603050405020304" pitchFamily="18" charset="0"/>
              </a:rPr>
              <a:t>. It is </a:t>
            </a:r>
            <a:r>
              <a:rPr lang="en-US" sz="3200" b="1" dirty="0">
                <a:latin typeface="Times New Roman" panose="02020603050405020304" pitchFamily="18" charset="0"/>
                <a:cs typeface="Times New Roman" panose="02020603050405020304" pitchFamily="18" charset="0"/>
              </a:rPr>
              <a:t>not overly sweet like </a:t>
            </a:r>
            <a:r>
              <a:rPr lang="en-US" sz="3200" dirty="0">
                <a:latin typeface="Times New Roman" panose="02020603050405020304" pitchFamily="18" charset="0"/>
                <a:cs typeface="Times New Roman" panose="02020603050405020304" pitchFamily="18" charset="0"/>
              </a:rPr>
              <a:t>so many other recipes and </a:t>
            </a:r>
            <a:r>
              <a:rPr lang="en-US" sz="3200" b="1" dirty="0">
                <a:latin typeface="Times New Roman" panose="02020603050405020304" pitchFamily="18" charset="0"/>
                <a:cs typeface="Times New Roman" panose="02020603050405020304" pitchFamily="18" charset="0"/>
              </a:rPr>
              <a:t>commercial versions </a:t>
            </a:r>
            <a:r>
              <a:rPr lang="en-US" sz="3200" dirty="0">
                <a:latin typeface="Times New Roman" panose="02020603050405020304" pitchFamily="18" charset="0"/>
                <a:cs typeface="Times New Roman" panose="02020603050405020304" pitchFamily="18" charset="0"/>
              </a:rPr>
              <a:t>of pumpkin bread I’ve </a:t>
            </a:r>
            <a:r>
              <a:rPr lang="en-US" sz="3200" dirty="0" smtClean="0">
                <a:latin typeface="Times New Roman" panose="02020603050405020304" pitchFamily="18" charset="0"/>
                <a:cs typeface="Times New Roman" panose="02020603050405020304" pitchFamily="18" charset="0"/>
              </a:rPr>
              <a:t>tried.  The </a:t>
            </a:r>
            <a:r>
              <a:rPr lang="en-US" sz="3200" dirty="0">
                <a:latin typeface="Times New Roman" panose="02020603050405020304" pitchFamily="18" charset="0"/>
                <a:cs typeface="Times New Roman" panose="02020603050405020304" pitchFamily="18" charset="0"/>
              </a:rPr>
              <a:t>pumpkin loaf recipe is </a:t>
            </a:r>
            <a:r>
              <a:rPr lang="en-US" sz="3200" b="1" dirty="0">
                <a:latin typeface="Times New Roman" panose="02020603050405020304" pitchFamily="18" charset="0"/>
                <a:cs typeface="Times New Roman" panose="02020603050405020304" pitchFamily="18" charset="0"/>
              </a:rPr>
              <a:t>vegan</a:t>
            </a:r>
            <a:r>
              <a:rPr lang="en-US" sz="3200" dirty="0">
                <a:latin typeface="Times New Roman" panose="02020603050405020304" pitchFamily="18" charset="0"/>
                <a:cs typeface="Times New Roman" panose="02020603050405020304" pitchFamily="18" charset="0"/>
              </a:rPr>
              <a:t>, but of course the honeycomb is not. </a:t>
            </a:r>
            <a:endParaRPr lang="en-US" sz="3200" dirty="0" smtClean="0">
              <a:latin typeface="Times New Roman" panose="02020603050405020304" pitchFamily="18" charset="0"/>
              <a:cs typeface="Times New Roman" panose="02020603050405020304" pitchFamily="18" charset="0"/>
            </a:endParaRPr>
          </a:p>
        </p:txBody>
      </p:sp>
      <p:sp>
        <p:nvSpPr>
          <p:cNvPr id="31" name="TextBox 30"/>
          <p:cNvSpPr txBox="1"/>
          <p:nvPr/>
        </p:nvSpPr>
        <p:spPr>
          <a:xfrm>
            <a:off x="15285553" y="7193398"/>
            <a:ext cx="10435549" cy="646331"/>
          </a:xfrm>
          <a:prstGeom prst="rect">
            <a:avLst/>
          </a:prstGeom>
          <a:noFill/>
        </p:spPr>
        <p:txBody>
          <a:bodyPr wrap="none" rtlCol="0">
            <a:spAutoFit/>
          </a:bodyPr>
          <a:lstStyle/>
          <a:p>
            <a:r>
              <a:rPr lang="en-US" sz="3600" u="sng" dirty="0" smtClean="0">
                <a:latin typeface="Times New Roman" panose="02020603050405020304" pitchFamily="18" charset="0"/>
                <a:cs typeface="Times New Roman" panose="02020603050405020304" pitchFamily="18" charset="0"/>
              </a:rPr>
              <a:t>GRILLED PUMPKIN BREAD WITH HONEYCOMB</a:t>
            </a:r>
            <a:endParaRPr lang="en-US" sz="3600" u="sng" dirty="0">
              <a:latin typeface="Times New Roman" panose="02020603050405020304" pitchFamily="18" charset="0"/>
              <a:cs typeface="Times New Roman" panose="02020603050405020304" pitchFamily="18" charset="0"/>
            </a:endParaRPr>
          </a:p>
        </p:txBody>
      </p:sp>
      <p:sp>
        <p:nvSpPr>
          <p:cNvPr id="36" name="TextBox 35"/>
          <p:cNvSpPr txBox="1"/>
          <p:nvPr/>
        </p:nvSpPr>
        <p:spPr>
          <a:xfrm>
            <a:off x="15134211" y="17424254"/>
            <a:ext cx="6584292" cy="6494085"/>
          </a:xfrm>
          <a:prstGeom prst="rect">
            <a:avLst/>
          </a:prstGeom>
          <a:noFill/>
        </p:spPr>
        <p:txBody>
          <a:bodyPr wrap="square" rtlCol="0">
            <a:spAutoFit/>
          </a:bodyPr>
          <a:lstStyle/>
          <a:p>
            <a:pPr lvl="0"/>
            <a:r>
              <a:rPr lang="en-US" sz="3200" dirty="0" smtClean="0">
                <a:solidFill>
                  <a:srgbClr val="000000"/>
                </a:solidFill>
                <a:latin typeface="Times New Roman" panose="02020603050405020304" pitchFamily="18" charset="0"/>
                <a:ea typeface="Calibri"/>
                <a:cs typeface="Times New Roman" panose="02020603050405020304" pitchFamily="18" charset="0"/>
              </a:rPr>
              <a:t>The </a:t>
            </a:r>
            <a:r>
              <a:rPr lang="en-US" sz="3200" dirty="0">
                <a:solidFill>
                  <a:srgbClr val="000000"/>
                </a:solidFill>
                <a:latin typeface="Times New Roman" panose="02020603050405020304" pitchFamily="18" charset="0"/>
                <a:ea typeface="Calibri"/>
                <a:cs typeface="Times New Roman" panose="02020603050405020304" pitchFamily="18" charset="0"/>
              </a:rPr>
              <a:t>wonderful thing about purchasing honeycomb is that you know the honey is </a:t>
            </a:r>
            <a:r>
              <a:rPr lang="en-US" sz="3200" b="1" dirty="0">
                <a:solidFill>
                  <a:srgbClr val="000000"/>
                </a:solidFill>
                <a:latin typeface="Times New Roman" panose="02020603050405020304" pitchFamily="18" charset="0"/>
                <a:ea typeface="Calibri"/>
                <a:cs typeface="Times New Roman" panose="02020603050405020304" pitchFamily="18" charset="0"/>
              </a:rPr>
              <a:t>raw, unpasteurized, unclarified, unfiltered, and real</a:t>
            </a:r>
            <a:r>
              <a:rPr lang="en-US" sz="3200" dirty="0">
                <a:solidFill>
                  <a:srgbClr val="000000"/>
                </a:solidFill>
                <a:latin typeface="Times New Roman" panose="02020603050405020304" pitchFamily="18" charset="0"/>
                <a:ea typeface="Calibri"/>
                <a:cs typeface="Times New Roman" panose="02020603050405020304" pitchFamily="18" charset="0"/>
              </a:rPr>
              <a:t>. Nothing has been done to it. It is loaded with all the </a:t>
            </a:r>
            <a:r>
              <a:rPr lang="en-US" sz="3200" dirty="0" smtClean="0">
                <a:solidFill>
                  <a:srgbClr val="000000"/>
                </a:solidFill>
                <a:latin typeface="Times New Roman" panose="02020603050405020304" pitchFamily="18" charset="0"/>
                <a:ea typeface="Calibri"/>
                <a:cs typeface="Times New Roman" panose="02020603050405020304" pitchFamily="18" charset="0"/>
              </a:rPr>
              <a:t>things that </a:t>
            </a:r>
            <a:r>
              <a:rPr lang="en-US" sz="3200" dirty="0">
                <a:solidFill>
                  <a:srgbClr val="000000"/>
                </a:solidFill>
                <a:latin typeface="Times New Roman" panose="02020603050405020304" pitchFamily="18" charset="0"/>
                <a:ea typeface="Calibri"/>
                <a:cs typeface="Times New Roman" panose="02020603050405020304" pitchFamily="18" charset="0"/>
              </a:rPr>
              <a:t>make honey good for us, like </a:t>
            </a:r>
            <a:r>
              <a:rPr lang="en-US" sz="3200" b="1" dirty="0">
                <a:solidFill>
                  <a:srgbClr val="000000"/>
                </a:solidFill>
                <a:latin typeface="Times New Roman" panose="02020603050405020304" pitchFamily="18" charset="0"/>
                <a:ea typeface="Calibri"/>
                <a:cs typeface="Times New Roman" panose="02020603050405020304" pitchFamily="18" charset="0"/>
              </a:rPr>
              <a:t>enzymes, </a:t>
            </a:r>
            <a:r>
              <a:rPr lang="en-US" sz="3200" b="1" dirty="0" err="1">
                <a:solidFill>
                  <a:srgbClr val="000000"/>
                </a:solidFill>
                <a:latin typeface="Times New Roman" panose="02020603050405020304" pitchFamily="18" charset="0"/>
                <a:ea typeface="Calibri"/>
                <a:cs typeface="Times New Roman" panose="02020603050405020304" pitchFamily="18" charset="0"/>
              </a:rPr>
              <a:t>propolis</a:t>
            </a:r>
            <a:r>
              <a:rPr lang="en-US" sz="3200" b="1" dirty="0">
                <a:solidFill>
                  <a:srgbClr val="000000"/>
                </a:solidFill>
                <a:latin typeface="Times New Roman" panose="02020603050405020304" pitchFamily="18" charset="0"/>
                <a:ea typeface="Calibri"/>
                <a:cs typeface="Times New Roman" panose="02020603050405020304" pitchFamily="18" charset="0"/>
              </a:rPr>
              <a:t>, and </a:t>
            </a:r>
            <a:r>
              <a:rPr lang="en-US" sz="3200" b="1" dirty="0" smtClean="0">
                <a:solidFill>
                  <a:srgbClr val="000000"/>
                </a:solidFill>
                <a:latin typeface="Times New Roman" panose="02020603050405020304" pitchFamily="18" charset="0"/>
                <a:ea typeface="Calibri"/>
                <a:cs typeface="Times New Roman" panose="02020603050405020304" pitchFamily="18" charset="0"/>
              </a:rPr>
              <a:t>all</a:t>
            </a:r>
            <a:r>
              <a:rPr lang="en-US" sz="3200" b="1" dirty="0" smtClean="0">
                <a:solidFill>
                  <a:prstClr val="black"/>
                </a:solidFill>
                <a:latin typeface="Times New Roman" panose="02020603050405020304" pitchFamily="18" charset="0"/>
                <a:cs typeface="Times New Roman" panose="02020603050405020304" pitchFamily="18" charset="0"/>
              </a:rPr>
              <a:t> </a:t>
            </a:r>
            <a:r>
              <a:rPr lang="en-US" sz="3200" b="1" dirty="0" smtClean="0">
                <a:solidFill>
                  <a:srgbClr val="000000"/>
                </a:solidFill>
                <a:latin typeface="Times New Roman" panose="02020603050405020304" pitchFamily="18" charset="0"/>
                <a:ea typeface="Calibri"/>
                <a:cs typeface="Times New Roman" panose="02020603050405020304" pitchFamily="18" charset="0"/>
              </a:rPr>
              <a:t>of </a:t>
            </a:r>
            <a:r>
              <a:rPr lang="en-US" sz="3200" b="1" dirty="0">
                <a:solidFill>
                  <a:srgbClr val="000000"/>
                </a:solidFill>
                <a:latin typeface="Times New Roman" panose="02020603050405020304" pitchFamily="18" charset="0"/>
                <a:ea typeface="Calibri"/>
                <a:cs typeface="Times New Roman" panose="02020603050405020304" pitchFamily="18" charset="0"/>
              </a:rPr>
              <a:t>its </a:t>
            </a:r>
            <a:r>
              <a:rPr lang="en-US" sz="3200" b="1" dirty="0" smtClean="0">
                <a:solidFill>
                  <a:srgbClr val="000000"/>
                </a:solidFill>
                <a:latin typeface="Times New Roman" panose="02020603050405020304" pitchFamily="18" charset="0"/>
                <a:ea typeface="Calibri"/>
                <a:cs typeface="Times New Roman" panose="02020603050405020304" pitchFamily="18" charset="0"/>
              </a:rPr>
              <a:t>antimicrobial, antiviral and antifungal </a:t>
            </a:r>
            <a:r>
              <a:rPr lang="en-US" sz="3200" b="1" dirty="0">
                <a:solidFill>
                  <a:srgbClr val="000000"/>
                </a:solidFill>
                <a:latin typeface="Times New Roman" panose="02020603050405020304" pitchFamily="18" charset="0"/>
                <a:ea typeface="Calibri"/>
                <a:cs typeface="Times New Roman" panose="02020603050405020304" pitchFamily="18" charset="0"/>
              </a:rPr>
              <a:t>properties</a:t>
            </a:r>
            <a:r>
              <a:rPr lang="en-US" sz="3200" dirty="0">
                <a:solidFill>
                  <a:srgbClr val="000000"/>
                </a:solidFill>
                <a:latin typeface="Times New Roman" panose="02020603050405020304" pitchFamily="18" charset="0"/>
                <a:ea typeface="Calibri"/>
                <a:cs typeface="Times New Roman" panose="02020603050405020304" pitchFamily="18" charset="0"/>
              </a:rPr>
              <a:t>. Look </a:t>
            </a:r>
            <a:r>
              <a:rPr lang="en-US" sz="3200" dirty="0" smtClean="0">
                <a:solidFill>
                  <a:srgbClr val="000000"/>
                </a:solidFill>
                <a:latin typeface="Times New Roman" panose="02020603050405020304" pitchFamily="18" charset="0"/>
                <a:ea typeface="Calibri"/>
                <a:cs typeface="Times New Roman" panose="02020603050405020304" pitchFamily="18" charset="0"/>
              </a:rPr>
              <a:t>for honeycomb </a:t>
            </a:r>
            <a:r>
              <a:rPr lang="en-US" sz="3200" dirty="0">
                <a:solidFill>
                  <a:srgbClr val="000000"/>
                </a:solidFill>
                <a:latin typeface="Times New Roman" panose="02020603050405020304" pitchFamily="18" charset="0"/>
                <a:ea typeface="Calibri"/>
                <a:cs typeface="Times New Roman" panose="02020603050405020304" pitchFamily="18" charset="0"/>
              </a:rPr>
              <a:t>at </a:t>
            </a:r>
            <a:r>
              <a:rPr lang="en-US" sz="3200" b="1" dirty="0">
                <a:solidFill>
                  <a:srgbClr val="000000"/>
                </a:solidFill>
                <a:latin typeface="Times New Roman" panose="02020603050405020304" pitchFamily="18" charset="0"/>
                <a:ea typeface="Calibri"/>
                <a:cs typeface="Times New Roman" panose="02020603050405020304" pitchFamily="18" charset="0"/>
              </a:rPr>
              <a:t>farmers </a:t>
            </a:r>
            <a:r>
              <a:rPr lang="en-US" sz="3200" b="1" dirty="0" smtClean="0">
                <a:solidFill>
                  <a:srgbClr val="000000"/>
                </a:solidFill>
                <a:latin typeface="Times New Roman" panose="02020603050405020304" pitchFamily="18" charset="0"/>
                <a:ea typeface="Calibri"/>
                <a:cs typeface="Times New Roman" panose="02020603050405020304" pitchFamily="18" charset="0"/>
              </a:rPr>
              <a:t>markets and natural </a:t>
            </a:r>
            <a:r>
              <a:rPr lang="en-US" sz="3200" b="1" dirty="0">
                <a:solidFill>
                  <a:srgbClr val="000000"/>
                </a:solidFill>
                <a:latin typeface="Times New Roman" panose="02020603050405020304" pitchFamily="18" charset="0"/>
                <a:ea typeface="Calibri"/>
                <a:cs typeface="Times New Roman" panose="02020603050405020304" pitchFamily="18" charset="0"/>
              </a:rPr>
              <a:t>food stores</a:t>
            </a:r>
            <a:r>
              <a:rPr lang="en-US" sz="3200" b="1" dirty="0" smtClean="0">
                <a:solidFill>
                  <a:srgbClr val="000000"/>
                </a:solidFill>
                <a:latin typeface="Times New Roman" panose="02020603050405020304" pitchFamily="18" charset="0"/>
                <a:ea typeface="Calibri"/>
                <a:cs typeface="Times New Roman" panose="02020603050405020304" pitchFamily="18" charset="0"/>
              </a:rPr>
              <a:t>.</a:t>
            </a:r>
          </a:p>
          <a:p>
            <a:pPr lvl="0"/>
            <a:endParaRPr lang="en-US" sz="3200" b="1" dirty="0">
              <a:solidFill>
                <a:srgbClr val="000000"/>
              </a:solidFill>
              <a:latin typeface="Times New Roman" panose="02020603050405020304" pitchFamily="18" charset="0"/>
              <a:ea typeface="Calibri"/>
              <a:cs typeface="Times New Roman" panose="02020603050405020304" pitchFamily="18" charset="0"/>
            </a:endParaRPr>
          </a:p>
          <a:p>
            <a:pPr lvl="0"/>
            <a:r>
              <a:rPr lang="en-US" sz="3200" dirty="0" smtClean="0">
                <a:solidFill>
                  <a:srgbClr val="000000"/>
                </a:solidFill>
                <a:latin typeface="Times New Roman" panose="02020603050405020304" pitchFamily="18" charset="0"/>
                <a:ea typeface="Calibri"/>
                <a:cs typeface="Times New Roman" panose="02020603050405020304" pitchFamily="18" charset="0"/>
              </a:rPr>
              <a:t>- Sarah B</a:t>
            </a:r>
            <a:endParaRPr lang="en-US" sz="3200" dirty="0" smtClean="0">
              <a:solidFill>
                <a:srgbClr val="000000"/>
              </a:solidFill>
              <a:latin typeface="Times New Roman" panose="02020603050405020304" pitchFamily="18" charset="0"/>
              <a:ea typeface="Calibri"/>
              <a:cs typeface="Times New Roman" panose="02020603050405020304" pitchFamily="18" charset="0"/>
            </a:endParaRPr>
          </a:p>
        </p:txBody>
      </p:sp>
      <p:sp>
        <p:nvSpPr>
          <p:cNvPr id="39" name="TextBox 38"/>
          <p:cNvSpPr txBox="1"/>
          <p:nvPr/>
        </p:nvSpPr>
        <p:spPr>
          <a:xfrm>
            <a:off x="15098995" y="24022737"/>
            <a:ext cx="4220590" cy="707886"/>
          </a:xfrm>
          <a:prstGeom prst="rect">
            <a:avLst/>
          </a:prstGeom>
          <a:noFill/>
        </p:spPr>
        <p:txBody>
          <a:bodyPr wrap="square" rtlCol="0">
            <a:spAutoFit/>
          </a:bodyPr>
          <a:lstStyle/>
          <a:p>
            <a:r>
              <a:rPr lang="en-US" sz="4000" dirty="0" smtClean="0">
                <a:latin typeface="Times New Roman" panose="02020603050405020304" pitchFamily="18" charset="0"/>
                <a:cs typeface="Times New Roman" panose="02020603050405020304" pitchFamily="18" charset="0"/>
              </a:rPr>
              <a:t>127 COMMENTS</a:t>
            </a:r>
            <a:endParaRPr lang="en-US" sz="4000" dirty="0">
              <a:latin typeface="Times New Roman" panose="02020603050405020304" pitchFamily="18" charset="0"/>
              <a:cs typeface="Times New Roman" panose="02020603050405020304" pitchFamily="18" charset="0"/>
            </a:endParaRPr>
          </a:p>
        </p:txBody>
      </p:sp>
      <p:cxnSp>
        <p:nvCxnSpPr>
          <p:cNvPr id="42" name="Straight Connector 41"/>
          <p:cNvCxnSpPr/>
          <p:nvPr/>
        </p:nvCxnSpPr>
        <p:spPr>
          <a:xfrm>
            <a:off x="14782799" y="24755493"/>
            <a:ext cx="142038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a:xfrm>
            <a:off x="14964395" y="25054812"/>
            <a:ext cx="13693229" cy="1926865"/>
          </a:xfrm>
          <a:prstGeom prst="roundRect">
            <a:avLst/>
          </a:prstGeom>
          <a:solidFill>
            <a:schemeClr val="tx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solidFill>
                <a:latin typeface="Times New Roman" panose="02020603050405020304" pitchFamily="18" charset="0"/>
                <a:cs typeface="Times New Roman" panose="02020603050405020304" pitchFamily="18" charset="0"/>
              </a:rPr>
              <a:t>           Nov. 6, 2014</a:t>
            </a:r>
          </a:p>
          <a:p>
            <a:r>
              <a:rPr lang="en-US" sz="2800" dirty="0">
                <a:solidFill>
                  <a:schemeClr val="tx1"/>
                </a:solidFill>
                <a:latin typeface="Times New Roman" panose="02020603050405020304" pitchFamily="18" charset="0"/>
                <a:cs typeface="Times New Roman" panose="02020603050405020304" pitchFamily="18" charset="0"/>
              </a:rPr>
              <a:t> </a:t>
            </a:r>
            <a:r>
              <a:rPr lang="en-US" sz="2800" dirty="0" smtClean="0">
                <a:solidFill>
                  <a:schemeClr val="tx1"/>
                </a:solidFill>
                <a:latin typeface="Times New Roman" panose="02020603050405020304" pitchFamily="18" charset="0"/>
                <a:cs typeface="Times New Roman" panose="02020603050405020304" pitchFamily="18" charset="0"/>
              </a:rPr>
              <a:t>            Josie</a:t>
            </a:r>
            <a:endParaRPr lang="en-US" sz="2800" dirty="0" smtClean="0">
              <a:solidFill>
                <a:schemeClr val="tx1"/>
              </a:solidFill>
              <a:latin typeface="Times New Roman" panose="02020603050405020304" pitchFamily="18" charset="0"/>
              <a:cs typeface="Times New Roman" panose="02020603050405020304" pitchFamily="18" charset="0"/>
            </a:endParaRPr>
          </a:p>
          <a:p>
            <a:r>
              <a:rPr lang="en-US" sz="3200" dirty="0" smtClean="0">
                <a:solidFill>
                  <a:schemeClr val="tx1"/>
                </a:solidFill>
                <a:latin typeface="Times New Roman" panose="02020603050405020304" pitchFamily="18" charset="0"/>
                <a:cs typeface="Times New Roman" panose="02020603050405020304" pitchFamily="18" charset="0"/>
              </a:rPr>
              <a:t>Hi </a:t>
            </a:r>
            <a:r>
              <a:rPr lang="en-US" sz="3200" dirty="0">
                <a:solidFill>
                  <a:schemeClr val="tx1"/>
                </a:solidFill>
                <a:latin typeface="Times New Roman" panose="02020603050405020304" pitchFamily="18" charset="0"/>
                <a:cs typeface="Times New Roman" panose="02020603050405020304" pitchFamily="18" charset="0"/>
              </a:rPr>
              <a:t>Sarah, can I use another GF flour instead spelt? If so, which one, because I am a celiac. Thanks</a:t>
            </a:r>
          </a:p>
        </p:txBody>
      </p:sp>
      <p:sp>
        <p:nvSpPr>
          <p:cNvPr id="50" name="Rounded Rectangle 49"/>
          <p:cNvSpPr/>
          <p:nvPr/>
        </p:nvSpPr>
        <p:spPr>
          <a:xfrm>
            <a:off x="16641931" y="27364871"/>
            <a:ext cx="11999927" cy="3417626"/>
          </a:xfrm>
          <a:prstGeom prst="round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solidFill>
                <a:latin typeface="Times New Roman" panose="02020603050405020304" pitchFamily="18" charset="0"/>
                <a:cs typeface="Times New Roman" panose="02020603050405020304" pitchFamily="18" charset="0"/>
              </a:rPr>
              <a:t>           Nov 6, 2014</a:t>
            </a:r>
          </a:p>
          <a:p>
            <a:r>
              <a:rPr lang="en-US" sz="2800" dirty="0" smtClean="0">
                <a:solidFill>
                  <a:schemeClr val="tx1"/>
                </a:solidFill>
                <a:latin typeface="Times New Roman" panose="02020603050405020304" pitchFamily="18" charset="0"/>
                <a:cs typeface="Times New Roman" panose="02020603050405020304" pitchFamily="18" charset="0"/>
              </a:rPr>
              <a:t>             Sarah Britton</a:t>
            </a:r>
          </a:p>
          <a:p>
            <a:r>
              <a:rPr lang="en-US" sz="3200" dirty="0" smtClean="0">
                <a:solidFill>
                  <a:schemeClr val="tx1"/>
                </a:solidFill>
                <a:latin typeface="Times New Roman" panose="02020603050405020304" pitchFamily="18" charset="0"/>
                <a:cs typeface="Times New Roman" panose="02020603050405020304" pitchFamily="18" charset="0"/>
              </a:rPr>
              <a:t>Hi </a:t>
            </a:r>
            <a:r>
              <a:rPr lang="en-US" sz="3200" dirty="0">
                <a:solidFill>
                  <a:schemeClr val="tx1"/>
                </a:solidFill>
                <a:latin typeface="Times New Roman" panose="02020603050405020304" pitchFamily="18" charset="0"/>
                <a:cs typeface="Times New Roman" panose="02020603050405020304" pitchFamily="18" charset="0"/>
              </a:rPr>
              <a:t>Josie</a:t>
            </a:r>
            <a:r>
              <a:rPr lang="en-US" sz="3200" dirty="0" smtClean="0">
                <a:solidFill>
                  <a:schemeClr val="tx1"/>
                </a:solidFill>
                <a:latin typeface="Times New Roman" panose="02020603050405020304" pitchFamily="18" charset="0"/>
                <a:cs typeface="Times New Roman" panose="02020603050405020304" pitchFamily="18" charset="0"/>
              </a:rPr>
              <a:t>,</a:t>
            </a:r>
            <a:endParaRPr lang="en-US" sz="3200" dirty="0">
              <a:solidFill>
                <a:schemeClr val="tx1"/>
              </a:solidFill>
              <a:latin typeface="Times New Roman" panose="02020603050405020304" pitchFamily="18" charset="0"/>
              <a:cs typeface="Times New Roman" panose="02020603050405020304" pitchFamily="18" charset="0"/>
            </a:endParaRPr>
          </a:p>
          <a:p>
            <a:r>
              <a:rPr lang="en-US" sz="3200" dirty="0">
                <a:solidFill>
                  <a:schemeClr val="tx1"/>
                </a:solidFill>
                <a:latin typeface="Times New Roman" panose="02020603050405020304" pitchFamily="18" charset="0"/>
                <a:cs typeface="Times New Roman" panose="02020603050405020304" pitchFamily="18" charset="0"/>
              </a:rPr>
              <a:t>Just substitute the spelt flour with an all-purpose GF flour blend. I like Pamela’s brand – the results are always consistent! </a:t>
            </a:r>
            <a:r>
              <a:rPr lang="en-US" sz="3200" b="1" dirty="0">
                <a:solidFill>
                  <a:schemeClr val="tx1"/>
                </a:solidFill>
                <a:latin typeface="Times New Roman" panose="02020603050405020304" pitchFamily="18" charset="0"/>
                <a:cs typeface="Times New Roman" panose="02020603050405020304" pitchFamily="18" charset="0"/>
              </a:rPr>
              <a:t>Good luck and enjoy</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a:p>
            <a:r>
              <a:rPr lang="en-US" sz="3200" b="1" dirty="0">
                <a:solidFill>
                  <a:schemeClr val="tx1"/>
                </a:solidFill>
                <a:latin typeface="Times New Roman" panose="02020603050405020304" pitchFamily="18" charset="0"/>
                <a:cs typeface="Times New Roman" panose="02020603050405020304" pitchFamily="18" charset="0"/>
              </a:rPr>
              <a:t>xo, Sarah B</a:t>
            </a:r>
          </a:p>
        </p:txBody>
      </p:sp>
      <p:sp>
        <p:nvSpPr>
          <p:cNvPr id="52" name="Rounded Rectangle 51"/>
          <p:cNvSpPr/>
          <p:nvPr/>
        </p:nvSpPr>
        <p:spPr>
          <a:xfrm>
            <a:off x="14964395" y="34213800"/>
            <a:ext cx="13621888" cy="2043112"/>
          </a:xfrm>
          <a:prstGeom prst="roundRect">
            <a:avLst/>
          </a:prstGeom>
          <a:solidFill>
            <a:schemeClr val="tx2">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solidFill>
                <a:latin typeface="Times New Roman" panose="02020603050405020304" pitchFamily="18" charset="0"/>
                <a:cs typeface="Times New Roman" panose="02020603050405020304" pitchFamily="18" charset="0"/>
              </a:rPr>
              <a:t>            Nov 26, 2014</a:t>
            </a:r>
          </a:p>
          <a:p>
            <a:r>
              <a:rPr lang="en-US" sz="2800" dirty="0" smtClean="0">
                <a:solidFill>
                  <a:schemeClr val="tx1"/>
                </a:solidFill>
                <a:latin typeface="Times New Roman" panose="02020603050405020304" pitchFamily="18" charset="0"/>
                <a:cs typeface="Times New Roman" panose="02020603050405020304" pitchFamily="18" charset="0"/>
              </a:rPr>
              <a:t>               Rachel</a:t>
            </a:r>
          </a:p>
          <a:p>
            <a:r>
              <a:rPr lang="en-US" sz="3200" dirty="0" smtClean="0">
                <a:solidFill>
                  <a:schemeClr val="tx1"/>
                </a:solidFill>
                <a:latin typeface="Times New Roman" panose="02020603050405020304" pitchFamily="18" charset="0"/>
                <a:cs typeface="Times New Roman" panose="02020603050405020304" pitchFamily="18" charset="0"/>
              </a:rPr>
              <a:t>Beautiful</a:t>
            </a:r>
            <a:r>
              <a:rPr lang="en-US" sz="3200" dirty="0">
                <a:solidFill>
                  <a:schemeClr val="tx1"/>
                </a:solidFill>
                <a:latin typeface="Times New Roman" panose="02020603050405020304" pitchFamily="18" charset="0"/>
                <a:cs typeface="Times New Roman" panose="02020603050405020304" pitchFamily="18" charset="0"/>
              </a:rPr>
              <a:t>, </a:t>
            </a:r>
            <a:r>
              <a:rPr lang="en-US" sz="3200" dirty="0" smtClean="0">
                <a:solidFill>
                  <a:schemeClr val="tx1"/>
                </a:solidFill>
                <a:latin typeface="Times New Roman" panose="02020603050405020304" pitchFamily="18" charset="0"/>
                <a:cs typeface="Times New Roman" panose="02020603050405020304" pitchFamily="18" charset="0"/>
              </a:rPr>
              <a:t>Sarah</a:t>
            </a:r>
            <a:r>
              <a:rPr lang="en-US" sz="3200" dirty="0">
                <a:solidFill>
                  <a:schemeClr val="tx1"/>
                </a:solidFill>
                <a:latin typeface="Times New Roman" panose="02020603050405020304" pitchFamily="18" charset="0"/>
                <a:cs typeface="Times New Roman" panose="02020603050405020304" pitchFamily="18" charset="0"/>
              </a:rPr>
              <a:t>. It’s wonderful to see you so </a:t>
            </a:r>
            <a:r>
              <a:rPr lang="en-US" sz="3200" b="1" dirty="0">
                <a:solidFill>
                  <a:schemeClr val="tx1"/>
                </a:solidFill>
                <a:latin typeface="Times New Roman" panose="02020603050405020304" pitchFamily="18" charset="0"/>
                <a:cs typeface="Times New Roman" panose="02020603050405020304" pitchFamily="18" charset="0"/>
              </a:rPr>
              <a:t>passionate about what you do</a:t>
            </a:r>
            <a:r>
              <a:rPr lang="en-US" sz="3200" dirty="0">
                <a:solidFill>
                  <a:schemeClr val="tx1"/>
                </a:solidFill>
                <a:latin typeface="Times New Roman" panose="02020603050405020304" pitchFamily="18" charset="0"/>
                <a:cs typeface="Times New Roman" panose="02020603050405020304" pitchFamily="18" charset="0"/>
              </a:rPr>
              <a:t>. The making of honey is a truly amazing processing!</a:t>
            </a:r>
          </a:p>
        </p:txBody>
      </p:sp>
      <p:sp>
        <p:nvSpPr>
          <p:cNvPr id="53" name="Rounded Rectangle 52"/>
          <p:cNvSpPr/>
          <p:nvPr/>
        </p:nvSpPr>
        <p:spPr>
          <a:xfrm>
            <a:off x="14964395" y="31165800"/>
            <a:ext cx="13646884" cy="2514600"/>
          </a:xfrm>
          <a:prstGeom prst="roundRect">
            <a:avLst/>
          </a:prstGeom>
          <a:solidFill>
            <a:schemeClr val="tx2">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solidFill>
                <a:latin typeface="Times New Roman" panose="02020603050405020304" pitchFamily="18" charset="0"/>
                <a:cs typeface="Times New Roman" panose="02020603050405020304" pitchFamily="18" charset="0"/>
              </a:rPr>
              <a:t>           Nov 26, 2014</a:t>
            </a:r>
          </a:p>
          <a:p>
            <a:r>
              <a:rPr lang="en-US" sz="2800" dirty="0" smtClean="0">
                <a:solidFill>
                  <a:schemeClr val="tx1"/>
                </a:solidFill>
                <a:latin typeface="Times New Roman" panose="02020603050405020304" pitchFamily="18" charset="0"/>
                <a:cs typeface="Times New Roman" panose="02020603050405020304" pitchFamily="18" charset="0"/>
              </a:rPr>
              <a:t>             Beverly</a:t>
            </a:r>
            <a:endParaRPr lang="en-US" sz="2800" dirty="0" smtClean="0">
              <a:solidFill>
                <a:schemeClr val="tx1"/>
              </a:solidFill>
              <a:latin typeface="Times New Roman" panose="02020603050405020304" pitchFamily="18" charset="0"/>
              <a:cs typeface="Times New Roman" panose="02020603050405020304" pitchFamily="18" charset="0"/>
            </a:endParaRPr>
          </a:p>
          <a:p>
            <a:r>
              <a:rPr lang="en-US" sz="3200" dirty="0" smtClean="0">
                <a:solidFill>
                  <a:schemeClr val="tx1"/>
                </a:solidFill>
                <a:latin typeface="Times New Roman" panose="02020603050405020304" pitchFamily="18" charset="0"/>
                <a:cs typeface="Times New Roman" panose="02020603050405020304" pitchFamily="18" charset="0"/>
              </a:rPr>
              <a:t>Your </a:t>
            </a:r>
            <a:r>
              <a:rPr lang="en-US" sz="3200" dirty="0">
                <a:solidFill>
                  <a:schemeClr val="tx1"/>
                </a:solidFill>
                <a:latin typeface="Times New Roman" panose="02020603050405020304" pitchFamily="18" charset="0"/>
                <a:cs typeface="Times New Roman" panose="02020603050405020304" pitchFamily="18" charset="0"/>
              </a:rPr>
              <a:t>recipes are fantastic but </a:t>
            </a:r>
            <a:r>
              <a:rPr lang="en-US" sz="3200" b="1" dirty="0">
                <a:solidFill>
                  <a:schemeClr val="tx1"/>
                </a:solidFill>
                <a:latin typeface="Times New Roman" panose="02020603050405020304" pitchFamily="18" charset="0"/>
                <a:cs typeface="Times New Roman" panose="02020603050405020304" pitchFamily="18" charset="0"/>
              </a:rPr>
              <a:t>probably best to recommend only coconut, almond, and hemp milk</a:t>
            </a:r>
            <a:r>
              <a:rPr lang="en-US" sz="3200" dirty="0">
                <a:solidFill>
                  <a:schemeClr val="tx1"/>
                </a:solidFill>
                <a:latin typeface="Times New Roman" panose="02020603050405020304" pitchFamily="18" charset="0"/>
                <a:cs typeface="Times New Roman" panose="02020603050405020304" pitchFamily="18" charset="0"/>
              </a:rPr>
              <a:t> in recipes. Rice and goat milk tend to generate mucous in the immune system.</a:t>
            </a:r>
          </a:p>
        </p:txBody>
      </p:sp>
      <p:cxnSp>
        <p:nvCxnSpPr>
          <p:cNvPr id="62" name="Straight Connector 61"/>
          <p:cNvCxnSpPr/>
          <p:nvPr/>
        </p:nvCxnSpPr>
        <p:spPr>
          <a:xfrm>
            <a:off x="1209456" y="4537172"/>
            <a:ext cx="4101809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0" name="Straight Connector 1039"/>
          <p:cNvCxnSpPr/>
          <p:nvPr/>
        </p:nvCxnSpPr>
        <p:spPr>
          <a:xfrm>
            <a:off x="15134210" y="6924693"/>
            <a:ext cx="139379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3" name="Straight Connector 1042"/>
          <p:cNvCxnSpPr/>
          <p:nvPr/>
        </p:nvCxnSpPr>
        <p:spPr>
          <a:xfrm>
            <a:off x="29750084" y="5006975"/>
            <a:ext cx="0" cy="327105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4173200" y="5006975"/>
            <a:ext cx="0" cy="327105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49"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09528" y="14497737"/>
            <a:ext cx="6477000" cy="952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51" name="TextBox 1050"/>
          <p:cNvSpPr txBox="1"/>
          <p:nvPr/>
        </p:nvSpPr>
        <p:spPr>
          <a:xfrm>
            <a:off x="30422256" y="32976639"/>
            <a:ext cx="12562565" cy="4001095"/>
          </a:xfrm>
          <a:prstGeom prst="rect">
            <a:avLst/>
          </a:prstGeom>
          <a:noFill/>
        </p:spPr>
        <p:txBody>
          <a:bodyPr wrap="square" rtlCol="0">
            <a:spAutoFit/>
          </a:bodyPr>
          <a:lstStyle/>
          <a:p>
            <a:pPr algn="ctr"/>
            <a:r>
              <a:rPr lang="en-US" sz="5400" b="1" dirty="0" smtClean="0">
                <a:latin typeface="Times New Roman" panose="02020603050405020304" pitchFamily="18" charset="0"/>
                <a:cs typeface="Times New Roman" panose="02020603050405020304" pitchFamily="18" charset="0"/>
              </a:rPr>
              <a:t>References</a:t>
            </a:r>
          </a:p>
          <a:p>
            <a:endParaRPr lang="en-US" sz="4000" dirty="0" smtClean="0">
              <a:latin typeface="Times New Roman" panose="02020603050405020304" pitchFamily="18" charset="0"/>
              <a:cs typeface="Times New Roman" panose="02020603050405020304" pitchFamily="18" charset="0"/>
            </a:endParaRPr>
          </a:p>
          <a:p>
            <a:r>
              <a:rPr lang="en-US" sz="4000" dirty="0">
                <a:latin typeface="Times New Roman" panose="02020603050405020304" pitchFamily="18" charset="0"/>
                <a:cs typeface="Times New Roman" panose="02020603050405020304" pitchFamily="18" charset="0"/>
              </a:rPr>
              <a:t>Britton, Sarah. </a:t>
            </a:r>
            <a:r>
              <a:rPr lang="en-US" sz="4000" dirty="0" smtClean="0">
                <a:latin typeface="Times New Roman" panose="02020603050405020304" pitchFamily="18" charset="0"/>
                <a:cs typeface="Times New Roman" panose="02020603050405020304" pitchFamily="18" charset="0"/>
              </a:rPr>
              <a:t>November 5, 2014. “Grilled Pumpkin </a:t>
            </a:r>
            <a:r>
              <a:rPr lang="en-US" sz="4000" dirty="0">
                <a:latin typeface="Times New Roman" panose="02020603050405020304" pitchFamily="18" charset="0"/>
                <a:cs typeface="Times New Roman" panose="02020603050405020304" pitchFamily="18" charset="0"/>
              </a:rPr>
              <a:t>B</a:t>
            </a:r>
            <a:r>
              <a:rPr lang="en-US" sz="4000" dirty="0" smtClean="0">
                <a:latin typeface="Times New Roman" panose="02020603050405020304" pitchFamily="18" charset="0"/>
                <a:cs typeface="Times New Roman" panose="02020603050405020304" pitchFamily="18" charset="0"/>
              </a:rPr>
              <a:t>read with Honeycomb.” My New Roots. Retrieved on April 20, 2014 from http</a:t>
            </a:r>
            <a:r>
              <a:rPr lang="en-US" sz="4000" dirty="0">
                <a:latin typeface="Times New Roman" panose="02020603050405020304" pitchFamily="18" charset="0"/>
                <a:cs typeface="Times New Roman" panose="02020603050405020304" pitchFamily="18" charset="0"/>
              </a:rPr>
              <a:t>://www.mynewroots.org/site/2014/11/grilled-pumpkin-bread-with-honeycomb/</a:t>
            </a:r>
          </a:p>
        </p:txBody>
      </p:sp>
      <p:sp>
        <p:nvSpPr>
          <p:cNvPr id="1052" name="TextBox 1051"/>
          <p:cNvSpPr txBox="1"/>
          <p:nvPr/>
        </p:nvSpPr>
        <p:spPr>
          <a:xfrm>
            <a:off x="30422258" y="13617392"/>
            <a:ext cx="12562564" cy="9879628"/>
          </a:xfrm>
          <a:prstGeom prst="rect">
            <a:avLst/>
          </a:prstGeom>
          <a:noFill/>
        </p:spPr>
        <p:txBody>
          <a:bodyPr wrap="square" rtlCol="0">
            <a:spAutoFit/>
          </a:bodyPr>
          <a:lstStyle/>
          <a:p>
            <a:pPr algn="ctr">
              <a:spcAft>
                <a:spcPts val="1200"/>
              </a:spcAft>
            </a:pPr>
            <a:r>
              <a:rPr lang="en-US" sz="5400" b="1" dirty="0" smtClean="0">
                <a:latin typeface="Times New Roman" panose="02020603050405020304" pitchFamily="18" charset="0"/>
                <a:cs typeface="Times New Roman" panose="02020603050405020304" pitchFamily="18" charset="0"/>
              </a:rPr>
              <a:t>Cooking Blogs as Craft</a:t>
            </a: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Bloggers have extensive skill bases </a:t>
            </a:r>
            <a:r>
              <a:rPr lang="en-US" sz="4400" dirty="0" smtClean="0">
                <a:latin typeface="Times New Roman" panose="02020603050405020304" pitchFamily="18" charset="0"/>
                <a:cs typeface="Times New Roman" panose="02020603050405020304" pitchFamily="18" charset="0"/>
              </a:rPr>
              <a:t>and share </a:t>
            </a:r>
            <a:r>
              <a:rPr lang="en-US" sz="4400" dirty="0" smtClean="0">
                <a:latin typeface="Times New Roman" panose="02020603050405020304" pitchFamily="18" charset="0"/>
                <a:cs typeface="Times New Roman" panose="02020603050405020304" pitchFamily="18" charset="0"/>
              </a:rPr>
              <a:t>tips </a:t>
            </a:r>
            <a:r>
              <a:rPr lang="en-US" sz="4400" dirty="0" smtClean="0">
                <a:latin typeface="Times New Roman" panose="02020603050405020304" pitchFamily="18" charset="0"/>
                <a:cs typeface="Times New Roman" panose="02020603050405020304" pitchFamily="18" charset="0"/>
              </a:rPr>
              <a:t>for preparing food, </a:t>
            </a:r>
            <a:r>
              <a:rPr lang="en-US" sz="4400" dirty="0" smtClean="0">
                <a:latin typeface="Times New Roman" panose="02020603050405020304" pitchFamily="18" charset="0"/>
                <a:cs typeface="Times New Roman" panose="02020603050405020304" pitchFamily="18" charset="0"/>
              </a:rPr>
              <a:t>sourcing ingredients, </a:t>
            </a:r>
            <a:r>
              <a:rPr lang="en-US" sz="4400" dirty="0" smtClean="0">
                <a:latin typeface="Times New Roman" panose="02020603050405020304" pitchFamily="18" charset="0"/>
                <a:cs typeface="Times New Roman" panose="02020603050405020304" pitchFamily="18" charset="0"/>
              </a:rPr>
              <a:t>purchasing</a:t>
            </a:r>
            <a:r>
              <a:rPr lang="en-US" sz="4400" dirty="0" smtClean="0">
                <a:latin typeface="Times New Roman" panose="02020603050405020304" pitchFamily="18" charset="0"/>
                <a:cs typeface="Times New Roman" panose="02020603050405020304" pitchFamily="18" charset="0"/>
              </a:rPr>
              <a:t> cookbooks or cooking tools, and designing kitchens </a:t>
            </a: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Bloggers </a:t>
            </a:r>
            <a:r>
              <a:rPr lang="en-US" sz="4400" dirty="0" smtClean="0">
                <a:latin typeface="Times New Roman" panose="02020603050405020304" pitchFamily="18" charset="0"/>
                <a:cs typeface="Times New Roman" panose="02020603050405020304" pitchFamily="18" charset="0"/>
              </a:rPr>
              <a:t>invent recipes through a </a:t>
            </a:r>
            <a:r>
              <a:rPr lang="en-US" sz="4400" dirty="0" smtClean="0">
                <a:latin typeface="Times New Roman" panose="02020603050405020304" pitchFamily="18" charset="0"/>
                <a:cs typeface="Times New Roman" panose="02020603050405020304" pitchFamily="18" charset="0"/>
              </a:rPr>
              <a:t>methodic and</a:t>
            </a:r>
            <a:r>
              <a:rPr lang="en-US" sz="4400" dirty="0">
                <a:latin typeface="Times New Roman" panose="02020603050405020304" pitchFamily="18" charset="0"/>
                <a:cs typeface="Times New Roman" panose="02020603050405020304" pitchFamily="18" charset="0"/>
              </a:rPr>
              <a:t> </a:t>
            </a:r>
            <a:r>
              <a:rPr lang="en-US" sz="4400" dirty="0" smtClean="0">
                <a:latin typeface="Times New Roman" panose="02020603050405020304" pitchFamily="18" charset="0"/>
                <a:cs typeface="Times New Roman" panose="02020603050405020304" pitchFamily="18" charset="0"/>
              </a:rPr>
              <a:t>creative process</a:t>
            </a:r>
          </a:p>
          <a:p>
            <a:pPr marL="857250" indent="-857250">
              <a:buFont typeface="Arial" panose="020B0604020202020204" pitchFamily="34" charset="0"/>
              <a:buChar char="•"/>
            </a:pP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Readers consume</a:t>
            </a:r>
            <a:r>
              <a:rPr lang="en-US" sz="4400" dirty="0" smtClean="0">
                <a:latin typeface="Times New Roman" panose="02020603050405020304" pitchFamily="18" charset="0"/>
                <a:cs typeface="Times New Roman" panose="02020603050405020304" pitchFamily="18" charset="0"/>
              </a:rPr>
              <a:t> recipes and tips as inspiration for their own creative process and to develop skills</a:t>
            </a: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Readers </a:t>
            </a:r>
            <a:r>
              <a:rPr lang="en-US" sz="4400" dirty="0" smtClean="0">
                <a:latin typeface="Times New Roman" panose="02020603050405020304" pitchFamily="18" charset="0"/>
                <a:cs typeface="Times New Roman" panose="02020603050405020304" pitchFamily="18" charset="0"/>
              </a:rPr>
              <a:t>share their own knowledge </a:t>
            </a:r>
            <a:r>
              <a:rPr lang="en-US" sz="4400" dirty="0" smtClean="0">
                <a:latin typeface="Times New Roman" panose="02020603050405020304" pitchFamily="18" charset="0"/>
                <a:cs typeface="Times New Roman" panose="02020603050405020304" pitchFamily="18" charset="0"/>
              </a:rPr>
              <a:t>or reflections on bloggers’ advice through </a:t>
            </a:r>
            <a:r>
              <a:rPr lang="en-US" sz="4400" dirty="0" smtClean="0">
                <a:latin typeface="Times New Roman" panose="02020603050405020304" pitchFamily="18" charset="0"/>
                <a:cs typeface="Times New Roman" panose="02020603050405020304" pitchFamily="18" charset="0"/>
              </a:rPr>
              <a:t>comments</a:t>
            </a:r>
            <a:endParaRPr lang="en-US" sz="4400" dirty="0">
              <a:latin typeface="Times New Roman" panose="02020603050405020304" pitchFamily="18" charset="0"/>
              <a:cs typeface="Times New Roman" panose="02020603050405020304" pitchFamily="18" charset="0"/>
            </a:endParaRPr>
          </a:p>
        </p:txBody>
      </p:sp>
      <p:sp>
        <p:nvSpPr>
          <p:cNvPr id="1053" name="TextBox 1052"/>
          <p:cNvSpPr txBox="1"/>
          <p:nvPr/>
        </p:nvSpPr>
        <p:spPr>
          <a:xfrm>
            <a:off x="30422257" y="4967606"/>
            <a:ext cx="12630743" cy="8863965"/>
          </a:xfrm>
          <a:prstGeom prst="rect">
            <a:avLst/>
          </a:prstGeom>
          <a:noFill/>
        </p:spPr>
        <p:txBody>
          <a:bodyPr wrap="square" rtlCol="0">
            <a:spAutoFit/>
          </a:bodyPr>
          <a:lstStyle/>
          <a:p>
            <a:pPr algn="ctr">
              <a:spcAft>
                <a:spcPts val="1200"/>
              </a:spcAft>
            </a:pPr>
            <a:r>
              <a:rPr lang="en-US" sz="5400" b="1" dirty="0" smtClean="0">
                <a:latin typeface="Times New Roman" panose="02020603050405020304" pitchFamily="18" charset="0"/>
                <a:cs typeface="Times New Roman" panose="02020603050405020304" pitchFamily="18" charset="0"/>
              </a:rPr>
              <a:t>Cooking Blogs as Sensual </a:t>
            </a:r>
            <a:r>
              <a:rPr lang="en-US" sz="5400" b="1" dirty="0" smtClean="0">
                <a:latin typeface="Times New Roman" panose="02020603050405020304" pitchFamily="18" charset="0"/>
                <a:cs typeface="Times New Roman" panose="02020603050405020304" pitchFamily="18" charset="0"/>
              </a:rPr>
              <a:t>Experience</a:t>
            </a: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Bloggers entice readers with </a:t>
            </a:r>
            <a:r>
              <a:rPr lang="en-US" sz="4400" dirty="0" smtClean="0">
                <a:latin typeface="Times New Roman" panose="02020603050405020304" pitchFamily="18" charset="0"/>
                <a:cs typeface="Times New Roman" panose="02020603050405020304" pitchFamily="18" charset="0"/>
              </a:rPr>
              <a:t>beautiful </a:t>
            </a:r>
            <a:r>
              <a:rPr lang="en-US" sz="4400" dirty="0" smtClean="0">
                <a:latin typeface="Times New Roman" panose="02020603050405020304" pitchFamily="18" charset="0"/>
                <a:cs typeface="Times New Roman" panose="02020603050405020304" pitchFamily="18" charset="0"/>
              </a:rPr>
              <a:t>photos </a:t>
            </a:r>
            <a:r>
              <a:rPr lang="en-US" sz="4400" dirty="0" smtClean="0">
                <a:latin typeface="Times New Roman" panose="02020603050405020304" pitchFamily="18" charset="0"/>
                <a:cs typeface="Times New Roman" panose="02020603050405020304" pitchFamily="18" charset="0"/>
              </a:rPr>
              <a:t>which show all steps of the cooking process, highlight ingredients, and often feature partially-eaten foods</a:t>
            </a:r>
          </a:p>
          <a:p>
            <a:pPr marL="857250" indent="-857250">
              <a:buFont typeface="Arial" panose="020B0604020202020204" pitchFamily="34" charset="0"/>
              <a:buChar char="•"/>
            </a:pP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Bloggers use </a:t>
            </a:r>
            <a:r>
              <a:rPr lang="en-US" sz="4400" dirty="0" smtClean="0">
                <a:latin typeface="Times New Roman" panose="02020603050405020304" pitchFamily="18" charset="0"/>
                <a:cs typeface="Times New Roman" panose="02020603050405020304" pitchFamily="18" charset="0"/>
              </a:rPr>
              <a:t>descriptive language that engages </a:t>
            </a:r>
            <a:r>
              <a:rPr lang="en-US" sz="4400" dirty="0" smtClean="0">
                <a:latin typeface="Times New Roman" panose="02020603050405020304" pitchFamily="18" charset="0"/>
                <a:cs typeface="Times New Roman" panose="02020603050405020304" pitchFamily="18" charset="0"/>
              </a:rPr>
              <a:t>all </a:t>
            </a:r>
            <a:r>
              <a:rPr lang="en-US" sz="4400" dirty="0" smtClean="0">
                <a:latin typeface="Times New Roman" panose="02020603050405020304" pitchFamily="18" charset="0"/>
                <a:cs typeface="Times New Roman" panose="02020603050405020304" pitchFamily="18" charset="0"/>
              </a:rPr>
              <a:t>senses</a:t>
            </a:r>
          </a:p>
          <a:p>
            <a:pPr marL="857250" indent="-857250">
              <a:buFont typeface="Arial" panose="020B0604020202020204" pitchFamily="34" charset="0"/>
              <a:buChar char="•"/>
            </a:pP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Readers </a:t>
            </a:r>
            <a:r>
              <a:rPr lang="en-US" sz="4400" dirty="0" smtClean="0">
                <a:latin typeface="Times New Roman" panose="02020603050405020304" pitchFamily="18" charset="0"/>
                <a:cs typeface="Times New Roman" panose="02020603050405020304" pitchFamily="18" charset="0"/>
              </a:rPr>
              <a:t>describe their experiences of cooking and eating the recipes</a:t>
            </a: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endParaRPr lang="en-US" sz="6600" dirty="0">
              <a:latin typeface="Times New Roman" panose="02020603050405020304" pitchFamily="18" charset="0"/>
              <a:cs typeface="Times New Roman" panose="02020603050405020304" pitchFamily="18" charset="0"/>
            </a:endParaRPr>
          </a:p>
        </p:txBody>
      </p:sp>
      <p:sp>
        <p:nvSpPr>
          <p:cNvPr id="1054" name="TextBox 1053"/>
          <p:cNvSpPr txBox="1"/>
          <p:nvPr/>
        </p:nvSpPr>
        <p:spPr>
          <a:xfrm>
            <a:off x="1205444" y="25652691"/>
            <a:ext cx="12270853" cy="12064841"/>
          </a:xfrm>
          <a:prstGeom prst="rect">
            <a:avLst/>
          </a:prstGeom>
          <a:noFill/>
        </p:spPr>
        <p:txBody>
          <a:bodyPr wrap="square" rtlCol="0">
            <a:spAutoFit/>
          </a:bodyPr>
          <a:lstStyle/>
          <a:p>
            <a:pPr algn="ctr">
              <a:spcAft>
                <a:spcPts val="1200"/>
              </a:spcAft>
            </a:pPr>
            <a:r>
              <a:rPr lang="en-US" sz="5400" b="1" dirty="0" smtClean="0">
                <a:latin typeface="Times New Roman" panose="02020603050405020304" pitchFamily="18" charset="0"/>
                <a:cs typeface="Times New Roman" panose="02020603050405020304" pitchFamily="18" charset="0"/>
              </a:rPr>
              <a:t>Cooking Blogs as </a:t>
            </a:r>
            <a:r>
              <a:rPr lang="en-US" sz="5400" b="1" dirty="0" smtClean="0">
                <a:latin typeface="Times New Roman" panose="02020603050405020304" pitchFamily="18" charset="0"/>
                <a:cs typeface="Times New Roman" panose="02020603050405020304" pitchFamily="18" charset="0"/>
              </a:rPr>
              <a:t>White, Gendered, Classed Communities</a:t>
            </a: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Cooking blogs which win awards are usually written by women, mostly white but sometimes East Asian, and rarely women of other races or men</a:t>
            </a:r>
          </a:p>
          <a:p>
            <a:pPr marL="857250" indent="-857250">
              <a:buFont typeface="Arial" panose="020B0604020202020204" pitchFamily="34" charset="0"/>
              <a:buChar char="•"/>
            </a:pPr>
            <a:endParaRPr lang="en-US" sz="4400" dirty="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Readers are usually college-educated women and need computer access and free time to read</a:t>
            </a:r>
          </a:p>
          <a:p>
            <a:endParaRPr lang="en-US" sz="4400" dirty="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Maintaining a blog requires free time to cook and write and funding for ingredients or tools</a:t>
            </a:r>
          </a:p>
          <a:p>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Writing an award-winning or popular blog requires the knowledge of white, middle-class discourses concerning what is “good food” (i.e. healthy, tasty, local, etc.)</a:t>
            </a:r>
            <a:endParaRPr lang="en-US" sz="4400" dirty="0" smtClean="0">
              <a:latin typeface="Times New Roman" panose="02020603050405020304" pitchFamily="18" charset="0"/>
              <a:cs typeface="Times New Roman" panose="02020603050405020304" pitchFamily="18" charset="0"/>
            </a:endParaRPr>
          </a:p>
        </p:txBody>
      </p:sp>
      <p:sp>
        <p:nvSpPr>
          <p:cNvPr id="1056" name="TextBox 1055"/>
          <p:cNvSpPr txBox="1"/>
          <p:nvPr/>
        </p:nvSpPr>
        <p:spPr>
          <a:xfrm>
            <a:off x="1219199" y="4980546"/>
            <a:ext cx="12261109" cy="12588061"/>
          </a:xfrm>
          <a:prstGeom prst="rect">
            <a:avLst/>
          </a:prstGeom>
          <a:noFill/>
        </p:spPr>
        <p:txBody>
          <a:bodyPr wrap="square" rtlCol="0">
            <a:spAutoFit/>
          </a:bodyPr>
          <a:lstStyle/>
          <a:p>
            <a:pPr algn="ctr">
              <a:spcAft>
                <a:spcPts val="1200"/>
              </a:spcAft>
            </a:pPr>
            <a:r>
              <a:rPr lang="en-US" sz="5400" b="1" dirty="0" smtClean="0">
                <a:latin typeface="Times New Roman" panose="02020603050405020304" pitchFamily="18" charset="0"/>
                <a:cs typeface="Times New Roman" panose="02020603050405020304" pitchFamily="18" charset="0"/>
              </a:rPr>
              <a:t>Argument</a:t>
            </a:r>
          </a:p>
          <a:p>
            <a:pPr algn="just"/>
            <a:r>
              <a:rPr lang="en-US" sz="4400" dirty="0" smtClean="0">
                <a:latin typeface="Times New Roman" panose="02020603050405020304" pitchFamily="18" charset="0"/>
                <a:cs typeface="Times New Roman" panose="02020603050405020304" pitchFamily="18" charset="0"/>
              </a:rPr>
              <a:t>      Many scholars have argued that cooking blogs reproduce postfeminist discourses which portray housekeeping duties as empowering and unproblematic choices for modern women while simultaneously idealizing certain forms of food and homemaking. But cooking blogs are also virtual communities that allow bloggers and readers to bring </a:t>
            </a:r>
            <a:r>
              <a:rPr lang="en-US" sz="4400" dirty="0" smtClean="0">
                <a:latin typeface="Times New Roman" panose="02020603050405020304" pitchFamily="18" charset="0"/>
                <a:cs typeface="Times New Roman" panose="02020603050405020304" pitchFamily="18" charset="0"/>
              </a:rPr>
              <a:t>home </a:t>
            </a:r>
            <a:r>
              <a:rPr lang="en-US" sz="4400" dirty="0" smtClean="0">
                <a:latin typeface="Times New Roman" panose="02020603050405020304" pitchFamily="18" charset="0"/>
                <a:cs typeface="Times New Roman" panose="02020603050405020304" pitchFamily="18" charset="0"/>
              </a:rPr>
              <a:t>cooking beyond the home’s walls and to reinvent home cooking as a sensual and pleasurable experience, a craft, and, for some bloggers, a business. At the same time, we must acknowledge that this empowering experience still remains necessary primarily for women because of discourses </a:t>
            </a:r>
            <a:r>
              <a:rPr lang="en-US" sz="4400" dirty="0" smtClean="0">
                <a:latin typeface="Times New Roman" panose="02020603050405020304" pitchFamily="18" charset="0"/>
                <a:cs typeface="Times New Roman" panose="02020603050405020304" pitchFamily="18" charset="0"/>
              </a:rPr>
              <a:t>which support </a:t>
            </a:r>
            <a:r>
              <a:rPr lang="en-US" sz="4400" dirty="0" smtClean="0">
                <a:latin typeface="Times New Roman" panose="02020603050405020304" pitchFamily="18" charset="0"/>
                <a:cs typeface="Times New Roman" panose="02020603050405020304" pitchFamily="18" charset="0"/>
              </a:rPr>
              <a:t>traditional gender roles, and is generally only accessible to white, middle-class women who have the time, resources, skills, and interests to engage with these communities.</a:t>
            </a:r>
            <a:endParaRPr lang="en-US" sz="440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30354078" y="24233628"/>
            <a:ext cx="12630743" cy="7848302"/>
          </a:xfrm>
          <a:prstGeom prst="rect">
            <a:avLst/>
          </a:prstGeom>
          <a:noFill/>
        </p:spPr>
        <p:txBody>
          <a:bodyPr wrap="square" rtlCol="0">
            <a:spAutoFit/>
          </a:bodyPr>
          <a:lstStyle/>
          <a:p>
            <a:pPr algn="ctr">
              <a:spcAft>
                <a:spcPts val="1200"/>
              </a:spcAft>
            </a:pPr>
            <a:r>
              <a:rPr lang="en-US" sz="5400" b="1" dirty="0" smtClean="0">
                <a:latin typeface="Times New Roman" panose="02020603050405020304" pitchFamily="18" charset="0"/>
                <a:cs typeface="Times New Roman" panose="02020603050405020304" pitchFamily="18" charset="0"/>
              </a:rPr>
              <a:t>Cooking Blogs as Business</a:t>
            </a: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Bloggers intentionally create identities and write a certain way to attract </a:t>
            </a:r>
            <a:r>
              <a:rPr lang="en-US" sz="4400" dirty="0" smtClean="0">
                <a:latin typeface="Times New Roman" panose="02020603050405020304" pitchFamily="18" charset="0"/>
                <a:cs typeface="Times New Roman" panose="02020603050405020304" pitchFamily="18" charset="0"/>
              </a:rPr>
              <a:t>readers</a:t>
            </a:r>
          </a:p>
          <a:p>
            <a:pPr marL="857250" indent="-857250">
              <a:buFont typeface="Arial" panose="020B0604020202020204" pitchFamily="34" charset="0"/>
              <a:buChar char="•"/>
            </a:pP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Bloggers write cookbooks and work with brands to turn a profit</a:t>
            </a: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endParaRPr lang="en-US" sz="4400" dirty="0" smtClean="0">
              <a:latin typeface="Times New Roman" panose="02020603050405020304" pitchFamily="18" charset="0"/>
              <a:cs typeface="Times New Roman" panose="02020603050405020304" pitchFamily="18" charset="0"/>
            </a:endParaRPr>
          </a:p>
          <a:p>
            <a:pPr marL="857250" indent="-85725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Blogs are </a:t>
            </a:r>
            <a:r>
              <a:rPr lang="en-US" sz="4400" dirty="0" smtClean="0">
                <a:latin typeface="Times New Roman" panose="02020603050405020304" pitchFamily="18" charset="0"/>
                <a:cs typeface="Times New Roman" panose="02020603050405020304" pitchFamily="18" charset="0"/>
              </a:rPr>
              <a:t>independently run, </a:t>
            </a:r>
            <a:r>
              <a:rPr lang="en-US" sz="4400" dirty="0" smtClean="0">
                <a:latin typeface="Times New Roman" panose="02020603050405020304" pitchFamily="18" charset="0"/>
                <a:cs typeface="Times New Roman" panose="02020603050405020304" pitchFamily="18" charset="0"/>
              </a:rPr>
              <a:t>so their content doesn’t need the approval of publishers or directors like other forms of </a:t>
            </a:r>
            <a:r>
              <a:rPr lang="en-US" sz="4400" dirty="0" smtClean="0">
                <a:latin typeface="Times New Roman" panose="02020603050405020304" pitchFamily="18" charset="0"/>
                <a:cs typeface="Times New Roman" panose="02020603050405020304" pitchFamily="18" charset="0"/>
              </a:rPr>
              <a:t>media, and bloggers have complete control </a:t>
            </a:r>
            <a:endParaRPr lang="en-US" sz="44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1209457" y="18261408"/>
            <a:ext cx="12270852" cy="6494085"/>
          </a:xfrm>
          <a:prstGeom prst="rect">
            <a:avLst/>
          </a:prstGeom>
          <a:noFill/>
        </p:spPr>
        <p:txBody>
          <a:bodyPr wrap="square" rtlCol="0">
            <a:spAutoFit/>
          </a:bodyPr>
          <a:lstStyle/>
          <a:p>
            <a:pPr algn="ctr">
              <a:spcAft>
                <a:spcPts val="1200"/>
              </a:spcAft>
            </a:pPr>
            <a:r>
              <a:rPr lang="en-US" sz="5400" b="1" dirty="0" smtClean="0">
                <a:latin typeface="Times New Roman" panose="02020603050405020304" pitchFamily="18" charset="0"/>
                <a:cs typeface="Times New Roman" panose="02020603050405020304" pitchFamily="18" charset="0"/>
              </a:rPr>
              <a:t>Methods</a:t>
            </a:r>
          </a:p>
          <a:p>
            <a:pPr marL="685800" indent="-68580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Chose three blogs written by women with high traffic ratings within the United States, large social media followings, and awards from cooking magazines in 2014 (I Am a Food Blog, My New Roots,  Love and Lemons)</a:t>
            </a:r>
          </a:p>
          <a:p>
            <a:pPr marL="685800" indent="-685800">
              <a:buFont typeface="Arial" panose="020B0604020202020204" pitchFamily="34" charset="0"/>
              <a:buChar char="•"/>
            </a:pPr>
            <a:endParaRPr lang="en-US" sz="4400" dirty="0" smtClean="0">
              <a:latin typeface="Times New Roman" panose="02020603050405020304" pitchFamily="18" charset="0"/>
              <a:cs typeface="Times New Roman" panose="02020603050405020304" pitchFamily="18" charset="0"/>
            </a:endParaRPr>
          </a:p>
          <a:p>
            <a:pPr marL="685800" indent="-685800">
              <a:buFont typeface="Arial" panose="020B0604020202020204" pitchFamily="34" charset="0"/>
              <a:buChar char="•"/>
            </a:pPr>
            <a:r>
              <a:rPr lang="en-US" sz="4400" dirty="0" smtClean="0">
                <a:latin typeface="Times New Roman" panose="02020603050405020304" pitchFamily="18" charset="0"/>
                <a:cs typeface="Times New Roman" panose="02020603050405020304" pitchFamily="18" charset="0"/>
              </a:rPr>
              <a:t>Read and coded all posts from November and December 2014</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00093" y="31350412"/>
            <a:ext cx="787236" cy="7872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1502" y="25206127"/>
            <a:ext cx="845827" cy="812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306675" y="34424144"/>
            <a:ext cx="847725" cy="81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037892" y="27477292"/>
            <a:ext cx="792908" cy="792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530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1134</TotalTime>
  <Words>830</Words>
  <Application>Microsoft Office PowerPoint</Application>
  <PresentationFormat>Custom</PresentationFormat>
  <Paragraphs>62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Alicia</cp:lastModifiedBy>
  <cp:revision>53</cp:revision>
  <dcterms:created xsi:type="dcterms:W3CDTF">2014-04-08T13:46:32Z</dcterms:created>
  <dcterms:modified xsi:type="dcterms:W3CDTF">2015-04-25T04:07:12Z</dcterms:modified>
</cp:coreProperties>
</file>