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43891200" cy="38404800"/>
  <p:notesSz cx="6858000" cy="9144000"/>
  <p:defaultTextStyle>
    <a:defPPr>
      <a:defRPr lang="en-US"/>
    </a:defPPr>
    <a:lvl1pPr marL="0" algn="l" defTabSz="2351288" rtl="0" eaLnBrk="1" latinLnBrk="0" hangingPunct="1">
      <a:defRPr sz="9300" kern="1200">
        <a:solidFill>
          <a:schemeClr val="tx1"/>
        </a:solidFill>
        <a:latin typeface="+mn-lt"/>
        <a:ea typeface="+mn-ea"/>
        <a:cs typeface="+mn-cs"/>
      </a:defRPr>
    </a:lvl1pPr>
    <a:lvl2pPr marL="2351288" algn="l" defTabSz="2351288" rtl="0" eaLnBrk="1" latinLnBrk="0" hangingPunct="1">
      <a:defRPr sz="9300" kern="1200">
        <a:solidFill>
          <a:schemeClr val="tx1"/>
        </a:solidFill>
        <a:latin typeface="+mn-lt"/>
        <a:ea typeface="+mn-ea"/>
        <a:cs typeface="+mn-cs"/>
      </a:defRPr>
    </a:lvl2pPr>
    <a:lvl3pPr marL="4702576" algn="l" defTabSz="2351288" rtl="0" eaLnBrk="1" latinLnBrk="0" hangingPunct="1">
      <a:defRPr sz="9300" kern="1200">
        <a:solidFill>
          <a:schemeClr val="tx1"/>
        </a:solidFill>
        <a:latin typeface="+mn-lt"/>
        <a:ea typeface="+mn-ea"/>
        <a:cs typeface="+mn-cs"/>
      </a:defRPr>
    </a:lvl3pPr>
    <a:lvl4pPr marL="7053864" algn="l" defTabSz="2351288" rtl="0" eaLnBrk="1" latinLnBrk="0" hangingPunct="1">
      <a:defRPr sz="9300" kern="1200">
        <a:solidFill>
          <a:schemeClr val="tx1"/>
        </a:solidFill>
        <a:latin typeface="+mn-lt"/>
        <a:ea typeface="+mn-ea"/>
        <a:cs typeface="+mn-cs"/>
      </a:defRPr>
    </a:lvl4pPr>
    <a:lvl5pPr marL="9405153" algn="l" defTabSz="2351288" rtl="0" eaLnBrk="1" latinLnBrk="0" hangingPunct="1">
      <a:defRPr sz="9300" kern="1200">
        <a:solidFill>
          <a:schemeClr val="tx1"/>
        </a:solidFill>
        <a:latin typeface="+mn-lt"/>
        <a:ea typeface="+mn-ea"/>
        <a:cs typeface="+mn-cs"/>
      </a:defRPr>
    </a:lvl5pPr>
    <a:lvl6pPr marL="11756441" algn="l" defTabSz="2351288" rtl="0" eaLnBrk="1" latinLnBrk="0" hangingPunct="1">
      <a:defRPr sz="9300" kern="1200">
        <a:solidFill>
          <a:schemeClr val="tx1"/>
        </a:solidFill>
        <a:latin typeface="+mn-lt"/>
        <a:ea typeface="+mn-ea"/>
        <a:cs typeface="+mn-cs"/>
      </a:defRPr>
    </a:lvl6pPr>
    <a:lvl7pPr marL="14107729" algn="l" defTabSz="2351288" rtl="0" eaLnBrk="1" latinLnBrk="0" hangingPunct="1">
      <a:defRPr sz="9300" kern="1200">
        <a:solidFill>
          <a:schemeClr val="tx1"/>
        </a:solidFill>
        <a:latin typeface="+mn-lt"/>
        <a:ea typeface="+mn-ea"/>
        <a:cs typeface="+mn-cs"/>
      </a:defRPr>
    </a:lvl7pPr>
    <a:lvl8pPr marL="16459017" algn="l" defTabSz="2351288" rtl="0" eaLnBrk="1" latinLnBrk="0" hangingPunct="1">
      <a:defRPr sz="9300" kern="1200">
        <a:solidFill>
          <a:schemeClr val="tx1"/>
        </a:solidFill>
        <a:latin typeface="+mn-lt"/>
        <a:ea typeface="+mn-ea"/>
        <a:cs typeface="+mn-cs"/>
      </a:defRPr>
    </a:lvl8pPr>
    <a:lvl9pPr marL="18810305" algn="l" defTabSz="2351288" rtl="0" eaLnBrk="1" latinLnBrk="0" hangingPunct="1">
      <a:defRPr sz="93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0" clrIdx="0"/>
  <p:cmAuthor id="1" name="Meredith Braun"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163" autoAdjust="0"/>
    <p:restoredTop sz="99483" autoAdjust="0"/>
  </p:normalViewPr>
  <p:slideViewPr>
    <p:cSldViewPr snapToGrid="0" snapToObjects="1">
      <p:cViewPr varScale="1">
        <p:scale>
          <a:sx n="16" d="100"/>
          <a:sy n="16" d="100"/>
        </p:scale>
        <p:origin x="-2064" y="-96"/>
      </p:cViewPr>
      <p:guideLst>
        <p:guide orient="horz" pos="12096"/>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commentAuthors" Target="commentAuthors.xml"/><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1930383"/>
            <a:ext cx="37307520" cy="823214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21762720"/>
            <a:ext cx="30723840" cy="9814560"/>
          </a:xfrm>
        </p:spPr>
        <p:txBody>
          <a:bodyPr/>
          <a:lstStyle>
            <a:lvl1pPr marL="0" indent="0" algn="ctr">
              <a:buNone/>
              <a:defRPr>
                <a:solidFill>
                  <a:schemeClr val="tx1">
                    <a:tint val="75000"/>
                  </a:schemeClr>
                </a:solidFill>
              </a:defRPr>
            </a:lvl1pPr>
            <a:lvl2pPr marL="2351288" indent="0" algn="ctr">
              <a:buNone/>
              <a:defRPr>
                <a:solidFill>
                  <a:schemeClr val="tx1">
                    <a:tint val="75000"/>
                  </a:schemeClr>
                </a:solidFill>
              </a:defRPr>
            </a:lvl2pPr>
            <a:lvl3pPr marL="4702576" indent="0" algn="ctr">
              <a:buNone/>
              <a:defRPr>
                <a:solidFill>
                  <a:schemeClr val="tx1">
                    <a:tint val="75000"/>
                  </a:schemeClr>
                </a:solidFill>
              </a:defRPr>
            </a:lvl3pPr>
            <a:lvl4pPr marL="7053864" indent="0" algn="ctr">
              <a:buNone/>
              <a:defRPr>
                <a:solidFill>
                  <a:schemeClr val="tx1">
                    <a:tint val="75000"/>
                  </a:schemeClr>
                </a:solidFill>
              </a:defRPr>
            </a:lvl4pPr>
            <a:lvl5pPr marL="9405153" indent="0" algn="ctr">
              <a:buNone/>
              <a:defRPr>
                <a:solidFill>
                  <a:schemeClr val="tx1">
                    <a:tint val="75000"/>
                  </a:schemeClr>
                </a:solidFill>
              </a:defRPr>
            </a:lvl5pPr>
            <a:lvl6pPr marL="11756441" indent="0" algn="ctr">
              <a:buNone/>
              <a:defRPr>
                <a:solidFill>
                  <a:schemeClr val="tx1">
                    <a:tint val="75000"/>
                  </a:schemeClr>
                </a:solidFill>
              </a:defRPr>
            </a:lvl6pPr>
            <a:lvl7pPr marL="14107729" indent="0" algn="ctr">
              <a:buNone/>
              <a:defRPr>
                <a:solidFill>
                  <a:schemeClr val="tx1">
                    <a:tint val="75000"/>
                  </a:schemeClr>
                </a:solidFill>
              </a:defRPr>
            </a:lvl7pPr>
            <a:lvl8pPr marL="16459017" indent="0" algn="ctr">
              <a:buNone/>
              <a:defRPr>
                <a:solidFill>
                  <a:schemeClr val="tx1">
                    <a:tint val="75000"/>
                  </a:schemeClr>
                </a:solidFill>
              </a:defRPr>
            </a:lvl8pPr>
            <a:lvl9pPr marL="1881030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06613B-6A0D-CB49-A1EC-2CB2B7672F31}" type="datetimeFigureOut">
              <a:rPr lang="en-US" smtClean="0"/>
              <a:t>4/26/15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3824128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6613B-6A0D-CB49-A1EC-2CB2B7672F31}" type="datetimeFigureOut">
              <a:rPr lang="en-US" smtClean="0"/>
              <a:t>4/26/15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1981832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8614416"/>
            <a:ext cx="47404018" cy="1834984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8614416"/>
            <a:ext cx="141480542" cy="183498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6613B-6A0D-CB49-A1EC-2CB2B7672F31}" type="datetimeFigureOut">
              <a:rPr lang="en-US" smtClean="0"/>
              <a:t>4/26/15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1475257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6613B-6A0D-CB49-A1EC-2CB2B7672F31}" type="datetimeFigureOut">
              <a:rPr lang="en-US" smtClean="0"/>
              <a:t>4/26/15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220033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4678643"/>
            <a:ext cx="37307520" cy="7627620"/>
          </a:xfrm>
        </p:spPr>
        <p:txBody>
          <a:bodyPr anchor="t"/>
          <a:lstStyle>
            <a:lvl1pPr algn="l">
              <a:defRPr sz="206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6277596"/>
            <a:ext cx="37307520" cy="8401047"/>
          </a:xfrm>
        </p:spPr>
        <p:txBody>
          <a:bodyPr anchor="b"/>
          <a:lstStyle>
            <a:lvl1pPr marL="0" indent="0">
              <a:buNone/>
              <a:defRPr sz="10300">
                <a:solidFill>
                  <a:schemeClr val="tx1">
                    <a:tint val="75000"/>
                  </a:schemeClr>
                </a:solidFill>
              </a:defRPr>
            </a:lvl1pPr>
            <a:lvl2pPr marL="2351288" indent="0">
              <a:buNone/>
              <a:defRPr sz="9300">
                <a:solidFill>
                  <a:schemeClr val="tx1">
                    <a:tint val="75000"/>
                  </a:schemeClr>
                </a:solidFill>
              </a:defRPr>
            </a:lvl2pPr>
            <a:lvl3pPr marL="4702576" indent="0">
              <a:buNone/>
              <a:defRPr sz="8200">
                <a:solidFill>
                  <a:schemeClr val="tx1">
                    <a:tint val="75000"/>
                  </a:schemeClr>
                </a:solidFill>
              </a:defRPr>
            </a:lvl3pPr>
            <a:lvl4pPr marL="7053864" indent="0">
              <a:buNone/>
              <a:defRPr sz="7200">
                <a:solidFill>
                  <a:schemeClr val="tx1">
                    <a:tint val="75000"/>
                  </a:schemeClr>
                </a:solidFill>
              </a:defRPr>
            </a:lvl4pPr>
            <a:lvl5pPr marL="9405153" indent="0">
              <a:buNone/>
              <a:defRPr sz="7200">
                <a:solidFill>
                  <a:schemeClr val="tx1">
                    <a:tint val="75000"/>
                  </a:schemeClr>
                </a:solidFill>
              </a:defRPr>
            </a:lvl5pPr>
            <a:lvl6pPr marL="11756441" indent="0">
              <a:buNone/>
              <a:defRPr sz="7200">
                <a:solidFill>
                  <a:schemeClr val="tx1">
                    <a:tint val="75000"/>
                  </a:schemeClr>
                </a:solidFill>
              </a:defRPr>
            </a:lvl6pPr>
            <a:lvl7pPr marL="14107729" indent="0">
              <a:buNone/>
              <a:defRPr sz="7200">
                <a:solidFill>
                  <a:schemeClr val="tx1">
                    <a:tint val="75000"/>
                  </a:schemeClr>
                </a:solidFill>
              </a:defRPr>
            </a:lvl7pPr>
            <a:lvl8pPr marL="16459017" indent="0">
              <a:buNone/>
              <a:defRPr sz="7200">
                <a:solidFill>
                  <a:schemeClr val="tx1">
                    <a:tint val="75000"/>
                  </a:schemeClr>
                </a:solidFill>
              </a:defRPr>
            </a:lvl8pPr>
            <a:lvl9pPr marL="18810305" indent="0">
              <a:buNone/>
              <a:defRPr sz="7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6613B-6A0D-CB49-A1EC-2CB2B7672F31}" type="datetimeFigureOut">
              <a:rPr lang="en-US" smtClean="0"/>
              <a:t>4/26/15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1000930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6613B-6A0D-CB49-A1EC-2CB2B7672F31}" type="datetimeFigureOut">
              <a:rPr lang="en-US" smtClean="0"/>
              <a:t>4/26/15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2290626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537973"/>
            <a:ext cx="39502080" cy="6400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8596633"/>
            <a:ext cx="19392902"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4" name="Content Placeholder 3"/>
          <p:cNvSpPr>
            <a:spLocks noGrp="1"/>
          </p:cNvSpPr>
          <p:nvPr>
            <p:ph sz="half" idx="2"/>
          </p:nvPr>
        </p:nvSpPr>
        <p:spPr>
          <a:xfrm>
            <a:off x="2194560" y="12179300"/>
            <a:ext cx="19392902"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8596633"/>
            <a:ext cx="19400520"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6" name="Content Placeholder 5"/>
          <p:cNvSpPr>
            <a:spLocks noGrp="1"/>
          </p:cNvSpPr>
          <p:nvPr>
            <p:ph sz="quarter" idx="4"/>
          </p:nvPr>
        </p:nvSpPr>
        <p:spPr>
          <a:xfrm>
            <a:off x="22296122" y="12179300"/>
            <a:ext cx="19400520"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06613B-6A0D-CB49-A1EC-2CB2B7672F31}" type="datetimeFigureOut">
              <a:rPr lang="en-US" smtClean="0"/>
              <a:t>4/26/15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797091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6613B-6A0D-CB49-A1EC-2CB2B7672F31}" type="datetimeFigureOut">
              <a:rPr lang="en-US" smtClean="0"/>
              <a:t>4/26/15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1478928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6613B-6A0D-CB49-A1EC-2CB2B7672F31}" type="datetimeFigureOut">
              <a:rPr lang="en-US" smtClean="0"/>
              <a:t>4/26/15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3585803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529080"/>
            <a:ext cx="14439902" cy="6507480"/>
          </a:xfrm>
        </p:spPr>
        <p:txBody>
          <a:bodyPr anchor="b"/>
          <a:lstStyle>
            <a:lvl1pPr algn="l">
              <a:defRPr sz="10300" b="1"/>
            </a:lvl1pPr>
          </a:lstStyle>
          <a:p>
            <a:r>
              <a:rPr lang="en-US" smtClean="0"/>
              <a:t>Click to edit Master title style</a:t>
            </a:r>
            <a:endParaRPr lang="en-US"/>
          </a:p>
        </p:txBody>
      </p:sp>
      <p:sp>
        <p:nvSpPr>
          <p:cNvPr id="3" name="Content Placeholder 2"/>
          <p:cNvSpPr>
            <a:spLocks noGrp="1"/>
          </p:cNvSpPr>
          <p:nvPr>
            <p:ph idx="1"/>
          </p:nvPr>
        </p:nvSpPr>
        <p:spPr>
          <a:xfrm>
            <a:off x="17160240" y="1529083"/>
            <a:ext cx="24536400" cy="32777433"/>
          </a:xfrm>
        </p:spPr>
        <p:txBody>
          <a:bodyPr/>
          <a:lstStyle>
            <a:lvl1pPr>
              <a:defRPr sz="16500"/>
            </a:lvl1pPr>
            <a:lvl2pPr>
              <a:defRPr sz="14400"/>
            </a:lvl2pPr>
            <a:lvl3pPr>
              <a:defRPr sz="12300"/>
            </a:lvl3pPr>
            <a:lvl4pPr>
              <a:defRPr sz="10300"/>
            </a:lvl4pPr>
            <a:lvl5pPr>
              <a:defRPr sz="10300"/>
            </a:lvl5pPr>
            <a:lvl6pPr>
              <a:defRPr sz="10300"/>
            </a:lvl6pPr>
            <a:lvl7pPr>
              <a:defRPr sz="10300"/>
            </a:lvl7pPr>
            <a:lvl8pPr>
              <a:defRPr sz="10300"/>
            </a:lvl8pPr>
            <a:lvl9pPr>
              <a:defRPr sz="10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8036563"/>
            <a:ext cx="14439902" cy="26269953"/>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6613B-6A0D-CB49-A1EC-2CB2B7672F31}" type="datetimeFigureOut">
              <a:rPr lang="en-US" smtClean="0"/>
              <a:t>4/26/15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31549407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6883360"/>
            <a:ext cx="26334720" cy="3173733"/>
          </a:xfrm>
        </p:spPr>
        <p:txBody>
          <a:bodyPr anchor="b"/>
          <a:lstStyle>
            <a:lvl1pPr algn="l">
              <a:defRPr sz="10300" b="1"/>
            </a:lvl1pPr>
          </a:lstStyle>
          <a:p>
            <a:r>
              <a:rPr lang="en-US" smtClean="0"/>
              <a:t>Click to edit Master title style</a:t>
            </a:r>
            <a:endParaRPr lang="en-US"/>
          </a:p>
        </p:txBody>
      </p:sp>
      <p:sp>
        <p:nvSpPr>
          <p:cNvPr id="3" name="Picture Placeholder 2"/>
          <p:cNvSpPr>
            <a:spLocks noGrp="1"/>
          </p:cNvSpPr>
          <p:nvPr>
            <p:ph type="pic" idx="1"/>
          </p:nvPr>
        </p:nvSpPr>
        <p:spPr>
          <a:xfrm>
            <a:off x="8602982" y="3431540"/>
            <a:ext cx="26334720" cy="23042880"/>
          </a:xfrm>
        </p:spPr>
        <p:txBody>
          <a:bodyPr/>
          <a:lstStyle>
            <a:lvl1pPr marL="0" indent="0">
              <a:buNone/>
              <a:defRPr sz="16500"/>
            </a:lvl1pPr>
            <a:lvl2pPr marL="2351288" indent="0">
              <a:buNone/>
              <a:defRPr sz="14400"/>
            </a:lvl2pPr>
            <a:lvl3pPr marL="4702576" indent="0">
              <a:buNone/>
              <a:defRPr sz="12300"/>
            </a:lvl3pPr>
            <a:lvl4pPr marL="7053864" indent="0">
              <a:buNone/>
              <a:defRPr sz="10300"/>
            </a:lvl4pPr>
            <a:lvl5pPr marL="9405153" indent="0">
              <a:buNone/>
              <a:defRPr sz="10300"/>
            </a:lvl5pPr>
            <a:lvl6pPr marL="11756441" indent="0">
              <a:buNone/>
              <a:defRPr sz="10300"/>
            </a:lvl6pPr>
            <a:lvl7pPr marL="14107729" indent="0">
              <a:buNone/>
              <a:defRPr sz="10300"/>
            </a:lvl7pPr>
            <a:lvl8pPr marL="16459017" indent="0">
              <a:buNone/>
              <a:defRPr sz="10300"/>
            </a:lvl8pPr>
            <a:lvl9pPr marL="18810305" indent="0">
              <a:buNone/>
              <a:defRPr sz="10300"/>
            </a:lvl9pPr>
          </a:lstStyle>
          <a:p>
            <a:endParaRPr lang="en-US"/>
          </a:p>
        </p:txBody>
      </p:sp>
      <p:sp>
        <p:nvSpPr>
          <p:cNvPr id="4" name="Text Placeholder 3"/>
          <p:cNvSpPr>
            <a:spLocks noGrp="1"/>
          </p:cNvSpPr>
          <p:nvPr>
            <p:ph type="body" sz="half" idx="2"/>
          </p:nvPr>
        </p:nvSpPr>
        <p:spPr>
          <a:xfrm>
            <a:off x="8602982" y="30057093"/>
            <a:ext cx="26334720" cy="4507227"/>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6613B-6A0D-CB49-A1EC-2CB2B7672F31}" type="datetimeFigureOut">
              <a:rPr lang="en-US" smtClean="0"/>
              <a:t>4/26/15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8A508B-652C-C244-B21D-E8201CAC77DE}" type="slidenum">
              <a:rPr lang="en-US" smtClean="0"/>
              <a:t>‹#›</a:t>
            </a:fld>
            <a:endParaRPr lang="en-US"/>
          </a:p>
        </p:txBody>
      </p:sp>
    </p:spTree>
    <p:extLst>
      <p:ext uri="{BB962C8B-B14F-4D97-AF65-F5344CB8AC3E}">
        <p14:creationId xmlns:p14="http://schemas.microsoft.com/office/powerpoint/2010/main" val="4248633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537973"/>
            <a:ext cx="39502080" cy="6400800"/>
          </a:xfrm>
          <a:prstGeom prst="rect">
            <a:avLst/>
          </a:prstGeom>
        </p:spPr>
        <p:txBody>
          <a:bodyPr vert="horz" lIns="470258" tIns="235129" rIns="470258" bIns="23512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8961123"/>
            <a:ext cx="39502080" cy="25345393"/>
          </a:xfrm>
          <a:prstGeom prst="rect">
            <a:avLst/>
          </a:prstGeom>
        </p:spPr>
        <p:txBody>
          <a:bodyPr vert="horz" lIns="470258" tIns="235129" rIns="470258" bIns="23512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5595563"/>
            <a:ext cx="10241280" cy="2044700"/>
          </a:xfrm>
          <a:prstGeom prst="rect">
            <a:avLst/>
          </a:prstGeom>
        </p:spPr>
        <p:txBody>
          <a:bodyPr vert="horz" lIns="470258" tIns="235129" rIns="470258" bIns="235129" rtlCol="0" anchor="ctr"/>
          <a:lstStyle>
            <a:lvl1pPr algn="l">
              <a:defRPr sz="6200">
                <a:solidFill>
                  <a:schemeClr val="tx1">
                    <a:tint val="75000"/>
                  </a:schemeClr>
                </a:solidFill>
              </a:defRPr>
            </a:lvl1pPr>
          </a:lstStyle>
          <a:p>
            <a:fld id="{5306613B-6A0D-CB49-A1EC-2CB2B7672F31}" type="datetimeFigureOut">
              <a:rPr lang="en-US" smtClean="0"/>
              <a:t>4/26/15</a:t>
            </a:fld>
            <a:endParaRPr lang="en-US"/>
          </a:p>
        </p:txBody>
      </p:sp>
      <p:sp>
        <p:nvSpPr>
          <p:cNvPr id="5" name="Footer Placeholder 4"/>
          <p:cNvSpPr>
            <a:spLocks noGrp="1"/>
          </p:cNvSpPr>
          <p:nvPr>
            <p:ph type="ftr" sz="quarter" idx="3"/>
          </p:nvPr>
        </p:nvSpPr>
        <p:spPr>
          <a:xfrm>
            <a:off x="14996160" y="35595563"/>
            <a:ext cx="13898880" cy="2044700"/>
          </a:xfrm>
          <a:prstGeom prst="rect">
            <a:avLst/>
          </a:prstGeom>
        </p:spPr>
        <p:txBody>
          <a:bodyPr vert="horz" lIns="470258" tIns="235129" rIns="470258" bIns="235129" rtlCol="0" anchor="ctr"/>
          <a:lstStyle>
            <a:lvl1pPr algn="ctr">
              <a:defRPr sz="6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5595563"/>
            <a:ext cx="10241280" cy="2044700"/>
          </a:xfrm>
          <a:prstGeom prst="rect">
            <a:avLst/>
          </a:prstGeom>
        </p:spPr>
        <p:txBody>
          <a:bodyPr vert="horz" lIns="470258" tIns="235129" rIns="470258" bIns="235129" rtlCol="0" anchor="ctr"/>
          <a:lstStyle>
            <a:lvl1pPr algn="r">
              <a:defRPr sz="6200">
                <a:solidFill>
                  <a:schemeClr val="tx1">
                    <a:tint val="75000"/>
                  </a:schemeClr>
                </a:solidFill>
              </a:defRPr>
            </a:lvl1pPr>
          </a:lstStyle>
          <a:p>
            <a:fld id="{C58A508B-652C-C244-B21D-E8201CAC77DE}" type="slidenum">
              <a:rPr lang="en-US" smtClean="0"/>
              <a:t>‹#›</a:t>
            </a:fld>
            <a:endParaRPr lang="en-US"/>
          </a:p>
        </p:txBody>
      </p:sp>
    </p:spTree>
    <p:extLst>
      <p:ext uri="{BB962C8B-B14F-4D97-AF65-F5344CB8AC3E}">
        <p14:creationId xmlns:p14="http://schemas.microsoft.com/office/powerpoint/2010/main" val="16716127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351288" rtl="0" eaLnBrk="1" latinLnBrk="0" hangingPunct="1">
        <a:spcBef>
          <a:spcPct val="0"/>
        </a:spcBef>
        <a:buNone/>
        <a:defRPr sz="22600" kern="1200">
          <a:solidFill>
            <a:schemeClr val="tx1"/>
          </a:solidFill>
          <a:latin typeface="+mj-lt"/>
          <a:ea typeface="+mj-ea"/>
          <a:cs typeface="+mj-cs"/>
        </a:defRPr>
      </a:lvl1pPr>
    </p:titleStyle>
    <p:bodyStyle>
      <a:lvl1pPr marL="1763466" indent="-1763466" algn="l" defTabSz="2351288" rtl="0" eaLnBrk="1" latinLnBrk="0" hangingPunct="1">
        <a:spcBef>
          <a:spcPct val="20000"/>
        </a:spcBef>
        <a:buFont typeface="Arial"/>
        <a:buChar char="•"/>
        <a:defRPr sz="16500" kern="1200">
          <a:solidFill>
            <a:schemeClr val="tx1"/>
          </a:solidFill>
          <a:latin typeface="+mn-lt"/>
          <a:ea typeface="+mn-ea"/>
          <a:cs typeface="+mn-cs"/>
        </a:defRPr>
      </a:lvl1pPr>
      <a:lvl2pPr marL="3820843" indent="-1469555" algn="l" defTabSz="2351288" rtl="0" eaLnBrk="1" latinLnBrk="0" hangingPunct="1">
        <a:spcBef>
          <a:spcPct val="20000"/>
        </a:spcBef>
        <a:buFont typeface="Arial"/>
        <a:buChar char="–"/>
        <a:defRPr sz="14400" kern="1200">
          <a:solidFill>
            <a:schemeClr val="tx1"/>
          </a:solidFill>
          <a:latin typeface="+mn-lt"/>
          <a:ea typeface="+mn-ea"/>
          <a:cs typeface="+mn-cs"/>
        </a:defRPr>
      </a:lvl2pPr>
      <a:lvl3pPr marL="5878220" indent="-1175644" algn="l" defTabSz="2351288" rtl="0" eaLnBrk="1" latinLnBrk="0" hangingPunct="1">
        <a:spcBef>
          <a:spcPct val="20000"/>
        </a:spcBef>
        <a:buFont typeface="Arial"/>
        <a:buChar char="•"/>
        <a:defRPr sz="12300" kern="1200">
          <a:solidFill>
            <a:schemeClr val="tx1"/>
          </a:solidFill>
          <a:latin typeface="+mn-lt"/>
          <a:ea typeface="+mn-ea"/>
          <a:cs typeface="+mn-cs"/>
        </a:defRPr>
      </a:lvl3pPr>
      <a:lvl4pPr marL="8229509" indent="-1175644" algn="l" defTabSz="2351288" rtl="0" eaLnBrk="1" latinLnBrk="0" hangingPunct="1">
        <a:spcBef>
          <a:spcPct val="20000"/>
        </a:spcBef>
        <a:buFont typeface="Arial"/>
        <a:buChar char="–"/>
        <a:defRPr sz="10300" kern="1200">
          <a:solidFill>
            <a:schemeClr val="tx1"/>
          </a:solidFill>
          <a:latin typeface="+mn-lt"/>
          <a:ea typeface="+mn-ea"/>
          <a:cs typeface="+mn-cs"/>
        </a:defRPr>
      </a:lvl4pPr>
      <a:lvl5pPr marL="10580797" indent="-1175644" algn="l" defTabSz="2351288" rtl="0" eaLnBrk="1" latinLnBrk="0" hangingPunct="1">
        <a:spcBef>
          <a:spcPct val="20000"/>
        </a:spcBef>
        <a:buFont typeface="Arial"/>
        <a:buChar char="»"/>
        <a:defRPr sz="10300" kern="1200">
          <a:solidFill>
            <a:schemeClr val="tx1"/>
          </a:solidFill>
          <a:latin typeface="+mn-lt"/>
          <a:ea typeface="+mn-ea"/>
          <a:cs typeface="+mn-cs"/>
        </a:defRPr>
      </a:lvl5pPr>
      <a:lvl6pPr marL="12932085" indent="-1175644" algn="l" defTabSz="2351288" rtl="0" eaLnBrk="1" latinLnBrk="0" hangingPunct="1">
        <a:spcBef>
          <a:spcPct val="20000"/>
        </a:spcBef>
        <a:buFont typeface="Arial"/>
        <a:buChar char="•"/>
        <a:defRPr sz="10300" kern="1200">
          <a:solidFill>
            <a:schemeClr val="tx1"/>
          </a:solidFill>
          <a:latin typeface="+mn-lt"/>
          <a:ea typeface="+mn-ea"/>
          <a:cs typeface="+mn-cs"/>
        </a:defRPr>
      </a:lvl6pPr>
      <a:lvl7pPr marL="15283373" indent="-1175644" algn="l" defTabSz="2351288" rtl="0" eaLnBrk="1" latinLnBrk="0" hangingPunct="1">
        <a:spcBef>
          <a:spcPct val="20000"/>
        </a:spcBef>
        <a:buFont typeface="Arial"/>
        <a:buChar char="•"/>
        <a:defRPr sz="10300" kern="1200">
          <a:solidFill>
            <a:schemeClr val="tx1"/>
          </a:solidFill>
          <a:latin typeface="+mn-lt"/>
          <a:ea typeface="+mn-ea"/>
          <a:cs typeface="+mn-cs"/>
        </a:defRPr>
      </a:lvl7pPr>
      <a:lvl8pPr marL="17634661" indent="-1175644" algn="l" defTabSz="2351288" rtl="0" eaLnBrk="1" latinLnBrk="0" hangingPunct="1">
        <a:spcBef>
          <a:spcPct val="20000"/>
        </a:spcBef>
        <a:buFont typeface="Arial"/>
        <a:buChar char="•"/>
        <a:defRPr sz="10300" kern="1200">
          <a:solidFill>
            <a:schemeClr val="tx1"/>
          </a:solidFill>
          <a:latin typeface="+mn-lt"/>
          <a:ea typeface="+mn-ea"/>
          <a:cs typeface="+mn-cs"/>
        </a:defRPr>
      </a:lvl8pPr>
      <a:lvl9pPr marL="19985949" indent="-1175644" algn="l" defTabSz="2351288" rtl="0" eaLnBrk="1" latinLnBrk="0" hangingPunct="1">
        <a:spcBef>
          <a:spcPct val="20000"/>
        </a:spcBef>
        <a:buFont typeface="Arial"/>
        <a:buChar char="•"/>
        <a:defRPr sz="10300" kern="1200">
          <a:solidFill>
            <a:schemeClr val="tx1"/>
          </a:solidFill>
          <a:latin typeface="+mn-lt"/>
          <a:ea typeface="+mn-ea"/>
          <a:cs typeface="+mn-cs"/>
        </a:defRPr>
      </a:lvl9pPr>
    </p:bodyStyle>
    <p:otherStyle>
      <a:defPPr>
        <a:defRPr lang="en-US"/>
      </a:defPPr>
      <a:lvl1pPr marL="0" algn="l" defTabSz="2351288" rtl="0" eaLnBrk="1" latinLnBrk="0" hangingPunct="1">
        <a:defRPr sz="9300" kern="1200">
          <a:solidFill>
            <a:schemeClr val="tx1"/>
          </a:solidFill>
          <a:latin typeface="+mn-lt"/>
          <a:ea typeface="+mn-ea"/>
          <a:cs typeface="+mn-cs"/>
        </a:defRPr>
      </a:lvl1pPr>
      <a:lvl2pPr marL="2351288" algn="l" defTabSz="2351288" rtl="0" eaLnBrk="1" latinLnBrk="0" hangingPunct="1">
        <a:defRPr sz="9300" kern="1200">
          <a:solidFill>
            <a:schemeClr val="tx1"/>
          </a:solidFill>
          <a:latin typeface="+mn-lt"/>
          <a:ea typeface="+mn-ea"/>
          <a:cs typeface="+mn-cs"/>
        </a:defRPr>
      </a:lvl2pPr>
      <a:lvl3pPr marL="4702576" algn="l" defTabSz="2351288" rtl="0" eaLnBrk="1" latinLnBrk="0" hangingPunct="1">
        <a:defRPr sz="9300" kern="1200">
          <a:solidFill>
            <a:schemeClr val="tx1"/>
          </a:solidFill>
          <a:latin typeface="+mn-lt"/>
          <a:ea typeface="+mn-ea"/>
          <a:cs typeface="+mn-cs"/>
        </a:defRPr>
      </a:lvl3pPr>
      <a:lvl4pPr marL="7053864" algn="l" defTabSz="2351288" rtl="0" eaLnBrk="1" latinLnBrk="0" hangingPunct="1">
        <a:defRPr sz="9300" kern="1200">
          <a:solidFill>
            <a:schemeClr val="tx1"/>
          </a:solidFill>
          <a:latin typeface="+mn-lt"/>
          <a:ea typeface="+mn-ea"/>
          <a:cs typeface="+mn-cs"/>
        </a:defRPr>
      </a:lvl4pPr>
      <a:lvl5pPr marL="9405153" algn="l" defTabSz="2351288" rtl="0" eaLnBrk="1" latinLnBrk="0" hangingPunct="1">
        <a:defRPr sz="9300" kern="1200">
          <a:solidFill>
            <a:schemeClr val="tx1"/>
          </a:solidFill>
          <a:latin typeface="+mn-lt"/>
          <a:ea typeface="+mn-ea"/>
          <a:cs typeface="+mn-cs"/>
        </a:defRPr>
      </a:lvl5pPr>
      <a:lvl6pPr marL="11756441" algn="l" defTabSz="2351288" rtl="0" eaLnBrk="1" latinLnBrk="0" hangingPunct="1">
        <a:defRPr sz="9300" kern="1200">
          <a:solidFill>
            <a:schemeClr val="tx1"/>
          </a:solidFill>
          <a:latin typeface="+mn-lt"/>
          <a:ea typeface="+mn-ea"/>
          <a:cs typeface="+mn-cs"/>
        </a:defRPr>
      </a:lvl6pPr>
      <a:lvl7pPr marL="14107729" algn="l" defTabSz="2351288" rtl="0" eaLnBrk="1" latinLnBrk="0" hangingPunct="1">
        <a:defRPr sz="9300" kern="1200">
          <a:solidFill>
            <a:schemeClr val="tx1"/>
          </a:solidFill>
          <a:latin typeface="+mn-lt"/>
          <a:ea typeface="+mn-ea"/>
          <a:cs typeface="+mn-cs"/>
        </a:defRPr>
      </a:lvl7pPr>
      <a:lvl8pPr marL="16459017" algn="l" defTabSz="2351288" rtl="0" eaLnBrk="1" latinLnBrk="0" hangingPunct="1">
        <a:defRPr sz="9300" kern="1200">
          <a:solidFill>
            <a:schemeClr val="tx1"/>
          </a:solidFill>
          <a:latin typeface="+mn-lt"/>
          <a:ea typeface="+mn-ea"/>
          <a:cs typeface="+mn-cs"/>
        </a:defRPr>
      </a:lvl8pPr>
      <a:lvl9pPr marL="18810305" algn="l" defTabSz="2351288" rtl="0" eaLnBrk="1" latinLnBrk="0" hangingPunct="1">
        <a:defRPr sz="9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microsoft.com/office/2007/relationships/hdphoto" Target="../media/hdphoto1.wdp"/><Relationship Id="rId12" Type="http://schemas.openxmlformats.org/officeDocument/2006/relationships/image" Target="../media/image10.png"/><Relationship Id="rId13"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g"/><Relationship Id="rId6" Type="http://schemas.openxmlformats.org/officeDocument/2006/relationships/image" Target="../media/image5.JP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1139311" y="945296"/>
            <a:ext cx="41795700" cy="3631763"/>
          </a:xfrm>
          <a:prstGeom prst="rect">
            <a:avLst/>
          </a:prstGeom>
          <a:solidFill>
            <a:srgbClr val="041027"/>
          </a:solidFill>
          <a:ln w="38100" cmpd="sng">
            <a:noFill/>
          </a:ln>
          <a:effectLst>
            <a:outerShdw blurRad="50800" dist="38100" dir="2700000" algn="tl" rotWithShape="0">
              <a:prstClr val="black">
                <a:alpha val="40000"/>
              </a:prstClr>
            </a:outerShdw>
          </a:effectLst>
        </p:spPr>
        <p:txBody>
          <a:bodyPr wrap="square">
            <a:spAutoFit/>
          </a:bodyPr>
          <a:lstStyle>
            <a:lvl1pPr defTabSz="4389438">
              <a:defRPr>
                <a:solidFill>
                  <a:schemeClr val="tx1"/>
                </a:solidFill>
                <a:latin typeface="Arial" charset="0"/>
                <a:ea typeface="ＭＳ Ｐゴシック" charset="0"/>
              </a:defRPr>
            </a:lvl1pPr>
            <a:lvl2pPr defTabSz="4389438">
              <a:defRPr>
                <a:solidFill>
                  <a:schemeClr val="tx1"/>
                </a:solidFill>
                <a:latin typeface="Arial" charset="0"/>
                <a:ea typeface="ＭＳ Ｐゴシック" charset="0"/>
              </a:defRPr>
            </a:lvl2pPr>
            <a:lvl3pPr defTabSz="4389438">
              <a:defRPr>
                <a:solidFill>
                  <a:schemeClr val="tx1"/>
                </a:solidFill>
                <a:latin typeface="Arial" charset="0"/>
                <a:ea typeface="ＭＳ Ｐゴシック" charset="0"/>
              </a:defRPr>
            </a:lvl3pPr>
            <a:lvl4pPr defTabSz="4389438">
              <a:defRPr>
                <a:solidFill>
                  <a:schemeClr val="tx1"/>
                </a:solidFill>
                <a:latin typeface="Arial" charset="0"/>
                <a:ea typeface="ＭＳ Ｐゴシック" charset="0"/>
              </a:defRPr>
            </a:lvl4pPr>
            <a:lvl5pPr defTabSz="4389438">
              <a:defRPr>
                <a:solidFill>
                  <a:schemeClr val="tx1"/>
                </a:solidFill>
                <a:latin typeface="Arial" charset="0"/>
                <a:ea typeface="ＭＳ Ｐゴシック" charset="0"/>
              </a:defRPr>
            </a:lvl5pPr>
            <a:lvl6pPr defTabSz="4389438" fontAlgn="base">
              <a:spcBef>
                <a:spcPct val="0"/>
              </a:spcBef>
              <a:spcAft>
                <a:spcPct val="0"/>
              </a:spcAft>
              <a:defRPr>
                <a:solidFill>
                  <a:schemeClr val="tx1"/>
                </a:solidFill>
                <a:latin typeface="Arial" charset="0"/>
                <a:ea typeface="ＭＳ Ｐゴシック" charset="0"/>
              </a:defRPr>
            </a:lvl6pPr>
            <a:lvl7pPr defTabSz="4389438" fontAlgn="base">
              <a:spcBef>
                <a:spcPct val="0"/>
              </a:spcBef>
              <a:spcAft>
                <a:spcPct val="0"/>
              </a:spcAft>
              <a:defRPr>
                <a:solidFill>
                  <a:schemeClr val="tx1"/>
                </a:solidFill>
                <a:latin typeface="Arial" charset="0"/>
                <a:ea typeface="ＭＳ Ｐゴシック" charset="0"/>
              </a:defRPr>
            </a:lvl7pPr>
            <a:lvl8pPr defTabSz="4389438" fontAlgn="base">
              <a:spcBef>
                <a:spcPct val="0"/>
              </a:spcBef>
              <a:spcAft>
                <a:spcPct val="0"/>
              </a:spcAft>
              <a:defRPr>
                <a:solidFill>
                  <a:schemeClr val="tx1"/>
                </a:solidFill>
                <a:latin typeface="Arial" charset="0"/>
                <a:ea typeface="ＭＳ Ｐゴシック" charset="0"/>
              </a:defRPr>
            </a:lvl8pPr>
            <a:lvl9pPr defTabSz="4389438" fontAlgn="base">
              <a:spcBef>
                <a:spcPct val="0"/>
              </a:spcBef>
              <a:spcAft>
                <a:spcPct val="0"/>
              </a:spcAft>
              <a:defRPr>
                <a:solidFill>
                  <a:schemeClr val="tx1"/>
                </a:solidFill>
                <a:latin typeface="Arial" charset="0"/>
                <a:ea typeface="ＭＳ Ｐゴシック" charset="0"/>
              </a:defRPr>
            </a:lvl9pPr>
          </a:lstStyle>
          <a:p>
            <a:pPr algn="ctr">
              <a:spcBef>
                <a:spcPts val="0"/>
              </a:spcBef>
              <a:spcAft>
                <a:spcPts val="0"/>
              </a:spcAft>
              <a:defRPr/>
            </a:pPr>
            <a:r>
              <a:rPr lang="en-US" sz="7000" b="1" i="1" dirty="0" smtClean="0">
                <a:solidFill>
                  <a:schemeClr val="bg1"/>
                </a:solidFill>
              </a:rPr>
              <a:t>Case Studies of Turtle Rehabilitation as </a:t>
            </a:r>
            <a:r>
              <a:rPr lang="en-US" sz="7000" b="1" i="1" dirty="0" err="1" smtClean="0">
                <a:solidFill>
                  <a:schemeClr val="bg1"/>
                </a:solidFill>
              </a:rPr>
              <a:t>Implicators</a:t>
            </a:r>
            <a:r>
              <a:rPr lang="en-US" sz="7000" b="1" i="1" dirty="0" smtClean="0">
                <a:solidFill>
                  <a:schemeClr val="bg1"/>
                </a:solidFill>
              </a:rPr>
              <a:t> of Legislative Efficacy</a:t>
            </a:r>
            <a:r>
              <a:rPr lang="en-US" sz="7000" b="1" dirty="0" smtClean="0">
                <a:solidFill>
                  <a:schemeClr val="bg1"/>
                </a:solidFill>
              </a:rPr>
              <a:t>: </a:t>
            </a:r>
            <a:br>
              <a:rPr lang="en-US" sz="7000" b="1" dirty="0" smtClean="0">
                <a:solidFill>
                  <a:schemeClr val="bg1"/>
                </a:solidFill>
              </a:rPr>
            </a:br>
            <a:r>
              <a:rPr lang="en-US" sz="7000" b="1" dirty="0" smtClean="0">
                <a:solidFill>
                  <a:schemeClr val="bg1"/>
                </a:solidFill>
              </a:rPr>
              <a:t>A study in Cairns, Queensland, Australia</a:t>
            </a:r>
          </a:p>
          <a:p>
            <a:pPr algn="ctr">
              <a:spcBef>
                <a:spcPts val="600"/>
              </a:spcBef>
              <a:spcAft>
                <a:spcPts val="0"/>
              </a:spcAft>
              <a:defRPr/>
            </a:pPr>
            <a:r>
              <a:rPr lang="en-US" sz="4000" dirty="0" smtClean="0">
                <a:solidFill>
                  <a:schemeClr val="bg1"/>
                </a:solidFill>
              </a:rPr>
              <a:t>Meredith Braun ‘15</a:t>
            </a:r>
          </a:p>
          <a:p>
            <a:pPr algn="ctr">
              <a:spcBef>
                <a:spcPts val="600"/>
              </a:spcBef>
              <a:spcAft>
                <a:spcPts val="0"/>
              </a:spcAft>
              <a:defRPr/>
            </a:pPr>
            <a:r>
              <a:rPr lang="en-US" sz="4000" dirty="0" smtClean="0">
                <a:solidFill>
                  <a:schemeClr val="bg1"/>
                </a:solidFill>
              </a:rPr>
              <a:t>Environmental Studies Program, Colby College </a:t>
            </a:r>
          </a:p>
        </p:txBody>
      </p:sp>
      <p:sp>
        <p:nvSpPr>
          <p:cNvPr id="8" name="Rectangle 11"/>
          <p:cNvSpPr>
            <a:spLocks noChangeArrowheads="1"/>
          </p:cNvSpPr>
          <p:nvPr/>
        </p:nvSpPr>
        <p:spPr bwMode="auto">
          <a:xfrm>
            <a:off x="1201297" y="6055736"/>
            <a:ext cx="10287000" cy="20885452"/>
          </a:xfrm>
          <a:prstGeom prst="rect">
            <a:avLst/>
          </a:prstGeom>
          <a:solidFill>
            <a:srgbClr val="B9CDE5"/>
          </a:solidFill>
          <a:ln w="76200">
            <a:solidFill>
              <a:srgbClr val="041027"/>
            </a:solid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13" name="Rectangle 23"/>
          <p:cNvSpPr>
            <a:spLocks noChangeArrowheads="1"/>
          </p:cNvSpPr>
          <p:nvPr/>
        </p:nvSpPr>
        <p:spPr bwMode="auto">
          <a:xfrm>
            <a:off x="22936200" y="17170642"/>
            <a:ext cx="10287000" cy="19900657"/>
          </a:xfrm>
          <a:prstGeom prst="rect">
            <a:avLst/>
          </a:prstGeom>
          <a:solidFill>
            <a:srgbClr val="B9CDE5"/>
          </a:solidFill>
          <a:ln w="76200">
            <a:solidFill>
              <a:srgbClr val="041027"/>
            </a:solidFill>
            <a:miter lim="800000"/>
            <a:headEnd/>
            <a:tailEnd/>
          </a:ln>
          <a:effectLst>
            <a:outerShdw blurRad="63500" dist="38099" dir="2700000" algn="ctr" rotWithShape="0">
              <a:schemeClr val="bg2">
                <a:alpha val="74998"/>
              </a:schemeClr>
            </a:outerShdw>
          </a:effectLst>
          <a:extLst/>
        </p:spPr>
        <p:txBody>
          <a:bodyPr wrap="none" anchor="ctr"/>
          <a:lstStyle/>
          <a:p>
            <a:pPr>
              <a:defRPr/>
            </a:pPr>
            <a:endParaRPr lang="en-US" dirty="0"/>
          </a:p>
        </p:txBody>
      </p:sp>
      <p:sp>
        <p:nvSpPr>
          <p:cNvPr id="15" name="Rectangle 23"/>
          <p:cNvSpPr>
            <a:spLocks noChangeArrowheads="1"/>
          </p:cNvSpPr>
          <p:nvPr/>
        </p:nvSpPr>
        <p:spPr bwMode="auto">
          <a:xfrm>
            <a:off x="33604199" y="6055736"/>
            <a:ext cx="9330811" cy="24970364"/>
          </a:xfrm>
          <a:prstGeom prst="rect">
            <a:avLst/>
          </a:prstGeom>
          <a:solidFill>
            <a:schemeClr val="accent1">
              <a:lumMod val="40000"/>
              <a:lumOff val="60000"/>
            </a:schemeClr>
          </a:solidFill>
          <a:ln w="76200">
            <a:solidFill>
              <a:srgbClr val="041027"/>
            </a:solidFill>
            <a:miter lim="800000"/>
            <a:headEnd/>
            <a:tailEnd/>
          </a:ln>
          <a:effectLst/>
          <a:extLst/>
        </p:spPr>
        <p:txBody>
          <a:bodyPr wrap="none" anchor="ctr"/>
          <a:lstStyle/>
          <a:p>
            <a:pPr>
              <a:defRPr/>
            </a:pPr>
            <a:endParaRPr lang="en-US" dirty="0"/>
          </a:p>
        </p:txBody>
      </p:sp>
      <p:sp>
        <p:nvSpPr>
          <p:cNvPr id="16" name="Rectangle 23"/>
          <p:cNvSpPr>
            <a:spLocks noChangeArrowheads="1"/>
          </p:cNvSpPr>
          <p:nvPr/>
        </p:nvSpPr>
        <p:spPr bwMode="auto">
          <a:xfrm>
            <a:off x="33604199" y="31292800"/>
            <a:ext cx="9330811" cy="5778500"/>
          </a:xfrm>
          <a:prstGeom prst="rect">
            <a:avLst/>
          </a:prstGeom>
          <a:solidFill>
            <a:schemeClr val="accent1">
              <a:lumMod val="40000"/>
              <a:lumOff val="60000"/>
            </a:schemeClr>
          </a:solidFill>
          <a:ln w="76200">
            <a:solidFill>
              <a:srgbClr val="041027"/>
            </a:solidFill>
            <a:miter lim="800000"/>
            <a:headEnd/>
            <a:tailEnd/>
          </a:ln>
          <a:effectLst/>
          <a:extLst/>
        </p:spPr>
        <p:txBody>
          <a:bodyPr wrap="none" anchor="ctr"/>
          <a:lstStyle/>
          <a:p>
            <a:pPr>
              <a:defRPr/>
            </a:pPr>
            <a:endParaRPr lang="en-US"/>
          </a:p>
        </p:txBody>
      </p:sp>
      <p:sp>
        <p:nvSpPr>
          <p:cNvPr id="17" name="Rectangle 16"/>
          <p:cNvSpPr/>
          <p:nvPr/>
        </p:nvSpPr>
        <p:spPr>
          <a:xfrm>
            <a:off x="33604200" y="31381701"/>
            <a:ext cx="9330810" cy="5650778"/>
          </a:xfrm>
          <a:prstGeom prst="rect">
            <a:avLst/>
          </a:prstGeom>
        </p:spPr>
        <p:txBody>
          <a:bodyPr wrap="square">
            <a:spAutoFit/>
          </a:bodyPr>
          <a:lstStyle/>
          <a:p>
            <a:pPr lvl="0">
              <a:lnSpc>
                <a:spcPct val="80000"/>
              </a:lnSpc>
            </a:pPr>
            <a:r>
              <a:rPr lang="en-US" sz="1400" b="1" u="sng" dirty="0" smtClean="0"/>
              <a:t>REFERENCES CITED</a:t>
            </a:r>
          </a:p>
          <a:p>
            <a:pPr marL="228600" lvl="0" indent="-228600">
              <a:lnSpc>
                <a:spcPct val="150000"/>
              </a:lnSpc>
              <a:buFont typeface="+mj-lt"/>
              <a:buAutoNum type="arabicPeriod"/>
            </a:pPr>
            <a:endParaRPr lang="en-US" sz="1000" b="1" u="sng" dirty="0" smtClean="0"/>
          </a:p>
          <a:p>
            <a:pPr marL="228600" indent="-228600">
              <a:lnSpc>
                <a:spcPct val="150000"/>
              </a:lnSpc>
              <a:buFont typeface="+mj-lt"/>
              <a:buAutoNum type="arabicPeriod"/>
            </a:pPr>
            <a:r>
              <a:rPr lang="en-US" sz="1000" dirty="0" smtClean="0"/>
              <a:t>Bean</a:t>
            </a:r>
            <a:r>
              <a:rPr lang="en-US" sz="1000" dirty="0"/>
              <a:t>, Michael J. 1980. Sea Turtle Conservation. Science 207:</a:t>
            </a:r>
            <a:r>
              <a:rPr lang="en-US" sz="1000" dirty="0" smtClean="0"/>
              <a:t>1297</a:t>
            </a:r>
            <a:endParaRPr lang="en-US" sz="1000" dirty="0"/>
          </a:p>
          <a:p>
            <a:pPr marL="228600" indent="-228600">
              <a:lnSpc>
                <a:spcPct val="150000"/>
              </a:lnSpc>
              <a:buFont typeface="+mj-lt"/>
              <a:buAutoNum type="arabicPeriod"/>
            </a:pPr>
            <a:r>
              <a:rPr lang="en-US" sz="1000" dirty="0"/>
              <a:t>Bjorndal, K., G. </a:t>
            </a:r>
            <a:r>
              <a:rPr lang="en-US" sz="1000" dirty="0" err="1"/>
              <a:t>Balazs</a:t>
            </a:r>
            <a:r>
              <a:rPr lang="en-US" sz="1000" dirty="0"/>
              <a:t>, and M. Donnelly (Editors). 1995. A Global Strategy for </a:t>
            </a:r>
            <a:r>
              <a:rPr lang="en-US" sz="1000" dirty="0" smtClean="0"/>
              <a:t>the Conservation </a:t>
            </a:r>
            <a:r>
              <a:rPr lang="en-US" sz="1000" dirty="0"/>
              <a:t>of Marine Turtles. IUCN/SSC Marine Turtle Specialist </a:t>
            </a:r>
            <a:r>
              <a:rPr lang="en-US" sz="1000" dirty="0" smtClean="0"/>
              <a:t>Group Publication</a:t>
            </a:r>
            <a:endParaRPr lang="en-US" sz="1000" dirty="0"/>
          </a:p>
          <a:p>
            <a:pPr marL="228600" indent="-228600">
              <a:lnSpc>
                <a:spcPct val="150000"/>
              </a:lnSpc>
              <a:buFont typeface="+mj-lt"/>
              <a:buAutoNum type="arabicPeriod"/>
            </a:pPr>
            <a:r>
              <a:rPr lang="en-US" sz="1000" dirty="0" smtClean="0"/>
              <a:t>Campbell</a:t>
            </a:r>
            <a:r>
              <a:rPr lang="en-US" sz="1000" dirty="0"/>
              <a:t>, Lisa M. 2002.</a:t>
            </a:r>
            <a:r>
              <a:rPr lang="en-US" sz="1000" b="1" dirty="0"/>
              <a:t> </a:t>
            </a:r>
            <a:r>
              <a:rPr lang="en-US" sz="1000" dirty="0"/>
              <a:t>Science and Sustainable Use: Views of Marine </a:t>
            </a:r>
            <a:r>
              <a:rPr lang="en-US" sz="1000" dirty="0" smtClean="0"/>
              <a:t>Turtle Conservation </a:t>
            </a:r>
            <a:r>
              <a:rPr lang="en-US" sz="1000" dirty="0"/>
              <a:t>Experts. Ecological Applications 12(4).</a:t>
            </a:r>
            <a:r>
              <a:rPr lang="en-US" sz="1000" b="1" dirty="0"/>
              <a:t> </a:t>
            </a:r>
            <a:endParaRPr lang="en-US" sz="1000" dirty="0"/>
          </a:p>
          <a:p>
            <a:pPr marL="228600" indent="-228600">
              <a:lnSpc>
                <a:spcPct val="150000"/>
              </a:lnSpc>
              <a:buFont typeface="+mj-lt"/>
              <a:buAutoNum type="arabicPeriod"/>
            </a:pPr>
            <a:r>
              <a:rPr lang="en-US" sz="1000" dirty="0"/>
              <a:t>Ceccarelli, Daniela M. 2009. Impacts of Plastic Debris on Australian Marine </a:t>
            </a:r>
            <a:r>
              <a:rPr lang="en-US" sz="1000" dirty="0" smtClean="0"/>
              <a:t>Wildlife. Report </a:t>
            </a:r>
            <a:r>
              <a:rPr lang="en-US" sz="1000" dirty="0"/>
              <a:t>by C&amp;R Consulting for the Department of the Environment, Water</a:t>
            </a:r>
            <a:r>
              <a:rPr lang="en-US" sz="1000" dirty="0" smtClean="0"/>
              <a:t>,  Heritage and</a:t>
            </a:r>
            <a:br>
              <a:rPr lang="en-US" sz="1000" dirty="0" smtClean="0"/>
            </a:br>
            <a:r>
              <a:rPr lang="en-US" sz="1000" dirty="0" smtClean="0"/>
              <a:t>     the </a:t>
            </a:r>
            <a:r>
              <a:rPr lang="en-US" sz="1000" dirty="0"/>
              <a:t>Arts.</a:t>
            </a:r>
          </a:p>
          <a:p>
            <a:pPr marL="228600" indent="-228600">
              <a:lnSpc>
                <a:spcPct val="150000"/>
              </a:lnSpc>
              <a:buFont typeface="+mj-lt"/>
              <a:buAutoNum type="arabicPeriod"/>
            </a:pPr>
            <a:r>
              <a:rPr lang="en-US" sz="1000" dirty="0"/>
              <a:t>Chin, Andrew. 2005. ‘Seagrasses’ in Chin. A (</a:t>
            </a:r>
            <a:r>
              <a:rPr lang="en-US" sz="1000" dirty="0" err="1"/>
              <a:t>ed</a:t>
            </a:r>
            <a:r>
              <a:rPr lang="en-US" sz="1000" dirty="0"/>
              <a:t>) </a:t>
            </a:r>
            <a:r>
              <a:rPr lang="en-US" sz="1000" i="1" dirty="0"/>
              <a:t>State of the Great Barrier Reef </a:t>
            </a:r>
            <a:r>
              <a:rPr lang="en-US" sz="1000" i="1" dirty="0" smtClean="0"/>
              <a:t>Online</a:t>
            </a:r>
            <a:r>
              <a:rPr lang="en-US" sz="1000" dirty="0"/>
              <a:t>. Great Barrier Reef Marine Park Authority</a:t>
            </a:r>
            <a:r>
              <a:rPr lang="en-US" sz="1000" dirty="0" smtClean="0"/>
              <a:t>.</a:t>
            </a:r>
            <a:endParaRPr lang="en-US" sz="1000" dirty="0"/>
          </a:p>
          <a:p>
            <a:pPr marL="228600" indent="-228600">
              <a:lnSpc>
                <a:spcPct val="150000"/>
              </a:lnSpc>
              <a:buFont typeface="+mj-lt"/>
              <a:buAutoNum type="arabicPeriod"/>
            </a:pPr>
            <a:r>
              <a:rPr lang="en-US" sz="1000" dirty="0"/>
              <a:t>Convention on International Trade in Endangered Species of Wild Fauna and Flora</a:t>
            </a:r>
            <a:r>
              <a:rPr lang="en-US" sz="1000" dirty="0" smtClean="0"/>
              <a:t>, Washington</a:t>
            </a:r>
            <a:r>
              <a:rPr lang="en-US" sz="1000" dirty="0"/>
              <a:t>, March 3, 1973, 27 U.S.T. 1087, T.I.A.S No. 8249, 993 U.N.T.S</a:t>
            </a:r>
            <a:r>
              <a:rPr lang="en-US" sz="1000" dirty="0" smtClean="0"/>
              <a:t>. 243.</a:t>
            </a:r>
            <a:endParaRPr lang="en-US" sz="1000" dirty="0"/>
          </a:p>
          <a:p>
            <a:pPr marL="228600" indent="-228600">
              <a:lnSpc>
                <a:spcPct val="150000"/>
              </a:lnSpc>
              <a:buFont typeface="+mj-lt"/>
              <a:buAutoNum type="arabicPeriod"/>
            </a:pPr>
            <a:r>
              <a:rPr lang="en-US" sz="1000" dirty="0"/>
              <a:t>Convention on the Conservation of Migratory Species of Wild Animals, June 23, </a:t>
            </a:r>
            <a:r>
              <a:rPr lang="en-US" sz="1000" dirty="0" smtClean="0"/>
              <a:t>1979, 1651 </a:t>
            </a:r>
            <a:r>
              <a:rPr lang="en-US" sz="1000" dirty="0"/>
              <a:t>UNTS 333; 19 ILM 15 (1980); ATS 1991/32; BTS 87 (1990), Cm. 1332</a:t>
            </a:r>
            <a:r>
              <a:rPr lang="en-US" sz="1000" dirty="0" smtClean="0"/>
              <a:t>.</a:t>
            </a:r>
            <a:endParaRPr lang="en-US" sz="1000" dirty="0"/>
          </a:p>
          <a:p>
            <a:pPr marL="228600" indent="-228600">
              <a:lnSpc>
                <a:spcPct val="150000"/>
              </a:lnSpc>
              <a:buFont typeface="+mj-lt"/>
              <a:buAutoNum type="arabicPeriod"/>
            </a:pPr>
            <a:r>
              <a:rPr lang="en-US" sz="1000" dirty="0"/>
              <a:t>Dobbs, Kirsten. 2001. Marine Turtles in the Great Barrier Reef World Heritage Area: </a:t>
            </a:r>
            <a:r>
              <a:rPr lang="en-US" sz="1000" dirty="0" smtClean="0"/>
              <a:t>a compendium </a:t>
            </a:r>
            <a:r>
              <a:rPr lang="en-US" sz="1000" dirty="0"/>
              <a:t>of information and basis for the development of policies </a:t>
            </a:r>
            <a:r>
              <a:rPr lang="en-US" sz="1000" dirty="0" smtClean="0"/>
              <a:t>and strategies </a:t>
            </a:r>
            <a:r>
              <a:rPr lang="en-US" sz="1000" dirty="0"/>
              <a:t>for the conservation of marine turtles. Great Barrier Reef Marine </a:t>
            </a:r>
            <a:r>
              <a:rPr lang="en-US" sz="1000" dirty="0" smtClean="0"/>
              <a:t>Park Authority.</a:t>
            </a:r>
            <a:endParaRPr lang="en-US" sz="1000" dirty="0"/>
          </a:p>
          <a:p>
            <a:pPr marL="228600" indent="-228600">
              <a:lnSpc>
                <a:spcPct val="150000"/>
              </a:lnSpc>
              <a:buFont typeface="+mj-lt"/>
              <a:buAutoNum type="arabicPeriod"/>
            </a:pPr>
            <a:r>
              <a:rPr lang="en-US" sz="1000" dirty="0"/>
              <a:t>Gilbert, Jenifer. 2011. Current Threats to Marine Turtles and Post Rehabilitation </a:t>
            </a:r>
            <a:r>
              <a:rPr lang="en-US" sz="1000" dirty="0" smtClean="0"/>
              <a:t>Success with </a:t>
            </a:r>
            <a:r>
              <a:rPr lang="en-US" sz="1000" dirty="0"/>
              <a:t>Satellite Tracking. Queensland Coastal Conference </a:t>
            </a:r>
          </a:p>
          <a:p>
            <a:pPr marL="228600" indent="-228600">
              <a:lnSpc>
                <a:spcPct val="150000"/>
              </a:lnSpc>
              <a:buFont typeface="+mj-lt"/>
              <a:buAutoNum type="arabicPeriod"/>
            </a:pPr>
            <a:r>
              <a:rPr lang="en-US" sz="1000" dirty="0"/>
              <a:t>Hykle, Douglas. 2002. The convention on migratory species and other </a:t>
            </a:r>
            <a:r>
              <a:rPr lang="en-US" sz="1000" dirty="0" smtClean="0"/>
              <a:t>international instruments </a:t>
            </a:r>
            <a:r>
              <a:rPr lang="en-US" sz="1000" dirty="0"/>
              <a:t>relevant to marine turtle conservation: pros and cons. Journal </a:t>
            </a:r>
            <a:r>
              <a:rPr lang="en-US" sz="1000" dirty="0" smtClean="0"/>
              <a:t>of Wildlife</a:t>
            </a:r>
            <a:br>
              <a:rPr lang="en-US" sz="1000" dirty="0" smtClean="0"/>
            </a:br>
            <a:r>
              <a:rPr lang="en-US" sz="1000" dirty="0" smtClean="0"/>
              <a:t>     Law </a:t>
            </a:r>
            <a:r>
              <a:rPr lang="en-US" sz="1000" dirty="0"/>
              <a:t>&amp; Policy 5:1-2</a:t>
            </a:r>
            <a:r>
              <a:rPr lang="en-US" sz="1000" dirty="0" smtClean="0"/>
              <a:t>.</a:t>
            </a:r>
            <a:endParaRPr lang="en-US" sz="1000" dirty="0"/>
          </a:p>
          <a:p>
            <a:pPr marL="228600" indent="-228600">
              <a:lnSpc>
                <a:spcPct val="150000"/>
              </a:lnSpc>
              <a:buFont typeface="+mj-lt"/>
              <a:buAutoNum type="arabicPeriod"/>
            </a:pPr>
            <a:r>
              <a:rPr lang="en-US" sz="1000" dirty="0"/>
              <a:t>Memorandum of Understanding on the Conservation and Management of Marine </a:t>
            </a:r>
            <a:r>
              <a:rPr lang="en-US" sz="1000" dirty="0" smtClean="0"/>
              <a:t>Turtles</a:t>
            </a:r>
            <a:r>
              <a:rPr lang="en-US" sz="1000" dirty="0"/>
              <a:t> </a:t>
            </a:r>
            <a:r>
              <a:rPr lang="en-US" sz="1000" dirty="0" smtClean="0"/>
              <a:t>and </a:t>
            </a:r>
            <a:r>
              <a:rPr lang="en-US" sz="1000" dirty="0"/>
              <a:t>their Habitats of </a:t>
            </a:r>
            <a:r>
              <a:rPr lang="en-US" sz="1000" dirty="0" smtClean="0"/>
              <a:t>the </a:t>
            </a:r>
            <a:r>
              <a:rPr lang="en-US" sz="1000" dirty="0"/>
              <a:t>Indian Ocean and South-East Asia. MoU. 2001</a:t>
            </a:r>
            <a:r>
              <a:rPr lang="en-US" sz="1000" dirty="0" smtClean="0"/>
              <a:t>.</a:t>
            </a:r>
            <a:endParaRPr lang="en-US" sz="1000" dirty="0"/>
          </a:p>
          <a:p>
            <a:pPr marL="228600" indent="-228600">
              <a:lnSpc>
                <a:spcPct val="150000"/>
              </a:lnSpc>
              <a:buFont typeface="+mj-lt"/>
              <a:buAutoNum type="arabicPeriod"/>
            </a:pPr>
            <a:r>
              <a:rPr lang="en-US" sz="1000" dirty="0"/>
              <a:t>Mortimer, J. and Donnelly, M., 2008. </a:t>
            </a:r>
            <a:r>
              <a:rPr lang="en-US" sz="1000" i="1" dirty="0"/>
              <a:t>Eretmochelys imbricata</a:t>
            </a:r>
            <a:r>
              <a:rPr lang="en-US" sz="1000" dirty="0"/>
              <a:t>. IUCN</a:t>
            </a:r>
            <a:r>
              <a:rPr lang="en-US" sz="1000" dirty="0" smtClean="0"/>
              <a:t>.</a:t>
            </a:r>
            <a:endParaRPr lang="en-US" sz="1000" dirty="0"/>
          </a:p>
          <a:p>
            <a:pPr marL="228600" indent="-228600">
              <a:lnSpc>
                <a:spcPct val="150000"/>
              </a:lnSpc>
              <a:buFont typeface="+mj-lt"/>
              <a:buAutoNum type="arabicPeriod"/>
            </a:pPr>
            <a:r>
              <a:rPr lang="en-US" sz="1000" dirty="0"/>
              <a:t>Nelson, Amanda. 2010. Contemporary Issues in Marine Turtle Conservation: </a:t>
            </a:r>
            <a:r>
              <a:rPr lang="en-US" sz="1000" dirty="0" smtClean="0"/>
              <a:t>Individual</a:t>
            </a:r>
            <a:r>
              <a:rPr lang="en-US" sz="1000" dirty="0"/>
              <a:t> </a:t>
            </a:r>
            <a:r>
              <a:rPr lang="en-US" sz="1000" dirty="0" smtClean="0"/>
              <a:t>case </a:t>
            </a:r>
            <a:r>
              <a:rPr lang="en-US" sz="1000" dirty="0"/>
              <a:t>studies of marine turtle rehabilitation in Cairns, Australia. </a:t>
            </a:r>
            <a:r>
              <a:rPr lang="en-US" sz="1000" dirty="0" smtClean="0"/>
              <a:t>Unpublished student  </a:t>
            </a:r>
            <a:br>
              <a:rPr lang="en-US" sz="1000" dirty="0" smtClean="0"/>
            </a:br>
            <a:r>
              <a:rPr lang="en-US" sz="1000" dirty="0" smtClean="0"/>
              <a:t>     report</a:t>
            </a:r>
            <a:r>
              <a:rPr lang="en-US" sz="1000" dirty="0"/>
              <a:t>. World Learning, Cairns, QLD 4870. Australia</a:t>
            </a:r>
            <a:r>
              <a:rPr lang="en-US" sz="1000" dirty="0" smtClean="0"/>
              <a:t>.</a:t>
            </a:r>
            <a:endParaRPr lang="en-US" sz="1000" dirty="0"/>
          </a:p>
          <a:p>
            <a:pPr marL="228600" indent="-228600">
              <a:lnSpc>
                <a:spcPct val="150000"/>
              </a:lnSpc>
              <a:buFont typeface="+mj-lt"/>
              <a:buAutoNum type="arabicPeriod"/>
            </a:pPr>
            <a:r>
              <a:rPr lang="en-US" sz="1000" dirty="0"/>
              <a:t>Wallace, Bryan P., Rebecca L. </a:t>
            </a:r>
            <a:r>
              <a:rPr lang="en-US" sz="1000" dirty="0" err="1"/>
              <a:t>Lewison</a:t>
            </a:r>
            <a:r>
              <a:rPr lang="en-US" sz="1000" dirty="0"/>
              <a:t>, Sara L. McDonald, Richard K. McDonald</a:t>
            </a:r>
            <a:r>
              <a:rPr lang="en-US" sz="1000" dirty="0" smtClean="0"/>
              <a:t>, Connie </a:t>
            </a:r>
            <a:r>
              <a:rPr lang="en-US" sz="1000" dirty="0"/>
              <a:t>Y. </a:t>
            </a:r>
            <a:r>
              <a:rPr lang="en-US" sz="1000" dirty="0" err="1"/>
              <a:t>Kot</a:t>
            </a:r>
            <a:r>
              <a:rPr lang="en-US" sz="1000" dirty="0"/>
              <a:t>, </a:t>
            </a:r>
            <a:r>
              <a:rPr lang="en-US" sz="1000" dirty="0" err="1"/>
              <a:t>Shaleyla</a:t>
            </a:r>
            <a:r>
              <a:rPr lang="en-US" sz="1000" dirty="0"/>
              <a:t> </a:t>
            </a:r>
            <a:r>
              <a:rPr lang="en-US" sz="1000" dirty="0" err="1"/>
              <a:t>Kelez</a:t>
            </a:r>
            <a:r>
              <a:rPr lang="en-US" sz="1000" dirty="0"/>
              <a:t>, </a:t>
            </a:r>
            <a:r>
              <a:rPr lang="en-US" sz="1000" dirty="0" err="1"/>
              <a:t>Rhema</a:t>
            </a:r>
            <a:r>
              <a:rPr lang="en-US" sz="1000" dirty="0"/>
              <a:t> K. </a:t>
            </a:r>
            <a:r>
              <a:rPr lang="en-US" sz="1000" dirty="0" err="1"/>
              <a:t>Bjorkland</a:t>
            </a:r>
            <a:r>
              <a:rPr lang="en-US" sz="1000" dirty="0"/>
              <a:t>, Elena M. </a:t>
            </a:r>
            <a:r>
              <a:rPr lang="en-US" sz="1000" dirty="0" err="1"/>
              <a:t>Finkbelner</a:t>
            </a:r>
            <a:r>
              <a:rPr lang="en-US" sz="1000" dirty="0"/>
              <a:t>, </a:t>
            </a:r>
            <a:r>
              <a:rPr lang="en-US" sz="1000" dirty="0" err="1" smtClean="0"/>
              <a:t>S’rai</a:t>
            </a:r>
            <a:r>
              <a:rPr lang="en-US" sz="1000" dirty="0"/>
              <a:t> </a:t>
            </a:r>
            <a:r>
              <a:rPr lang="en-US" sz="1000" dirty="0" err="1" smtClean="0"/>
              <a:t>Helmbrecht</a:t>
            </a:r>
            <a:r>
              <a:rPr lang="en-US" sz="1000" dirty="0"/>
              <a:t>, &amp; </a:t>
            </a:r>
            <a:r>
              <a:rPr lang="en-US" sz="1000" dirty="0" smtClean="0"/>
              <a:t/>
            </a:r>
            <a:br>
              <a:rPr lang="en-US" sz="1000" dirty="0" smtClean="0"/>
            </a:br>
            <a:r>
              <a:rPr lang="en-US" sz="1000" dirty="0" smtClean="0"/>
              <a:t>     Larry </a:t>
            </a:r>
            <a:r>
              <a:rPr lang="en-US" sz="1000" dirty="0"/>
              <a:t>B. Crowder. Global patterns of marine turtle </a:t>
            </a:r>
            <a:r>
              <a:rPr lang="en-US" sz="1000" dirty="0" smtClean="0"/>
              <a:t>bycatch. Conservation </a:t>
            </a:r>
            <a:r>
              <a:rPr lang="en-US" sz="1000" dirty="0"/>
              <a:t>Letters 20:1-12</a:t>
            </a:r>
            <a:r>
              <a:rPr lang="en-US" sz="1000" dirty="0" smtClean="0"/>
              <a:t>.</a:t>
            </a:r>
            <a:endParaRPr lang="en-US" sz="1000" dirty="0"/>
          </a:p>
          <a:p>
            <a:pPr marL="228600" indent="-228600">
              <a:lnSpc>
                <a:spcPct val="150000"/>
              </a:lnSpc>
              <a:buFont typeface="+mj-lt"/>
              <a:buAutoNum type="arabicPeriod"/>
            </a:pPr>
            <a:r>
              <a:rPr lang="en-US" sz="1000" dirty="0"/>
              <a:t>Wold, Chris. 2002. The Status of Sea Turtles under International Environmental Law </a:t>
            </a:r>
            <a:r>
              <a:rPr lang="en-US" sz="1000" dirty="0" smtClean="0"/>
              <a:t>and International </a:t>
            </a:r>
            <a:r>
              <a:rPr lang="en-US" sz="1000" dirty="0"/>
              <a:t>Environmental Agreements. Journal of International Wildlife </a:t>
            </a:r>
            <a:r>
              <a:rPr lang="en-US" sz="1000" dirty="0" smtClean="0"/>
              <a:t>Law and </a:t>
            </a:r>
            <a:br>
              <a:rPr lang="en-US" sz="1000" dirty="0" smtClean="0"/>
            </a:br>
            <a:r>
              <a:rPr lang="en-US" sz="1000" dirty="0" smtClean="0"/>
              <a:t>     Policy </a:t>
            </a:r>
            <a:r>
              <a:rPr lang="en-US" sz="1000" dirty="0"/>
              <a:t>5:11-48.</a:t>
            </a:r>
          </a:p>
          <a:p>
            <a:r>
              <a:rPr lang="en-US" sz="1000" dirty="0"/>
              <a:t/>
            </a:r>
            <a:br>
              <a:rPr lang="en-US" sz="1000" dirty="0"/>
            </a:br>
            <a:endParaRPr lang="en-US" sz="1000" dirty="0"/>
          </a:p>
        </p:txBody>
      </p:sp>
      <p:sp>
        <p:nvSpPr>
          <p:cNvPr id="19" name="Text Box 12"/>
          <p:cNvSpPr txBox="1">
            <a:spLocks noChangeArrowheads="1"/>
          </p:cNvSpPr>
          <p:nvPr/>
        </p:nvSpPr>
        <p:spPr bwMode="auto">
          <a:xfrm>
            <a:off x="1201296" y="6167327"/>
            <a:ext cx="10226599" cy="21684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r>
              <a:rPr lang="en-US" sz="5500" b="1" u="sng" dirty="0" smtClean="0">
                <a:effectLst>
                  <a:outerShdw blurRad="38100" dist="38100" dir="2700000" algn="tl">
                    <a:srgbClr val="DDDDDD"/>
                  </a:outerShdw>
                </a:effectLst>
                <a:latin typeface="Arial"/>
                <a:cs typeface="Arial"/>
              </a:rPr>
              <a:t>Status</a:t>
            </a:r>
          </a:p>
          <a:p>
            <a:pPr marL="457200" indent="-457200">
              <a:spcBef>
                <a:spcPts val="1200"/>
              </a:spcBef>
              <a:buSzPct val="125000"/>
              <a:buFont typeface="Arial"/>
              <a:buChar char="•"/>
              <a:defRPr/>
            </a:pPr>
            <a:r>
              <a:rPr lang="en-US" sz="3200" dirty="0">
                <a:latin typeface="Calibri"/>
                <a:cs typeface="Calibri"/>
              </a:rPr>
              <a:t>T</a:t>
            </a:r>
            <a:r>
              <a:rPr lang="en-US" sz="3200" dirty="0" smtClean="0">
                <a:latin typeface="Calibri"/>
                <a:cs typeface="Calibri"/>
              </a:rPr>
              <a:t>urtles </a:t>
            </a:r>
            <a:r>
              <a:rPr lang="en-US" sz="3200" dirty="0">
                <a:latin typeface="Calibri"/>
                <a:cs typeface="Calibri"/>
              </a:rPr>
              <a:t>fall under jurisdiction of over 100 </a:t>
            </a:r>
            <a:r>
              <a:rPr lang="en-US" sz="3200" dirty="0" smtClean="0">
                <a:latin typeface="Calibri"/>
                <a:cs typeface="Calibri"/>
              </a:rPr>
              <a:t>countries</a:t>
            </a:r>
            <a:endParaRPr lang="en-US" sz="3200" baseline="30000" dirty="0">
              <a:latin typeface="Calibri"/>
              <a:cs typeface="Calibri"/>
            </a:endParaRPr>
          </a:p>
          <a:p>
            <a:pPr marL="457200" indent="-457200">
              <a:spcBef>
                <a:spcPts val="1200"/>
              </a:spcBef>
              <a:buSzPct val="125000"/>
              <a:buFont typeface="Arial"/>
              <a:buChar char="•"/>
              <a:defRPr/>
            </a:pPr>
            <a:r>
              <a:rPr lang="en-US" sz="3200" dirty="0">
                <a:latin typeface="Calibri"/>
                <a:cs typeface="Calibri"/>
              </a:rPr>
              <a:t>Six sea turtle species found in Great Barrier Reef:</a:t>
            </a:r>
          </a:p>
          <a:p>
            <a:pPr>
              <a:spcBef>
                <a:spcPts val="1200"/>
              </a:spcBef>
              <a:buSzPct val="125000"/>
              <a:defRPr/>
            </a:pPr>
            <a:r>
              <a:rPr lang="en-US" sz="3200" b="1" dirty="0">
                <a:latin typeface="Calibri"/>
                <a:cs typeface="Calibri"/>
              </a:rPr>
              <a:t>     Family Cheliidae</a:t>
            </a:r>
            <a:br>
              <a:rPr lang="en-US" sz="3200" b="1" dirty="0">
                <a:latin typeface="Calibri"/>
                <a:cs typeface="Calibri"/>
              </a:rPr>
            </a:br>
            <a:r>
              <a:rPr lang="en-US" sz="3200" dirty="0">
                <a:latin typeface="Calibri"/>
                <a:cs typeface="Calibri"/>
              </a:rPr>
              <a:t>           </a:t>
            </a:r>
            <a:r>
              <a:rPr lang="en-US" sz="3200" b="1" dirty="0">
                <a:latin typeface="Calibri"/>
                <a:cs typeface="Calibri"/>
              </a:rPr>
              <a:t>1. </a:t>
            </a:r>
            <a:r>
              <a:rPr lang="en-US" sz="3200" dirty="0">
                <a:latin typeface="Calibri"/>
                <a:cs typeface="Calibri"/>
              </a:rPr>
              <a:t>Olive Ridley (</a:t>
            </a:r>
            <a:r>
              <a:rPr lang="en-US" sz="3200" i="1" dirty="0">
                <a:latin typeface="Calibri"/>
                <a:cs typeface="Calibri"/>
              </a:rPr>
              <a:t>Lepidochelys olivacea</a:t>
            </a:r>
            <a:r>
              <a:rPr lang="en-US" sz="3200" dirty="0">
                <a:latin typeface="Calibri"/>
                <a:cs typeface="Calibri"/>
              </a:rPr>
              <a:t>)</a:t>
            </a:r>
          </a:p>
          <a:p>
            <a:pPr>
              <a:spcBef>
                <a:spcPts val="1200"/>
              </a:spcBef>
              <a:buSzPct val="125000"/>
              <a:defRPr/>
            </a:pPr>
            <a:r>
              <a:rPr lang="en-US" sz="3200" b="1" dirty="0">
                <a:latin typeface="Calibri"/>
                <a:cs typeface="Calibri"/>
              </a:rPr>
              <a:t>           2. </a:t>
            </a:r>
            <a:r>
              <a:rPr lang="en-US" sz="3200" dirty="0">
                <a:latin typeface="Calibri"/>
                <a:cs typeface="Calibri"/>
              </a:rPr>
              <a:t>Green (</a:t>
            </a:r>
            <a:r>
              <a:rPr lang="en-US" sz="3200" i="1" dirty="0">
                <a:latin typeface="Calibri"/>
                <a:cs typeface="Calibri"/>
              </a:rPr>
              <a:t>Chelonia mydas</a:t>
            </a:r>
            <a:r>
              <a:rPr lang="en-US" sz="3200" dirty="0">
                <a:latin typeface="Calibri"/>
                <a:cs typeface="Calibri"/>
              </a:rPr>
              <a:t>)</a:t>
            </a:r>
          </a:p>
          <a:p>
            <a:pPr>
              <a:spcBef>
                <a:spcPts val="1200"/>
              </a:spcBef>
              <a:buSzPct val="125000"/>
              <a:defRPr/>
            </a:pPr>
            <a:r>
              <a:rPr lang="en-US" sz="3200" b="1" dirty="0">
                <a:latin typeface="Calibri"/>
                <a:cs typeface="Calibri"/>
              </a:rPr>
              <a:t>           3. </a:t>
            </a:r>
            <a:r>
              <a:rPr lang="en-US" sz="3200" dirty="0">
                <a:latin typeface="Calibri"/>
                <a:cs typeface="Calibri"/>
              </a:rPr>
              <a:t>Loggerhead (</a:t>
            </a:r>
            <a:r>
              <a:rPr lang="en-US" sz="3200" i="1" dirty="0">
                <a:latin typeface="Calibri"/>
                <a:cs typeface="Calibri"/>
              </a:rPr>
              <a:t>Caretta caretta</a:t>
            </a:r>
            <a:r>
              <a:rPr lang="en-US" sz="3200" dirty="0">
                <a:latin typeface="Calibri"/>
                <a:cs typeface="Calibri"/>
              </a:rPr>
              <a:t>) </a:t>
            </a:r>
          </a:p>
          <a:p>
            <a:pPr>
              <a:spcBef>
                <a:spcPts val="1200"/>
              </a:spcBef>
              <a:buSzPct val="125000"/>
              <a:defRPr/>
            </a:pPr>
            <a:r>
              <a:rPr lang="en-US" sz="3200" b="1" dirty="0">
                <a:latin typeface="Calibri"/>
                <a:cs typeface="Calibri"/>
              </a:rPr>
              <a:t>           4. </a:t>
            </a:r>
            <a:r>
              <a:rPr lang="en-US" sz="3200" dirty="0">
                <a:latin typeface="Calibri"/>
                <a:cs typeface="Calibri"/>
              </a:rPr>
              <a:t>Hawksbill (</a:t>
            </a:r>
            <a:r>
              <a:rPr lang="en-US" sz="3200" i="1" dirty="0">
                <a:latin typeface="Calibri"/>
                <a:cs typeface="Calibri"/>
              </a:rPr>
              <a:t>Eretmochelys imbricata</a:t>
            </a:r>
            <a:r>
              <a:rPr lang="en-US" sz="3200" dirty="0">
                <a:latin typeface="Calibri"/>
                <a:cs typeface="Calibri"/>
              </a:rPr>
              <a:t>)</a:t>
            </a:r>
          </a:p>
          <a:p>
            <a:pPr>
              <a:spcBef>
                <a:spcPts val="1200"/>
              </a:spcBef>
              <a:buSzPct val="125000"/>
              <a:defRPr/>
            </a:pPr>
            <a:r>
              <a:rPr lang="en-US" sz="3200" b="1" dirty="0">
                <a:latin typeface="Calibri"/>
                <a:cs typeface="Calibri"/>
              </a:rPr>
              <a:t>           5. </a:t>
            </a:r>
            <a:r>
              <a:rPr lang="en-US" sz="3200" dirty="0">
                <a:latin typeface="Calibri"/>
                <a:cs typeface="Calibri"/>
              </a:rPr>
              <a:t>Flatback (</a:t>
            </a:r>
            <a:r>
              <a:rPr lang="en-US" sz="3200" i="1" dirty="0">
                <a:latin typeface="Calibri"/>
                <a:cs typeface="Calibri"/>
              </a:rPr>
              <a:t>Natator depressus)</a:t>
            </a:r>
          </a:p>
          <a:p>
            <a:pPr>
              <a:spcBef>
                <a:spcPts val="1200"/>
              </a:spcBef>
              <a:buSzPct val="125000"/>
              <a:defRPr/>
            </a:pPr>
            <a:r>
              <a:rPr lang="en-US" sz="3200" b="1" i="1" dirty="0">
                <a:latin typeface="Calibri"/>
                <a:cs typeface="Calibri"/>
              </a:rPr>
              <a:t>    </a:t>
            </a:r>
            <a:r>
              <a:rPr lang="en-US" sz="3200" b="1" dirty="0">
                <a:latin typeface="Calibri"/>
                <a:cs typeface="Calibri"/>
              </a:rPr>
              <a:t> Family Dermochelidae</a:t>
            </a:r>
          </a:p>
          <a:p>
            <a:pPr>
              <a:spcBef>
                <a:spcPts val="1200"/>
              </a:spcBef>
              <a:buSzPct val="125000"/>
              <a:defRPr/>
            </a:pPr>
            <a:r>
              <a:rPr lang="en-US" sz="3200" b="1" dirty="0">
                <a:latin typeface="Calibri"/>
                <a:cs typeface="Calibri"/>
              </a:rPr>
              <a:t>           6</a:t>
            </a:r>
            <a:r>
              <a:rPr lang="en-US" sz="3200" dirty="0">
                <a:latin typeface="Calibri"/>
                <a:cs typeface="Calibri"/>
              </a:rPr>
              <a:t>. Leatherback (</a:t>
            </a:r>
            <a:r>
              <a:rPr lang="en-US" sz="3200" i="1" dirty="0">
                <a:latin typeface="Calibri"/>
                <a:cs typeface="Calibri"/>
              </a:rPr>
              <a:t>Dermochelys </a:t>
            </a:r>
            <a:r>
              <a:rPr lang="en-US" sz="3200" i="1" dirty="0" smtClean="0">
                <a:latin typeface="Calibri"/>
                <a:cs typeface="Calibri"/>
              </a:rPr>
              <a:t>coriacea</a:t>
            </a:r>
            <a:br>
              <a:rPr lang="en-US" sz="3200" i="1" dirty="0" smtClean="0">
                <a:latin typeface="Calibri"/>
                <a:cs typeface="Calibri"/>
              </a:rPr>
            </a:br>
            <a:endParaRPr lang="en-US" sz="3200" i="1" dirty="0" smtClean="0">
              <a:latin typeface="Calibri"/>
              <a:cs typeface="Calibri"/>
            </a:endParaRPr>
          </a:p>
          <a:p>
            <a:pPr algn="ctr">
              <a:spcBef>
                <a:spcPts val="1200"/>
              </a:spcBef>
              <a:buSzPct val="125000"/>
              <a:defRPr/>
            </a:pPr>
            <a:r>
              <a:rPr lang="en-US" sz="5500" b="1" u="sng" dirty="0" smtClean="0">
                <a:effectLst>
                  <a:outerShdw blurRad="38100" dist="38100" dir="2700000" algn="tl">
                    <a:srgbClr val="DDDDDD"/>
                  </a:outerShdw>
                </a:effectLst>
                <a:latin typeface="Arial"/>
                <a:cs typeface="Arial"/>
              </a:rPr>
              <a:t>Threatened </a:t>
            </a:r>
            <a:r>
              <a:rPr lang="en-US" sz="5500" b="1" u="sng" dirty="0">
                <a:effectLst>
                  <a:outerShdw blurRad="38100" dist="38100" dir="2700000" algn="tl">
                    <a:srgbClr val="DDDDDD"/>
                  </a:outerShdw>
                </a:effectLst>
                <a:latin typeface="Arial"/>
                <a:cs typeface="Arial"/>
              </a:rPr>
              <a:t>&amp; Endangered Species</a:t>
            </a:r>
            <a:endParaRPr lang="en-US" sz="5500" dirty="0">
              <a:latin typeface="Arial"/>
              <a:cs typeface="Arial"/>
            </a:endParaRPr>
          </a:p>
          <a:p>
            <a:pPr marL="457200" indent="-457200">
              <a:spcBef>
                <a:spcPts val="1200"/>
              </a:spcBef>
              <a:buSzPct val="125000"/>
              <a:buFont typeface="Arial"/>
              <a:buChar char="•"/>
              <a:defRPr/>
            </a:pPr>
            <a:r>
              <a:rPr lang="en-US" sz="3200" dirty="0">
                <a:latin typeface="Calibri"/>
                <a:cs typeface="Calibri"/>
              </a:rPr>
              <a:t>In Australia’s Great Barrier Reef, every species of marine turtle has been listed as </a:t>
            </a:r>
            <a:r>
              <a:rPr lang="en-US" sz="3200" i="1" dirty="0">
                <a:latin typeface="Calibri"/>
                <a:cs typeface="Calibri"/>
              </a:rPr>
              <a:t>Threatened</a:t>
            </a:r>
            <a:r>
              <a:rPr lang="en-US" sz="3200" dirty="0">
                <a:latin typeface="Calibri"/>
                <a:cs typeface="Calibri"/>
              </a:rPr>
              <a:t> or </a:t>
            </a:r>
            <a:r>
              <a:rPr lang="en-US" sz="3200" i="1" dirty="0">
                <a:latin typeface="Calibri"/>
                <a:cs typeface="Calibri"/>
              </a:rPr>
              <a:t>Endangered</a:t>
            </a:r>
            <a:r>
              <a:rPr lang="en-US" sz="3200" dirty="0">
                <a:latin typeface="Calibri"/>
                <a:cs typeface="Calibri"/>
              </a:rPr>
              <a:t> on the International Union for Conservation of Nature and Natural Resources (IUCN) Red List, as well as under Federal and Queensland </a:t>
            </a:r>
            <a:r>
              <a:rPr lang="en-US" sz="3200" dirty="0" smtClean="0">
                <a:latin typeface="Calibri"/>
                <a:cs typeface="Calibri"/>
              </a:rPr>
              <a:t>legislation</a:t>
            </a:r>
            <a:endParaRPr lang="en-US" sz="3200" dirty="0">
              <a:latin typeface="Calibri"/>
              <a:cs typeface="Calibri"/>
            </a:endParaRPr>
          </a:p>
          <a:p>
            <a:pPr marL="457200" indent="-457200">
              <a:spcBef>
                <a:spcPts val="1200"/>
              </a:spcBef>
              <a:buSzPct val="125000"/>
              <a:buFont typeface="Arial"/>
              <a:buChar char="•"/>
              <a:defRPr/>
            </a:pPr>
            <a:r>
              <a:rPr lang="en-US" sz="3200" dirty="0">
                <a:latin typeface="Calibri"/>
                <a:cs typeface="Calibri"/>
              </a:rPr>
              <a:t>Hawksbill has been listed as </a:t>
            </a:r>
            <a:r>
              <a:rPr lang="en-US" sz="3200" i="1" dirty="0">
                <a:latin typeface="Calibri"/>
                <a:cs typeface="Calibri"/>
              </a:rPr>
              <a:t>Critically Endangered </a:t>
            </a:r>
            <a:r>
              <a:rPr lang="en-US" sz="3200" dirty="0">
                <a:latin typeface="Calibri"/>
                <a:cs typeface="Calibri"/>
              </a:rPr>
              <a:t>since </a:t>
            </a:r>
            <a:r>
              <a:rPr lang="en-US" sz="3200" dirty="0" smtClean="0">
                <a:latin typeface="Calibri"/>
                <a:cs typeface="Calibri"/>
              </a:rPr>
              <a:t>1996</a:t>
            </a:r>
          </a:p>
          <a:p>
            <a:pPr algn="ctr">
              <a:spcBef>
                <a:spcPts val="1200"/>
              </a:spcBef>
              <a:buSzPct val="125000"/>
              <a:defRPr/>
            </a:pPr>
            <a:r>
              <a:rPr lang="en-US" sz="5500" b="1" u="sng" dirty="0" smtClean="0">
                <a:effectLst>
                  <a:outerShdw blurRad="38100" dist="38100" dir="2700000" algn="tl">
                    <a:srgbClr val="DDDDDD"/>
                  </a:outerShdw>
                </a:effectLst>
                <a:latin typeface="Arial"/>
                <a:cs typeface="Arial"/>
              </a:rPr>
              <a:t>Threats</a:t>
            </a:r>
          </a:p>
          <a:p>
            <a:pPr marL="457200" indent="-457200">
              <a:spcBef>
                <a:spcPts val="1200"/>
              </a:spcBef>
              <a:buSzPct val="125000"/>
              <a:buFont typeface="Arial"/>
              <a:buChar char="•"/>
              <a:defRPr/>
            </a:pPr>
            <a:r>
              <a:rPr lang="en-US" sz="3200" dirty="0">
                <a:latin typeface="Calibri"/>
                <a:cs typeface="Calibri"/>
              </a:rPr>
              <a:t>Turtle population declines in Australia have been attributed to net entanglement, ingestion of debris, accidental capture, accidental drowning, and starvation</a:t>
            </a:r>
          </a:p>
          <a:p>
            <a:pPr marL="457200" indent="-457200">
              <a:spcBef>
                <a:spcPts val="1200"/>
              </a:spcBef>
              <a:buSzPct val="125000"/>
              <a:buFont typeface="Arial"/>
              <a:buChar char="•"/>
              <a:defRPr/>
            </a:pPr>
            <a:r>
              <a:rPr lang="en-US" sz="3200" dirty="0">
                <a:latin typeface="Calibri"/>
                <a:cs typeface="Calibri"/>
              </a:rPr>
              <a:t>Cyclones Larry (Cat. 4) in 2005 and Yasi (Cat. 5) in 2011 resulted in massive sea grass bed losses</a:t>
            </a:r>
          </a:p>
          <a:p>
            <a:pPr marL="457200" indent="-457200">
              <a:spcBef>
                <a:spcPts val="1200"/>
              </a:spcBef>
              <a:buSzPct val="125000"/>
              <a:buFont typeface="Arial"/>
              <a:buChar char="•"/>
              <a:defRPr/>
            </a:pPr>
            <a:r>
              <a:rPr lang="en-US" sz="3200" b="1" dirty="0">
                <a:latin typeface="Calibri"/>
                <a:cs typeface="Calibri"/>
              </a:rPr>
              <a:t>“Floating Syndrome” </a:t>
            </a:r>
            <a:r>
              <a:rPr lang="en-US" sz="3200" dirty="0">
                <a:latin typeface="Calibri"/>
                <a:cs typeface="Calibri"/>
              </a:rPr>
              <a:t>due to plastic debris ingestion</a:t>
            </a:r>
          </a:p>
          <a:p>
            <a:pPr marL="457200" indent="-457200">
              <a:spcBef>
                <a:spcPts val="1200"/>
              </a:spcBef>
              <a:buSzPct val="125000"/>
              <a:buFont typeface="Arial"/>
              <a:buChar char="•"/>
              <a:defRPr/>
            </a:pPr>
            <a:r>
              <a:rPr lang="en-US" sz="3200" b="1" dirty="0">
                <a:latin typeface="Calibri"/>
                <a:cs typeface="Calibri"/>
              </a:rPr>
              <a:t>88.7% </a:t>
            </a:r>
            <a:r>
              <a:rPr lang="en-US" sz="3200" dirty="0">
                <a:latin typeface="Calibri"/>
                <a:cs typeface="Calibri"/>
              </a:rPr>
              <a:t>of mortality incidents involved entanglement since 1989; at least </a:t>
            </a:r>
            <a:r>
              <a:rPr lang="en-US" sz="3200" b="1" dirty="0">
                <a:latin typeface="Calibri"/>
                <a:cs typeface="Calibri"/>
              </a:rPr>
              <a:t>1,122</a:t>
            </a:r>
            <a:r>
              <a:rPr lang="en-US" sz="3200" dirty="0">
                <a:latin typeface="Calibri"/>
                <a:cs typeface="Calibri"/>
              </a:rPr>
              <a:t> marine turtles have been entangled in or ingested plastic debris</a:t>
            </a:r>
          </a:p>
          <a:p>
            <a:pPr marL="457200" indent="-457200">
              <a:spcBef>
                <a:spcPts val="1200"/>
              </a:spcBef>
              <a:buSzPct val="125000"/>
              <a:buFont typeface="Arial"/>
              <a:buChar char="•"/>
              <a:defRPr/>
            </a:pPr>
            <a:r>
              <a:rPr lang="en-US" sz="3200" dirty="0">
                <a:latin typeface="Calibri"/>
                <a:cs typeface="Calibri"/>
              </a:rPr>
              <a:t>Centuries of exploitation in commercial and traditional fisheries as well as death by drowning from trawling as well as from accidental </a:t>
            </a:r>
            <a:r>
              <a:rPr lang="en-US" sz="3200" dirty="0" smtClean="0">
                <a:latin typeface="Calibri"/>
                <a:cs typeface="Calibri"/>
              </a:rPr>
              <a:t>bycatch</a:t>
            </a:r>
            <a:endParaRPr lang="en-US" sz="3200" b="1" u="sng" dirty="0">
              <a:effectLst>
                <a:outerShdw blurRad="38100" dist="38100" dir="2700000" algn="tl">
                  <a:srgbClr val="DDDDDD"/>
                </a:outerShdw>
              </a:effectLst>
              <a:latin typeface="Calibri"/>
              <a:cs typeface="Calibri"/>
            </a:endParaRPr>
          </a:p>
          <a:p>
            <a:pPr marL="457200" indent="-457200">
              <a:spcBef>
                <a:spcPts val="1200"/>
              </a:spcBef>
              <a:buSzPct val="125000"/>
              <a:buFont typeface="Arial"/>
              <a:buChar char="•"/>
              <a:defRPr/>
            </a:pPr>
            <a:endParaRPr lang="en-US" sz="3200" b="1" u="sng" dirty="0" smtClean="0">
              <a:effectLst>
                <a:outerShdw blurRad="38100" dist="38100" dir="2700000" algn="tl">
                  <a:srgbClr val="DDDDDD"/>
                </a:outerShdw>
              </a:effectLst>
              <a:latin typeface="Calibri"/>
              <a:cs typeface="Calibri"/>
            </a:endParaRPr>
          </a:p>
        </p:txBody>
      </p:sp>
      <p:grpSp>
        <p:nvGrpSpPr>
          <p:cNvPr id="34" name="Group 33"/>
          <p:cNvGrpSpPr/>
          <p:nvPr/>
        </p:nvGrpSpPr>
        <p:grpSpPr>
          <a:xfrm>
            <a:off x="12086997" y="17215832"/>
            <a:ext cx="10287000" cy="19855468"/>
            <a:chOff x="12268200" y="16522700"/>
            <a:chExt cx="10287000" cy="9613900"/>
          </a:xfrm>
          <a:solidFill>
            <a:srgbClr val="B9CDE5"/>
          </a:solidFill>
        </p:grpSpPr>
        <p:sp>
          <p:nvSpPr>
            <p:cNvPr id="29" name="Rectangle 28"/>
            <p:cNvSpPr>
              <a:spLocks noChangeArrowheads="1"/>
            </p:cNvSpPr>
            <p:nvPr/>
          </p:nvSpPr>
          <p:spPr bwMode="auto">
            <a:xfrm>
              <a:off x="12268200" y="16522700"/>
              <a:ext cx="10287000" cy="9613900"/>
            </a:xfrm>
            <a:prstGeom prst="rect">
              <a:avLst/>
            </a:prstGeom>
            <a:grpFill/>
            <a:ln w="76200">
              <a:solidFill>
                <a:srgbClr val="041027"/>
              </a:solidFill>
              <a:miter lim="800000"/>
              <a:headEnd/>
              <a:tailEnd/>
            </a:ln>
            <a:effectLst/>
            <a:extLst/>
          </p:spPr>
          <p:txBody>
            <a:bodyPr wrap="none" anchor="ctr"/>
            <a:lstStyle/>
            <a:p>
              <a:pPr>
                <a:defRPr/>
              </a:pPr>
              <a:endParaRPr lang="en-US"/>
            </a:p>
          </p:txBody>
        </p:sp>
        <p:sp>
          <p:nvSpPr>
            <p:cNvPr id="30" name="Text Box 12"/>
            <p:cNvSpPr txBox="1">
              <a:spLocks noChangeArrowheads="1"/>
            </p:cNvSpPr>
            <p:nvPr/>
          </p:nvSpPr>
          <p:spPr bwMode="auto">
            <a:xfrm>
              <a:off x="13002962" y="16699271"/>
              <a:ext cx="9431435" cy="462905"/>
            </a:xfrm>
            <a:prstGeom prst="rect">
              <a:avLst/>
            </a:prstGeom>
            <a:gr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r>
                <a:rPr lang="en-US" sz="5500" b="1" u="sng" dirty="0" smtClean="0">
                  <a:effectLst>
                    <a:outerShdw blurRad="38100" dist="38100" dir="2700000" algn="tl">
                      <a:srgbClr val="DDDDDD"/>
                    </a:outerShdw>
                  </a:effectLst>
                </a:rPr>
                <a:t>Case Study 1: “Angie”</a:t>
              </a:r>
            </a:p>
          </p:txBody>
        </p:sp>
      </p:grpSp>
      <p:sp>
        <p:nvSpPr>
          <p:cNvPr id="35" name="Text Box 12"/>
          <p:cNvSpPr txBox="1">
            <a:spLocks noChangeArrowheads="1"/>
          </p:cNvSpPr>
          <p:nvPr/>
        </p:nvSpPr>
        <p:spPr bwMode="auto">
          <a:xfrm>
            <a:off x="33722189" y="20796991"/>
            <a:ext cx="9212821" cy="956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r>
              <a:rPr lang="en-US" sz="5500" b="1" u="sng" dirty="0" smtClean="0">
                <a:effectLst>
                  <a:outerShdw blurRad="38100" dist="38100" dir="2700000" algn="tl">
                    <a:srgbClr val="DDDDDD"/>
                  </a:outerShdw>
                </a:effectLst>
              </a:rPr>
              <a:t>Conclusions</a:t>
            </a:r>
            <a:endParaRPr lang="en-US" sz="5500" b="1" u="sng" dirty="0" smtClean="0">
              <a:effectLst>
                <a:outerShdw blurRad="38100" dist="38100" dir="2700000" algn="tl">
                  <a:srgbClr val="DDDDDD"/>
                </a:outerShdw>
              </a:effectLst>
            </a:endParaRPr>
          </a:p>
        </p:txBody>
      </p:sp>
      <p:sp>
        <p:nvSpPr>
          <p:cNvPr id="36" name="Text Box 12"/>
          <p:cNvSpPr txBox="1">
            <a:spLocks noChangeArrowheads="1"/>
          </p:cNvSpPr>
          <p:nvPr/>
        </p:nvSpPr>
        <p:spPr bwMode="auto">
          <a:xfrm>
            <a:off x="33594510" y="6120060"/>
            <a:ext cx="9330812" cy="14621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r>
              <a:rPr lang="en-US" sz="5500" b="1" u="sng" dirty="0" smtClean="0">
                <a:effectLst>
                  <a:outerShdw blurRad="38100" dist="38100" dir="2700000" algn="tl">
                    <a:srgbClr val="DDDDDD"/>
                  </a:outerShdw>
                </a:effectLst>
              </a:rPr>
              <a:t>Implications for </a:t>
            </a:r>
            <a:r>
              <a:rPr lang="en-US" sz="5500" b="1" u="sng" dirty="0" smtClean="0">
                <a:effectLst>
                  <a:outerShdw blurRad="38100" dist="38100" dir="2700000" algn="tl">
                    <a:srgbClr val="DDDDDD"/>
                  </a:outerShdw>
                </a:effectLst>
              </a:rPr>
              <a:t>Legislation</a:t>
            </a:r>
          </a:p>
          <a:p>
            <a:pPr>
              <a:spcBef>
                <a:spcPts val="1200"/>
              </a:spcBef>
              <a:buSzPct val="125000"/>
              <a:defRPr/>
            </a:pPr>
            <a:r>
              <a:rPr lang="en-US" sz="3200" b="1" dirty="0">
                <a:latin typeface="Calibri"/>
                <a:cs typeface="Calibri"/>
              </a:rPr>
              <a:t>MTSG Global Strategy for the Conservation of Marine Turtles</a:t>
            </a:r>
          </a:p>
          <a:p>
            <a:pPr marL="457200" indent="-457200">
              <a:spcBef>
                <a:spcPts val="1200"/>
              </a:spcBef>
              <a:buSzPct val="125000"/>
              <a:buFont typeface="Arial"/>
              <a:buChar char="•"/>
              <a:defRPr/>
            </a:pPr>
            <a:r>
              <a:rPr lang="en-US" sz="3200" dirty="0">
                <a:latin typeface="Calibri"/>
                <a:cs typeface="Calibri"/>
              </a:rPr>
              <a:t>Comprises </a:t>
            </a:r>
            <a:r>
              <a:rPr lang="en-US" sz="3200" b="1" dirty="0">
                <a:latin typeface="Calibri"/>
                <a:cs typeface="Calibri"/>
              </a:rPr>
              <a:t>nine</a:t>
            </a:r>
            <a:r>
              <a:rPr lang="en-US" sz="3200" dirty="0">
                <a:latin typeface="Calibri"/>
                <a:cs typeface="Calibri"/>
              </a:rPr>
              <a:t> parallel strategies for conservation, including, most importantly, </a:t>
            </a:r>
            <a:r>
              <a:rPr lang="en-US" sz="3200" i="1" dirty="0">
                <a:latin typeface="Calibri"/>
                <a:cs typeface="Calibri"/>
              </a:rPr>
              <a:t>Regional and International Cooperation</a:t>
            </a:r>
            <a:r>
              <a:rPr lang="en-US" sz="3200" dirty="0">
                <a:latin typeface="Calibri"/>
                <a:cs typeface="Calibri"/>
              </a:rPr>
              <a:t>; however, there is risk that a lack of cooperation will lead to further degradation and waste of resources</a:t>
            </a:r>
          </a:p>
          <a:p>
            <a:pPr marL="457200" indent="-457200">
              <a:spcBef>
                <a:spcPts val="1200"/>
              </a:spcBef>
              <a:buSzPct val="125000"/>
              <a:buFont typeface="Arial"/>
              <a:buChar char="•"/>
              <a:defRPr/>
            </a:pPr>
            <a:r>
              <a:rPr lang="en-US" sz="3200" dirty="0">
                <a:latin typeface="Calibri"/>
                <a:cs typeface="Calibri"/>
              </a:rPr>
              <a:t>Has not been updated since adoption in 1995</a:t>
            </a:r>
          </a:p>
          <a:p>
            <a:pPr>
              <a:spcBef>
                <a:spcPts val="1200"/>
              </a:spcBef>
              <a:buSzPct val="125000"/>
              <a:defRPr/>
            </a:pPr>
            <a:endParaRPr lang="en-US" sz="3200" dirty="0">
              <a:latin typeface="Calibri"/>
              <a:cs typeface="Calibri"/>
            </a:endParaRPr>
          </a:p>
          <a:p>
            <a:pPr>
              <a:spcBef>
                <a:spcPts val="1200"/>
              </a:spcBef>
              <a:buSzPct val="125000"/>
              <a:defRPr/>
            </a:pPr>
            <a:r>
              <a:rPr lang="en-US" sz="3200" b="1" dirty="0">
                <a:latin typeface="Calibri"/>
                <a:cs typeface="Calibri"/>
              </a:rPr>
              <a:t>CITES</a:t>
            </a:r>
          </a:p>
          <a:p>
            <a:pPr marL="457200" indent="-457200">
              <a:spcBef>
                <a:spcPts val="1200"/>
              </a:spcBef>
              <a:buSzPct val="125000"/>
              <a:buFont typeface="Arial"/>
              <a:buChar char="•"/>
              <a:defRPr/>
            </a:pPr>
            <a:r>
              <a:rPr lang="en-US" sz="3200" dirty="0">
                <a:latin typeface="Calibri"/>
                <a:cs typeface="Calibri"/>
              </a:rPr>
              <a:t>Strict permit requirements have precluded majority of international trade of sea turtles and goods</a:t>
            </a:r>
          </a:p>
          <a:p>
            <a:pPr marL="457200" indent="-457200">
              <a:spcBef>
                <a:spcPts val="1200"/>
              </a:spcBef>
              <a:buSzPct val="125000"/>
              <a:buFont typeface="Arial"/>
              <a:buChar char="•"/>
              <a:defRPr/>
            </a:pPr>
            <a:r>
              <a:rPr lang="en-US" sz="3200" dirty="0">
                <a:latin typeface="Calibri"/>
                <a:cs typeface="Calibri"/>
              </a:rPr>
              <a:t>Prevents only one threat in international trade; issues regarding habitat and domestic trade are never mentioned</a:t>
            </a:r>
          </a:p>
          <a:p>
            <a:pPr>
              <a:spcBef>
                <a:spcPts val="1200"/>
              </a:spcBef>
              <a:buSzPct val="125000"/>
              <a:defRPr/>
            </a:pPr>
            <a:endParaRPr lang="en-US" sz="3200" dirty="0">
              <a:latin typeface="Calibri"/>
              <a:cs typeface="Calibri"/>
            </a:endParaRPr>
          </a:p>
          <a:p>
            <a:pPr>
              <a:spcBef>
                <a:spcPts val="1200"/>
              </a:spcBef>
              <a:buSzPct val="125000"/>
              <a:defRPr/>
            </a:pPr>
            <a:r>
              <a:rPr lang="en-US" sz="3200" b="1" dirty="0">
                <a:latin typeface="Calibri"/>
                <a:cs typeface="Calibri"/>
              </a:rPr>
              <a:t>CMS</a:t>
            </a:r>
          </a:p>
          <a:p>
            <a:pPr marL="457200" indent="-457200">
              <a:spcBef>
                <a:spcPts val="1200"/>
              </a:spcBef>
              <a:buSzPct val="125000"/>
              <a:buFont typeface="Arial"/>
              <a:buChar char="•"/>
              <a:defRPr/>
            </a:pPr>
            <a:r>
              <a:rPr lang="en-US" sz="3200" dirty="0">
                <a:latin typeface="Calibri"/>
                <a:cs typeface="Calibri"/>
              </a:rPr>
              <a:t>Encourages regional cooperation and building capacity in relation to marine turtles</a:t>
            </a:r>
          </a:p>
          <a:p>
            <a:pPr marL="457200" indent="-457200">
              <a:spcBef>
                <a:spcPts val="1200"/>
              </a:spcBef>
              <a:buSzPct val="125000"/>
              <a:buFont typeface="Arial"/>
              <a:buChar char="•"/>
              <a:defRPr/>
            </a:pPr>
            <a:r>
              <a:rPr lang="en-US" sz="3200" dirty="0">
                <a:latin typeface="Calibri"/>
                <a:cs typeface="Calibri"/>
              </a:rPr>
              <a:t>Numerous collaborations with IUCN and MTSG</a:t>
            </a:r>
          </a:p>
          <a:p>
            <a:pPr marL="457200" indent="-457200">
              <a:spcBef>
                <a:spcPts val="1200"/>
              </a:spcBef>
              <a:buSzPct val="125000"/>
              <a:buFont typeface="Arial"/>
              <a:buChar char="•"/>
              <a:defRPr/>
            </a:pPr>
            <a:r>
              <a:rPr lang="en-US" sz="3200" dirty="0">
                <a:latin typeface="Calibri"/>
                <a:cs typeface="Calibri"/>
              </a:rPr>
              <a:t>Provides for significant protection of marine turtles and their habitats and has the potential to link international regional enterprises previously unable to be universally </a:t>
            </a:r>
            <a:r>
              <a:rPr lang="en-US" sz="3200" dirty="0" smtClean="0">
                <a:latin typeface="Calibri"/>
                <a:cs typeface="Calibri"/>
              </a:rPr>
              <a:t>implemented</a:t>
            </a:r>
            <a:endParaRPr lang="en-US" sz="3200" dirty="0">
              <a:latin typeface="Calibri"/>
              <a:cs typeface="Calibri"/>
            </a:endParaRPr>
          </a:p>
        </p:txBody>
      </p:sp>
      <p:sp>
        <p:nvSpPr>
          <p:cNvPr id="37" name="Rectangle 23"/>
          <p:cNvSpPr>
            <a:spLocks noChangeArrowheads="1"/>
          </p:cNvSpPr>
          <p:nvPr/>
        </p:nvSpPr>
        <p:spPr bwMode="auto">
          <a:xfrm>
            <a:off x="1139311" y="27356275"/>
            <a:ext cx="10287000" cy="9715025"/>
          </a:xfrm>
          <a:prstGeom prst="rect">
            <a:avLst/>
          </a:prstGeom>
          <a:solidFill>
            <a:srgbClr val="B9CDE5"/>
          </a:solidFill>
          <a:ln w="76200">
            <a:solidFill>
              <a:srgbClr val="000000"/>
            </a:solidFill>
            <a:miter lim="800000"/>
            <a:headEnd/>
            <a:tailEnd/>
          </a:ln>
          <a:effectLst/>
          <a:extLst/>
        </p:spPr>
        <p:txBody>
          <a:bodyPr wrap="none" anchor="ctr"/>
          <a:lstStyle/>
          <a:p>
            <a:pPr>
              <a:defRPr/>
            </a:pPr>
            <a:endParaRPr lang="en-US"/>
          </a:p>
        </p:txBody>
      </p:sp>
      <p:sp>
        <p:nvSpPr>
          <p:cNvPr id="38" name="Text Box 12"/>
          <p:cNvSpPr txBox="1">
            <a:spLocks noChangeArrowheads="1"/>
          </p:cNvSpPr>
          <p:nvPr/>
        </p:nvSpPr>
        <p:spPr bwMode="auto">
          <a:xfrm>
            <a:off x="12147398" y="27408517"/>
            <a:ext cx="10226599" cy="956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r>
              <a:rPr lang="en-US" sz="5500" b="1" u="sng" dirty="0" smtClean="0">
                <a:effectLst>
                  <a:outerShdw blurRad="38100" dist="38100" dir="2700000" algn="tl">
                    <a:srgbClr val="DDDDDD"/>
                  </a:outerShdw>
                </a:effectLst>
              </a:rPr>
              <a:t>Case Study 2: “Hooker”</a:t>
            </a:r>
          </a:p>
        </p:txBody>
      </p:sp>
      <p:sp>
        <p:nvSpPr>
          <p:cNvPr id="44" name="Text Box 12"/>
          <p:cNvSpPr txBox="1">
            <a:spLocks noChangeArrowheads="1"/>
          </p:cNvSpPr>
          <p:nvPr/>
        </p:nvSpPr>
        <p:spPr bwMode="auto">
          <a:xfrm>
            <a:off x="1201297" y="27408517"/>
            <a:ext cx="10226599" cy="956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endParaRPr lang="en-US" sz="5500" b="1" u="sng" dirty="0" smtClean="0">
              <a:effectLst>
                <a:outerShdw blurRad="38100" dist="38100" dir="2700000" algn="tl">
                  <a:srgbClr val="DDDDDD"/>
                </a:outerShdw>
              </a:effectLst>
            </a:endParaRPr>
          </a:p>
        </p:txBody>
      </p:sp>
      <p:sp>
        <p:nvSpPr>
          <p:cNvPr id="32" name="Text Box 12"/>
          <p:cNvSpPr txBox="1">
            <a:spLocks noChangeArrowheads="1"/>
          </p:cNvSpPr>
          <p:nvPr/>
        </p:nvSpPr>
        <p:spPr bwMode="auto">
          <a:xfrm>
            <a:off x="22936200" y="17602780"/>
            <a:ext cx="10226599" cy="956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r>
              <a:rPr lang="en-US" sz="5500" b="1" u="sng" dirty="0" smtClean="0">
                <a:effectLst>
                  <a:outerShdw blurRad="38100" dist="38100" dir="2700000" algn="tl">
                    <a:srgbClr val="DDDDDD"/>
                  </a:outerShdw>
                </a:effectLst>
              </a:rPr>
              <a:t>Case Study 3: “Ella”</a:t>
            </a:r>
          </a:p>
        </p:txBody>
      </p:sp>
      <p:sp>
        <p:nvSpPr>
          <p:cNvPr id="39" name="Text Box 12"/>
          <p:cNvSpPr txBox="1">
            <a:spLocks noChangeArrowheads="1"/>
          </p:cNvSpPr>
          <p:nvPr/>
        </p:nvSpPr>
        <p:spPr bwMode="auto">
          <a:xfrm>
            <a:off x="22875799" y="27443530"/>
            <a:ext cx="10226599" cy="956032"/>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r>
              <a:rPr lang="en-US" sz="5500" b="1" u="sng" dirty="0" smtClean="0">
                <a:effectLst>
                  <a:outerShdw blurRad="38100" dist="38100" dir="2700000" algn="tl">
                    <a:srgbClr val="DDDDDD"/>
                  </a:outerShdw>
                </a:effectLst>
              </a:rPr>
              <a:t>Case Study 4: “Barney”</a:t>
            </a:r>
          </a:p>
        </p:txBody>
      </p:sp>
      <p:pic>
        <p:nvPicPr>
          <p:cNvPr id="46" name="Picture 45" descr="Macintosh HD:Users:MeredithBraun:Pictures:iPhoto Library.photolibrary:Previews:2014:05:03:20140503-150017:M+fT2FkBSHim6g2sUvImYQ:DSCN1227.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25420007" y="18650262"/>
            <a:ext cx="5844473" cy="4387647"/>
          </a:xfrm>
          <a:prstGeom prst="rect">
            <a:avLst/>
          </a:prstGeom>
          <a:noFill/>
          <a:ln>
            <a:solidFill>
              <a:srgbClr val="000000"/>
            </a:solidFill>
          </a:ln>
        </p:spPr>
      </p:pic>
      <p:sp>
        <p:nvSpPr>
          <p:cNvPr id="7" name="Rectangle 6"/>
          <p:cNvSpPr/>
          <p:nvPr/>
        </p:nvSpPr>
        <p:spPr>
          <a:xfrm>
            <a:off x="25420005" y="23085985"/>
            <a:ext cx="5844475" cy="707886"/>
          </a:xfrm>
          <a:prstGeom prst="rect">
            <a:avLst/>
          </a:prstGeom>
        </p:spPr>
        <p:txBody>
          <a:bodyPr wrap="square">
            <a:spAutoFit/>
          </a:bodyPr>
          <a:lstStyle/>
          <a:p>
            <a:r>
              <a:rPr lang="en-US" sz="2000" dirty="0" smtClean="0"/>
              <a:t>Figure </a:t>
            </a:r>
            <a:r>
              <a:rPr lang="en-US" sz="2000" dirty="0"/>
              <a:t>1: Juvenile female green turtle with scarring to carapace and neck</a:t>
            </a:r>
          </a:p>
        </p:txBody>
      </p:sp>
      <p:sp>
        <p:nvSpPr>
          <p:cNvPr id="50" name="Text Box 14"/>
          <p:cNvSpPr txBox="1">
            <a:spLocks noChangeArrowheads="1"/>
          </p:cNvSpPr>
          <p:nvPr/>
        </p:nvSpPr>
        <p:spPr bwMode="auto">
          <a:xfrm>
            <a:off x="22936200" y="23745795"/>
            <a:ext cx="10166198" cy="3657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457200" indent="-457200">
              <a:spcBef>
                <a:spcPts val="1200"/>
              </a:spcBef>
              <a:buSzPct val="125000"/>
              <a:buFont typeface="Arial"/>
              <a:buChar char="•"/>
              <a:defRPr/>
            </a:pPr>
            <a:r>
              <a:rPr lang="en-US" sz="3200" dirty="0" smtClean="0"/>
              <a:t>Juvenile female green turtle, aged 10-</a:t>
            </a:r>
            <a:r>
              <a:rPr lang="en-US" sz="3200" dirty="0" smtClean="0"/>
              <a:t>12</a:t>
            </a:r>
          </a:p>
          <a:p>
            <a:pPr marL="457200" indent="-457200">
              <a:spcBef>
                <a:spcPts val="1200"/>
              </a:spcBef>
              <a:buSzPct val="125000"/>
              <a:buFont typeface="Arial"/>
              <a:buChar char="•"/>
              <a:defRPr/>
            </a:pPr>
            <a:r>
              <a:rPr lang="en-US" sz="3200" dirty="0" smtClean="0"/>
              <a:t>Spotlights lack of sufficient commercial and recreational boating regulation near shore; effective local boating regulation can significantly reduce boat strike </a:t>
            </a:r>
            <a:r>
              <a:rPr lang="en-US" sz="3200" dirty="0" smtClean="0"/>
              <a:t>incidents</a:t>
            </a:r>
            <a:endParaRPr lang="en-US" sz="3200" dirty="0" smtClean="0"/>
          </a:p>
          <a:p>
            <a:pPr marL="457200" indent="-457200">
              <a:spcBef>
                <a:spcPts val="1200"/>
              </a:spcBef>
              <a:buSzPct val="125000"/>
              <a:buFont typeface="Arial"/>
              <a:buChar char="•"/>
              <a:defRPr/>
            </a:pPr>
            <a:r>
              <a:rPr lang="en-US" sz="3200" dirty="0" smtClean="0"/>
              <a:t>Victim of boat </a:t>
            </a:r>
            <a:r>
              <a:rPr lang="en-US" sz="3200" dirty="0" smtClean="0"/>
              <a:t>strike; wound </a:t>
            </a:r>
            <a:r>
              <a:rPr lang="en-US" sz="3200" dirty="0" smtClean="0"/>
              <a:t>from boat ran up from shell up through neck and up to </a:t>
            </a:r>
            <a:r>
              <a:rPr lang="en-US" sz="3200" dirty="0" smtClean="0"/>
              <a:t>head; lungs </a:t>
            </a:r>
            <a:r>
              <a:rPr lang="en-US" sz="3200" dirty="0" smtClean="0"/>
              <a:t>were visible</a:t>
            </a:r>
          </a:p>
          <a:p>
            <a:pPr marL="457200" indent="-457200">
              <a:spcBef>
                <a:spcPts val="1200"/>
              </a:spcBef>
              <a:buSzPct val="125000"/>
              <a:buFont typeface="Arial"/>
              <a:buChar char="•"/>
              <a:defRPr/>
            </a:pPr>
            <a:r>
              <a:rPr lang="en-US" sz="3200" dirty="0"/>
              <a:t>W</a:t>
            </a:r>
            <a:r>
              <a:rPr lang="en-US" sz="3200" dirty="0" smtClean="0"/>
              <a:t>ill </a:t>
            </a:r>
            <a:r>
              <a:rPr lang="en-US" sz="3200" dirty="0" smtClean="0"/>
              <a:t>remain at </a:t>
            </a:r>
            <a:r>
              <a:rPr lang="en-US" sz="3200" dirty="0" smtClean="0"/>
              <a:t>Rehabilitation Centre </a:t>
            </a:r>
            <a:r>
              <a:rPr lang="en-US" sz="3200" dirty="0" smtClean="0"/>
              <a:t>indefinitely</a:t>
            </a:r>
          </a:p>
        </p:txBody>
      </p:sp>
      <p:pic>
        <p:nvPicPr>
          <p:cNvPr id="51" name="Picture 50" descr="Macintosh HD:Users:MeredithBraun:Pictures:iPhoto Library.photolibrary:Previews:2014:05:03:20140503-150017:M07LbGBHRgif59RB%NlX+Q:DSCN1210.JPG"/>
          <p:cNvPicPr/>
          <p:nvPr/>
        </p:nvPicPr>
        <p:blipFill>
          <a:blip r:embed="rId4" cstate="email">
            <a:extLst>
              <a:ext uri="{28A0092B-C50C-407E-A947-70E740481C1C}">
                <a14:useLocalDpi xmlns:a14="http://schemas.microsoft.com/office/drawing/2010/main"/>
              </a:ext>
            </a:extLst>
          </a:blip>
          <a:srcRect/>
          <a:stretch>
            <a:fillRect/>
          </a:stretch>
        </p:blipFill>
        <p:spPr bwMode="auto">
          <a:xfrm>
            <a:off x="25420007" y="28622576"/>
            <a:ext cx="5844473" cy="4339114"/>
          </a:xfrm>
          <a:prstGeom prst="rect">
            <a:avLst/>
          </a:prstGeom>
          <a:noFill/>
          <a:ln>
            <a:solidFill>
              <a:srgbClr val="000000"/>
            </a:solidFill>
          </a:ln>
        </p:spPr>
      </p:pic>
      <p:sp>
        <p:nvSpPr>
          <p:cNvPr id="54" name="Rectangle 53"/>
          <p:cNvSpPr/>
          <p:nvPr/>
        </p:nvSpPr>
        <p:spPr>
          <a:xfrm>
            <a:off x="25420008" y="32912962"/>
            <a:ext cx="5844474" cy="707886"/>
          </a:xfrm>
          <a:prstGeom prst="rect">
            <a:avLst/>
          </a:prstGeom>
        </p:spPr>
        <p:txBody>
          <a:bodyPr wrap="square">
            <a:spAutoFit/>
          </a:bodyPr>
          <a:lstStyle/>
          <a:p>
            <a:r>
              <a:rPr lang="en-US" sz="2000" dirty="0" smtClean="0"/>
              <a:t>Figure 2: Subadult male green turtle with barnacles – notice scarring from barnacle removal</a:t>
            </a:r>
            <a:endParaRPr lang="en-US" sz="2000" dirty="0"/>
          </a:p>
        </p:txBody>
      </p:sp>
      <p:sp>
        <p:nvSpPr>
          <p:cNvPr id="55" name="Text Box 14"/>
          <p:cNvSpPr txBox="1">
            <a:spLocks noChangeArrowheads="1"/>
          </p:cNvSpPr>
          <p:nvPr/>
        </p:nvSpPr>
        <p:spPr bwMode="auto">
          <a:xfrm>
            <a:off x="22996601" y="33483630"/>
            <a:ext cx="10166198" cy="3169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457200" indent="-457200">
              <a:spcBef>
                <a:spcPts val="1200"/>
              </a:spcBef>
              <a:buSzPct val="125000"/>
              <a:buFont typeface="Arial"/>
              <a:buChar char="•"/>
              <a:defRPr/>
            </a:pPr>
            <a:r>
              <a:rPr lang="en-US" sz="3200" dirty="0" smtClean="0"/>
              <a:t>Subadult male green turtle, aged 20-</a:t>
            </a:r>
            <a:r>
              <a:rPr lang="en-US" sz="3200" dirty="0" smtClean="0"/>
              <a:t>25</a:t>
            </a:r>
          </a:p>
          <a:p>
            <a:pPr marL="457200" indent="-457200">
              <a:spcBef>
                <a:spcPts val="1200"/>
              </a:spcBef>
              <a:buSzPct val="125000"/>
              <a:buFont typeface="Arial"/>
              <a:buChar char="•"/>
              <a:defRPr/>
            </a:pPr>
            <a:r>
              <a:rPr lang="en-US" sz="3200" dirty="0" smtClean="0"/>
              <a:t>Highlights sediment and nutrient pollution </a:t>
            </a:r>
            <a:r>
              <a:rPr lang="en-US" sz="3200" dirty="0" smtClean="0"/>
              <a:t>from runoff</a:t>
            </a:r>
            <a:endParaRPr lang="en-US" sz="3200" dirty="0" smtClean="0"/>
          </a:p>
          <a:p>
            <a:pPr marL="457200" indent="-457200">
              <a:spcBef>
                <a:spcPts val="1200"/>
              </a:spcBef>
              <a:buSzPct val="125000"/>
              <a:buFont typeface="Arial"/>
              <a:buChar char="•"/>
              <a:defRPr/>
            </a:pPr>
            <a:r>
              <a:rPr lang="en-US" sz="3200" dirty="0" smtClean="0"/>
              <a:t>Suffered from starvation; found floating listlessly</a:t>
            </a:r>
          </a:p>
          <a:p>
            <a:pPr marL="457200" indent="-457200">
              <a:spcBef>
                <a:spcPts val="1200"/>
              </a:spcBef>
              <a:buSzPct val="125000"/>
              <a:buFont typeface="Arial"/>
              <a:buChar char="•"/>
              <a:defRPr/>
            </a:pPr>
            <a:r>
              <a:rPr lang="en-US" sz="3200" dirty="0" smtClean="0"/>
              <a:t>Two-year r</a:t>
            </a:r>
            <a:r>
              <a:rPr lang="en-US" sz="3200" dirty="0" smtClean="0"/>
              <a:t>esident </a:t>
            </a:r>
            <a:r>
              <a:rPr lang="en-US" sz="3200" dirty="0" smtClean="0"/>
              <a:t>at </a:t>
            </a:r>
            <a:r>
              <a:rPr lang="en-US" sz="3200" dirty="0" smtClean="0"/>
              <a:t>Rehabilitation Centre; </a:t>
            </a:r>
            <a:r>
              <a:rPr lang="en-US" sz="3200" dirty="0" smtClean="0"/>
              <a:t>before </a:t>
            </a:r>
            <a:r>
              <a:rPr lang="en-US" sz="3200" dirty="0" smtClean="0"/>
              <a:t>release in early 2015, </a:t>
            </a:r>
            <a:r>
              <a:rPr lang="en-US" sz="3200" dirty="0" smtClean="0"/>
              <a:t>last two barnacles were removed surgically</a:t>
            </a:r>
          </a:p>
        </p:txBody>
      </p:sp>
      <p:grpSp>
        <p:nvGrpSpPr>
          <p:cNvPr id="21" name="Group 20"/>
          <p:cNvGrpSpPr/>
          <p:nvPr/>
        </p:nvGrpSpPr>
        <p:grpSpPr>
          <a:xfrm>
            <a:off x="12147398" y="28622576"/>
            <a:ext cx="10166198" cy="9237322"/>
            <a:chOff x="12268201" y="17356708"/>
            <a:chExt cx="10166198" cy="9237322"/>
          </a:xfrm>
        </p:grpSpPr>
        <p:sp>
          <p:nvSpPr>
            <p:cNvPr id="60" name="Text Box 14"/>
            <p:cNvSpPr txBox="1">
              <a:spLocks noChangeArrowheads="1"/>
            </p:cNvSpPr>
            <p:nvPr/>
          </p:nvSpPr>
          <p:spPr bwMode="auto">
            <a:xfrm>
              <a:off x="12268201" y="22250673"/>
              <a:ext cx="10166198" cy="4343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457200" indent="-457200">
                <a:spcBef>
                  <a:spcPts val="1200"/>
                </a:spcBef>
                <a:buSzPct val="125000"/>
                <a:buFont typeface="Arial"/>
                <a:buChar char="•"/>
                <a:defRPr/>
              </a:pPr>
              <a:r>
                <a:rPr lang="en-US" sz="3200" dirty="0" smtClean="0"/>
                <a:t>Female juvenile hawksbill turtle, aged 10-</a:t>
              </a:r>
              <a:r>
                <a:rPr lang="en-US" sz="3200" dirty="0" smtClean="0"/>
                <a:t>12</a:t>
              </a:r>
            </a:p>
            <a:p>
              <a:pPr marL="457200" indent="-457200">
                <a:spcBef>
                  <a:spcPts val="1200"/>
                </a:spcBef>
                <a:buSzPct val="125000"/>
                <a:buFont typeface="Arial"/>
                <a:buChar char="•"/>
                <a:defRPr/>
              </a:pPr>
              <a:r>
                <a:rPr lang="en-US" sz="3200" dirty="0" smtClean="0"/>
                <a:t>Illustrates need for reduction of solid waste and fishing gear pollution </a:t>
              </a:r>
            </a:p>
            <a:p>
              <a:pPr marL="457200" indent="-457200">
                <a:spcBef>
                  <a:spcPts val="1200"/>
                </a:spcBef>
                <a:buSzPct val="125000"/>
                <a:buFont typeface="Arial"/>
                <a:buChar char="•"/>
                <a:defRPr/>
              </a:pPr>
              <a:r>
                <a:rPr lang="en-US" sz="3200" dirty="0" smtClean="0"/>
                <a:t>Ingested </a:t>
              </a:r>
              <a:r>
                <a:rPr lang="en-US" sz="3200" dirty="0" smtClean="0"/>
                <a:t>a fishing hook which caused digestive blockage, leading to floating syndrome</a:t>
              </a:r>
            </a:p>
            <a:p>
              <a:pPr marL="457200" indent="-457200">
                <a:spcBef>
                  <a:spcPts val="1200"/>
                </a:spcBef>
                <a:buSzPct val="125000"/>
                <a:buFont typeface="Arial"/>
                <a:buChar char="•"/>
                <a:defRPr/>
              </a:pPr>
              <a:r>
                <a:rPr lang="en-US" sz="3200" dirty="0" smtClean="0"/>
                <a:t>Released in </a:t>
              </a:r>
              <a:r>
                <a:rPr lang="en-US" sz="3200" dirty="0" smtClean="0"/>
                <a:t>May </a:t>
              </a:r>
              <a:r>
                <a:rPr lang="en-US" sz="3200" dirty="0" smtClean="0"/>
                <a:t>2014 after one year </a:t>
              </a:r>
              <a:r>
                <a:rPr lang="en-US" sz="3200" dirty="0" smtClean="0"/>
                <a:t>of</a:t>
              </a:r>
              <a:r>
                <a:rPr lang="en-US" sz="3200" dirty="0" smtClean="0"/>
                <a:t> rehabilitation</a:t>
              </a:r>
              <a:endParaRPr lang="en-US" sz="3200" dirty="0" smtClean="0"/>
            </a:p>
          </p:txBody>
        </p:sp>
        <p:pic>
          <p:nvPicPr>
            <p:cNvPr id="9" name="Picture 8" descr="10333675_760076454033271_441069551818487763_o.jpg"/>
            <p:cNvPicPr>
              <a:picLocks noChangeAspect="1"/>
            </p:cNvPicPr>
            <p:nvPr/>
          </p:nvPicPr>
          <p:blipFill rotWithShape="1">
            <a:blip r:embed="rId5">
              <a:extLst>
                <a:ext uri="{28A0092B-C50C-407E-A947-70E740481C1C}">
                  <a14:useLocalDpi xmlns:a14="http://schemas.microsoft.com/office/drawing/2010/main" val="0"/>
                </a:ext>
              </a:extLst>
            </a:blip>
            <a:srcRect r="14088"/>
            <a:stretch/>
          </p:blipFill>
          <p:spPr>
            <a:xfrm>
              <a:off x="14542209" y="17356708"/>
              <a:ext cx="5590641" cy="4339114"/>
            </a:xfrm>
            <a:prstGeom prst="rect">
              <a:avLst/>
            </a:prstGeom>
            <a:ln>
              <a:solidFill>
                <a:srgbClr val="000000"/>
              </a:solidFill>
            </a:ln>
          </p:spPr>
        </p:pic>
        <p:sp>
          <p:nvSpPr>
            <p:cNvPr id="61" name="Rectangle 60"/>
            <p:cNvSpPr/>
            <p:nvPr/>
          </p:nvSpPr>
          <p:spPr>
            <a:xfrm>
              <a:off x="14605618" y="21647094"/>
              <a:ext cx="5844474" cy="707886"/>
            </a:xfrm>
            <a:prstGeom prst="rect">
              <a:avLst/>
            </a:prstGeom>
          </p:spPr>
          <p:txBody>
            <a:bodyPr wrap="square">
              <a:spAutoFit/>
            </a:bodyPr>
            <a:lstStyle/>
            <a:p>
              <a:r>
                <a:rPr lang="en-US" sz="2000" dirty="0" smtClean="0"/>
                <a:t>Figure </a:t>
              </a:r>
              <a:r>
                <a:rPr lang="en-US" sz="2000" dirty="0"/>
                <a:t>4</a:t>
              </a:r>
              <a:r>
                <a:rPr lang="en-US" sz="2000" dirty="0" smtClean="0"/>
                <a:t>: Juvenile female hawksbill turtle with ingested hook visible</a:t>
              </a:r>
              <a:endParaRPr lang="en-US" sz="2000" dirty="0"/>
            </a:p>
          </p:txBody>
        </p:sp>
      </p:grpSp>
      <p:sp>
        <p:nvSpPr>
          <p:cNvPr id="59" name="Text Box 14"/>
          <p:cNvSpPr txBox="1">
            <a:spLocks noChangeArrowheads="1"/>
          </p:cNvSpPr>
          <p:nvPr/>
        </p:nvSpPr>
        <p:spPr bwMode="auto">
          <a:xfrm>
            <a:off x="12086996" y="23697262"/>
            <a:ext cx="10166198" cy="4154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457200" indent="-457200">
              <a:spcBef>
                <a:spcPts val="1200"/>
              </a:spcBef>
              <a:buSzPct val="125000"/>
              <a:buFont typeface="Arial"/>
              <a:buChar char="•"/>
              <a:defRPr/>
            </a:pPr>
            <a:r>
              <a:rPr lang="en-US" sz="3200" dirty="0" smtClean="0"/>
              <a:t>Adult female olive ridley turtle, aged approximately </a:t>
            </a:r>
            <a:r>
              <a:rPr lang="en-US" sz="3200" b="1" dirty="0" smtClean="0"/>
              <a:t>95</a:t>
            </a:r>
          </a:p>
          <a:p>
            <a:pPr marL="457200" indent="-457200">
              <a:spcBef>
                <a:spcPts val="1200"/>
              </a:spcBef>
              <a:buSzPct val="125000"/>
              <a:buFont typeface="Arial"/>
              <a:buChar char="•"/>
              <a:defRPr/>
            </a:pPr>
            <a:r>
              <a:rPr lang="en-US" sz="3200" dirty="0" smtClean="0"/>
              <a:t>Serves as a representative of turtles who live in danger of unregulated fishing and improperly discarded nets</a:t>
            </a:r>
            <a:endParaRPr lang="en-US" sz="3200" dirty="0" smtClean="0"/>
          </a:p>
          <a:p>
            <a:pPr marL="457200" indent="-457200">
              <a:spcBef>
                <a:spcPts val="1200"/>
              </a:spcBef>
              <a:buSzPct val="125000"/>
              <a:buFont typeface="Arial"/>
              <a:buChar char="•"/>
              <a:defRPr/>
            </a:pPr>
            <a:r>
              <a:rPr lang="en-US" sz="3200" dirty="0" smtClean="0"/>
              <a:t>Cracked head and carapace, broken jaw, and floating </a:t>
            </a:r>
            <a:r>
              <a:rPr lang="en-US" sz="3200" dirty="0" smtClean="0"/>
              <a:t>syndrome, as well as emphysema; </a:t>
            </a:r>
            <a:r>
              <a:rPr lang="en-US" sz="3200" dirty="0" smtClean="0"/>
              <a:t>victim of saltwater </a:t>
            </a:r>
            <a:r>
              <a:rPr lang="en-US" sz="3200" dirty="0" smtClean="0"/>
              <a:t>crocodile and trawling net</a:t>
            </a:r>
            <a:endParaRPr lang="en-US" sz="3200" dirty="0" smtClean="0"/>
          </a:p>
          <a:p>
            <a:pPr marL="457200" indent="-457200">
              <a:spcBef>
                <a:spcPts val="1200"/>
              </a:spcBef>
              <a:buSzPct val="125000"/>
              <a:buFont typeface="Arial"/>
              <a:buChar char="•"/>
              <a:defRPr/>
            </a:pPr>
            <a:r>
              <a:rPr lang="en-US" sz="3200" dirty="0" smtClean="0"/>
              <a:t>Permanent r</a:t>
            </a:r>
            <a:r>
              <a:rPr lang="en-US" sz="3200" dirty="0" smtClean="0"/>
              <a:t>esident </a:t>
            </a:r>
            <a:r>
              <a:rPr lang="en-US" sz="3200" dirty="0" smtClean="0"/>
              <a:t>at Rehabilitation </a:t>
            </a:r>
            <a:r>
              <a:rPr lang="en-US" sz="3200" dirty="0" smtClean="0"/>
              <a:t>Centre</a:t>
            </a:r>
            <a:endParaRPr lang="en-US" sz="3200" dirty="0" smtClean="0"/>
          </a:p>
        </p:txBody>
      </p:sp>
      <p:pic>
        <p:nvPicPr>
          <p:cNvPr id="62" name="Content Placeholder 7" descr="DSCN1236.JPG"/>
          <p:cNvPicPr>
            <a:picLocks noChangeAspect="1"/>
          </p:cNvPicPr>
          <p:nvPr/>
        </p:nvPicPr>
        <p:blipFill rotWithShape="1">
          <a:blip r:embed="rId6">
            <a:extLst>
              <a:ext uri="{28A0092B-C50C-407E-A947-70E740481C1C}">
                <a14:useLocalDpi xmlns:a14="http://schemas.microsoft.com/office/drawing/2010/main" val="0"/>
              </a:ext>
            </a:extLst>
          </a:blip>
          <a:srcRect t="2438" r="1286"/>
          <a:stretch/>
        </p:blipFill>
        <p:spPr>
          <a:xfrm>
            <a:off x="14484816" y="18650262"/>
            <a:ext cx="5844473" cy="4332226"/>
          </a:xfrm>
          <a:prstGeom prst="rect">
            <a:avLst/>
          </a:prstGeom>
          <a:ln>
            <a:solidFill>
              <a:srgbClr val="000000"/>
            </a:solidFill>
          </a:ln>
        </p:spPr>
      </p:pic>
      <p:sp>
        <p:nvSpPr>
          <p:cNvPr id="63" name="Rectangle 62"/>
          <p:cNvSpPr/>
          <p:nvPr/>
        </p:nvSpPr>
        <p:spPr>
          <a:xfrm>
            <a:off x="14484816" y="23037909"/>
            <a:ext cx="5844475" cy="707886"/>
          </a:xfrm>
          <a:prstGeom prst="rect">
            <a:avLst/>
          </a:prstGeom>
        </p:spPr>
        <p:txBody>
          <a:bodyPr wrap="square">
            <a:spAutoFit/>
          </a:bodyPr>
          <a:lstStyle/>
          <a:p>
            <a:r>
              <a:rPr lang="en-US" sz="2000" dirty="0" smtClean="0"/>
              <a:t>Figure 3: Adult </a:t>
            </a:r>
            <a:r>
              <a:rPr lang="en-US" sz="2000" dirty="0"/>
              <a:t>female </a:t>
            </a:r>
            <a:r>
              <a:rPr lang="en-US" sz="2000" dirty="0" smtClean="0"/>
              <a:t>olive ridley turtle; note amount of shell exposed above water</a:t>
            </a:r>
            <a:endParaRPr lang="en-US" sz="2000" dirty="0"/>
          </a:p>
        </p:txBody>
      </p:sp>
      <p:sp>
        <p:nvSpPr>
          <p:cNvPr id="65" name="Text Box 14"/>
          <p:cNvSpPr txBox="1">
            <a:spLocks noChangeArrowheads="1"/>
          </p:cNvSpPr>
          <p:nvPr/>
        </p:nvSpPr>
        <p:spPr bwMode="auto">
          <a:xfrm>
            <a:off x="33722189" y="21753023"/>
            <a:ext cx="9212821" cy="9273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457200" indent="-457200">
              <a:spcBef>
                <a:spcPts val="1200"/>
              </a:spcBef>
              <a:buSzPct val="125000"/>
              <a:buFont typeface="Arial"/>
              <a:buChar char="•"/>
              <a:defRPr/>
            </a:pPr>
            <a:r>
              <a:rPr lang="en-US" sz="3200" dirty="0" smtClean="0"/>
              <a:t>No single regime in place to allow for adequate protection</a:t>
            </a:r>
          </a:p>
          <a:p>
            <a:pPr marL="457200" indent="-457200">
              <a:spcBef>
                <a:spcPts val="1200"/>
              </a:spcBef>
              <a:buSzPct val="125000"/>
              <a:buFont typeface="Arial"/>
              <a:buChar char="•"/>
              <a:defRPr/>
            </a:pPr>
            <a:r>
              <a:rPr lang="en-US" sz="3200" dirty="0" smtClean="0"/>
              <a:t>Lack of </a:t>
            </a:r>
            <a:r>
              <a:rPr lang="en-US" sz="3200" dirty="0"/>
              <a:t>international legislation, law, or agreement that monitors and protects the habitat of marine turtles, nor is legislation in place to regulate all existing commercial, recreational, or subsistence fishing in order to preclude incidental taking of marine turtles as </a:t>
            </a:r>
            <a:r>
              <a:rPr lang="en-US" sz="3200" dirty="0" smtClean="0"/>
              <a:t>bycatch</a:t>
            </a:r>
          </a:p>
          <a:p>
            <a:pPr marL="457200" indent="-457200">
              <a:spcBef>
                <a:spcPts val="1200"/>
              </a:spcBef>
              <a:buSzPct val="125000"/>
              <a:buFont typeface="Arial"/>
              <a:buChar char="•"/>
              <a:defRPr/>
            </a:pPr>
            <a:r>
              <a:rPr lang="en-US" sz="3200" dirty="0" smtClean="0"/>
              <a:t>Numerous legislations and action plans working complementary of each other are necessary for total protection</a:t>
            </a:r>
          </a:p>
          <a:p>
            <a:pPr marL="457200" indent="-457200">
              <a:spcBef>
                <a:spcPts val="1200"/>
              </a:spcBef>
              <a:buSzPct val="125000"/>
              <a:buFont typeface="Arial"/>
              <a:buChar char="•"/>
              <a:defRPr/>
            </a:pPr>
            <a:r>
              <a:rPr lang="en-US" sz="3200" dirty="0"/>
              <a:t>International legislation requires years of planning, compromise, research, and </a:t>
            </a:r>
            <a:r>
              <a:rPr lang="en-US" sz="3200" dirty="0" smtClean="0"/>
              <a:t>education</a:t>
            </a:r>
          </a:p>
          <a:p>
            <a:pPr marL="457200" indent="-457200">
              <a:spcBef>
                <a:spcPts val="1200"/>
              </a:spcBef>
              <a:buSzPct val="125000"/>
              <a:buFont typeface="Arial"/>
              <a:buChar char="•"/>
              <a:defRPr/>
            </a:pPr>
            <a:r>
              <a:rPr lang="en-US" sz="3200" dirty="0"/>
              <a:t>Policymakers are unable to effectively enforce and create effective policies without </a:t>
            </a:r>
            <a:r>
              <a:rPr lang="en-US" sz="3200" dirty="0" smtClean="0"/>
              <a:t>knowledge </a:t>
            </a:r>
            <a:r>
              <a:rPr lang="en-US" sz="3200" dirty="0"/>
              <a:t>of </a:t>
            </a:r>
            <a:r>
              <a:rPr lang="en-US" sz="3200" dirty="0" smtClean="0"/>
              <a:t>the existing failures and weaknesses in management regimes</a:t>
            </a:r>
            <a:endParaRPr lang="en-US" sz="3200" dirty="0" smtClean="0"/>
          </a:p>
        </p:txBody>
      </p:sp>
      <p:sp>
        <p:nvSpPr>
          <p:cNvPr id="66" name="Text Box 12"/>
          <p:cNvSpPr txBox="1">
            <a:spLocks noChangeArrowheads="1"/>
          </p:cNvSpPr>
          <p:nvPr/>
        </p:nvSpPr>
        <p:spPr bwMode="auto">
          <a:xfrm>
            <a:off x="1201297" y="27461156"/>
            <a:ext cx="10164612" cy="8142615"/>
          </a:xfrm>
          <a:prstGeom prst="rect">
            <a:avLst/>
          </a:prstGeom>
          <a:solidFill>
            <a:srgbClr val="B9CDE5"/>
          </a:solidFill>
          <a:ln>
            <a:noFill/>
          </a:ln>
          <a:effectLs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r>
              <a:rPr lang="en-US" sz="5500" b="1" u="sng" dirty="0" smtClean="0">
                <a:effectLst>
                  <a:outerShdw blurRad="38100" dist="38100" dir="2700000" algn="tl">
                    <a:srgbClr val="DDDDDD"/>
                  </a:outerShdw>
                </a:effectLst>
              </a:rPr>
              <a:t>Study </a:t>
            </a:r>
            <a:r>
              <a:rPr lang="en-US" sz="5500" b="1" u="sng" dirty="0" smtClean="0">
                <a:effectLst>
                  <a:outerShdw blurRad="38100" dist="38100" dir="2700000" algn="tl">
                    <a:srgbClr val="DDDDDD"/>
                  </a:outerShdw>
                </a:effectLst>
              </a:rPr>
              <a:t>Site</a:t>
            </a:r>
          </a:p>
          <a:p>
            <a:pPr marL="457200" indent="-457200">
              <a:spcBef>
                <a:spcPts val="1200"/>
              </a:spcBef>
              <a:buSzPct val="125000"/>
              <a:buFont typeface="Arial"/>
              <a:buChar char="•"/>
              <a:defRPr/>
            </a:pPr>
            <a:r>
              <a:rPr lang="en-US" sz="3200" dirty="0">
                <a:latin typeface="Calibri"/>
                <a:cs typeface="Calibri"/>
              </a:rPr>
              <a:t>Cairns Turtle Rehabilitation Centre on Fitzroy Island, Queensland, Australia</a:t>
            </a:r>
          </a:p>
          <a:p>
            <a:pPr marL="457200" indent="-457200">
              <a:spcBef>
                <a:spcPts val="1200"/>
              </a:spcBef>
              <a:buSzPct val="125000"/>
              <a:buFont typeface="Arial"/>
              <a:buChar char="•"/>
              <a:defRPr/>
            </a:pPr>
            <a:r>
              <a:rPr lang="en-US" sz="3200" b="1" dirty="0">
                <a:latin typeface="Calibri"/>
                <a:cs typeface="Calibri"/>
              </a:rPr>
              <a:t>Project Advisor: </a:t>
            </a:r>
            <a:r>
              <a:rPr lang="en-US" sz="3200" dirty="0">
                <a:latin typeface="Calibri"/>
                <a:cs typeface="Calibri"/>
              </a:rPr>
              <a:t>Dr. Jennifer Gilbert, exotic animal veterinarian and co-founder of Rehabilitation Centre</a:t>
            </a:r>
          </a:p>
          <a:p>
            <a:pPr marL="457200" indent="-457200">
              <a:spcBef>
                <a:spcPts val="1200"/>
              </a:spcBef>
              <a:buSzPct val="125000"/>
              <a:buFont typeface="Arial"/>
              <a:buChar char="•"/>
              <a:defRPr/>
            </a:pPr>
            <a:r>
              <a:rPr lang="en-US" sz="3200" dirty="0">
                <a:latin typeface="Calibri"/>
                <a:cs typeface="Calibri"/>
              </a:rPr>
              <a:t>Non-profit founded in 2000</a:t>
            </a:r>
          </a:p>
          <a:p>
            <a:pPr marL="457200" indent="-457200">
              <a:spcBef>
                <a:spcPts val="1200"/>
              </a:spcBef>
              <a:buSzPct val="125000"/>
              <a:buFont typeface="Arial"/>
              <a:buChar char="•"/>
              <a:defRPr/>
            </a:pPr>
            <a:r>
              <a:rPr lang="en-US" sz="3200" dirty="0">
                <a:latin typeface="Calibri"/>
                <a:cs typeface="Calibri"/>
              </a:rPr>
              <a:t>7 saltwater tanks, each with individual continuous water flow and filtration systems in place</a:t>
            </a:r>
          </a:p>
          <a:p>
            <a:pPr marL="457200" indent="-457200">
              <a:spcBef>
                <a:spcPts val="1200"/>
              </a:spcBef>
              <a:buSzPct val="125000"/>
              <a:buFont typeface="Arial"/>
              <a:buChar char="•"/>
              <a:defRPr/>
            </a:pPr>
            <a:r>
              <a:rPr lang="en-US" sz="3200" dirty="0">
                <a:latin typeface="Calibri"/>
                <a:cs typeface="Calibri"/>
              </a:rPr>
              <a:t>Veterinary care provided for free by Marlin Coast Veterinary Clinic on the mainland</a:t>
            </a:r>
          </a:p>
          <a:p>
            <a:pPr marL="457200" indent="-457200">
              <a:spcBef>
                <a:spcPts val="1200"/>
              </a:spcBef>
              <a:buSzPct val="125000"/>
              <a:buFont typeface="Arial"/>
              <a:buChar char="•"/>
              <a:defRPr/>
            </a:pPr>
            <a:r>
              <a:rPr lang="en-US" sz="3200" dirty="0">
                <a:latin typeface="Calibri"/>
                <a:cs typeface="Calibri"/>
              </a:rPr>
              <a:t>Fitzroy Island Centre intended primarily for turtles who </a:t>
            </a:r>
            <a:r>
              <a:rPr lang="en-US" sz="3200" i="1" dirty="0">
                <a:latin typeface="Calibri"/>
                <a:cs typeface="Calibri"/>
              </a:rPr>
              <a:t>are no longer considered to be </a:t>
            </a:r>
            <a:r>
              <a:rPr lang="en-US" sz="3200" dirty="0">
                <a:latin typeface="Calibri"/>
                <a:cs typeface="Calibri"/>
              </a:rPr>
              <a:t>in critical condition</a:t>
            </a:r>
          </a:p>
          <a:p>
            <a:pPr algn="ctr" eaLnBrk="0" hangingPunct="0">
              <a:defRPr/>
            </a:pPr>
            <a:endParaRPr lang="en-US" sz="5500" b="1" u="sng" dirty="0" smtClean="0">
              <a:effectLst>
                <a:outerShdw blurRad="38100" dist="38100" dir="2700000" algn="tl">
                  <a:srgbClr val="DDDDDD"/>
                </a:outerShdw>
              </a:effectLst>
            </a:endParaRPr>
          </a:p>
        </p:txBody>
      </p:sp>
      <p:pic>
        <p:nvPicPr>
          <p:cNvPr id="67" name="Picture 66" descr="10259754_1443218212602664_3193150590997962839_n.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59049" y="34878406"/>
            <a:ext cx="1847523" cy="1847523"/>
          </a:xfrm>
          <a:prstGeom prst="rect">
            <a:avLst/>
          </a:prstGeom>
        </p:spPr>
      </p:pic>
      <p:pic>
        <p:nvPicPr>
          <p:cNvPr id="68" name="Picture 67"/>
          <p:cNvPicPr>
            <a:picLocks noChangeAspect="1"/>
          </p:cNvPicPr>
          <p:nvPr/>
        </p:nvPicPr>
        <p:blipFill>
          <a:blip r:embed="rId8"/>
          <a:stretch>
            <a:fillRect/>
          </a:stretch>
        </p:blipFill>
        <p:spPr>
          <a:xfrm>
            <a:off x="1727135" y="34878406"/>
            <a:ext cx="3281120" cy="1847523"/>
          </a:xfrm>
          <a:prstGeom prst="rect">
            <a:avLst/>
          </a:prstGeom>
        </p:spPr>
      </p:pic>
      <p:grpSp>
        <p:nvGrpSpPr>
          <p:cNvPr id="12" name="Group 11"/>
          <p:cNvGrpSpPr/>
          <p:nvPr/>
        </p:nvGrpSpPr>
        <p:grpSpPr>
          <a:xfrm>
            <a:off x="22936200" y="6055736"/>
            <a:ext cx="10287000" cy="10890250"/>
            <a:chOff x="12086997" y="26181050"/>
            <a:chExt cx="10287000" cy="10890250"/>
          </a:xfrm>
        </p:grpSpPr>
        <p:sp>
          <p:nvSpPr>
            <p:cNvPr id="11" name="Rectangle 23"/>
            <p:cNvSpPr>
              <a:spLocks noChangeArrowheads="1"/>
            </p:cNvSpPr>
            <p:nvPr/>
          </p:nvSpPr>
          <p:spPr bwMode="auto">
            <a:xfrm>
              <a:off x="12086997" y="26181050"/>
              <a:ext cx="10287000" cy="10890249"/>
            </a:xfrm>
            <a:prstGeom prst="rect">
              <a:avLst/>
            </a:prstGeom>
            <a:solidFill>
              <a:srgbClr val="B9CDE5"/>
            </a:solidFill>
            <a:ln w="76200">
              <a:solidFill>
                <a:srgbClr val="041027"/>
              </a:solidFill>
              <a:miter lim="800000"/>
              <a:headEnd/>
              <a:tailEnd/>
            </a:ln>
            <a:effectLst>
              <a:outerShdw blurRad="63500" dist="38099" dir="2700000" algn="ctr" rotWithShape="0">
                <a:schemeClr val="bg2">
                  <a:alpha val="74998"/>
                </a:schemeClr>
              </a:outerShdw>
            </a:effectLst>
            <a:extLst/>
          </p:spPr>
          <p:txBody>
            <a:bodyPr wrap="none" anchor="ctr"/>
            <a:lstStyle/>
            <a:p>
              <a:pPr>
                <a:defRPr/>
              </a:pPr>
              <a:endParaRPr lang="en-US"/>
            </a:p>
          </p:txBody>
        </p:sp>
        <p:sp>
          <p:nvSpPr>
            <p:cNvPr id="47" name="Text Box 12"/>
            <p:cNvSpPr txBox="1">
              <a:spLocks noChangeArrowheads="1"/>
            </p:cNvSpPr>
            <p:nvPr/>
          </p:nvSpPr>
          <p:spPr bwMode="auto">
            <a:xfrm>
              <a:off x="12268200" y="26292641"/>
              <a:ext cx="10045396" cy="1802418"/>
            </a:xfrm>
            <a:prstGeom prst="rect">
              <a:avLst/>
            </a:prstGeom>
            <a:solidFill>
              <a:srgbClr val="B9CDE5"/>
            </a:solidFill>
            <a:ln>
              <a:noFill/>
            </a:ln>
            <a:effectLs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r>
                <a:rPr lang="en-US" sz="5500" b="1" u="sng" dirty="0" smtClean="0">
                  <a:effectLst>
                    <a:outerShdw blurRad="38100" dist="38100" dir="2700000" algn="tl">
                      <a:srgbClr val="DDDDDD"/>
                    </a:outerShdw>
                  </a:effectLst>
                </a:rPr>
                <a:t>Current International Legislation</a:t>
              </a:r>
            </a:p>
          </p:txBody>
        </p:sp>
        <p:sp>
          <p:nvSpPr>
            <p:cNvPr id="48" name="Text Box 14"/>
            <p:cNvSpPr txBox="1">
              <a:spLocks noChangeArrowheads="1"/>
            </p:cNvSpPr>
            <p:nvPr/>
          </p:nvSpPr>
          <p:spPr bwMode="auto">
            <a:xfrm>
              <a:off x="12086997" y="28095059"/>
              <a:ext cx="10286999" cy="8976241"/>
            </a:xfrm>
            <a:prstGeom prst="rect">
              <a:avLst/>
            </a:prstGeom>
            <a:noFill/>
            <a:ln>
              <a:noFill/>
            </a:ln>
            <a:effectLst/>
            <a:extLst/>
          </p:spPr>
          <p:txBody>
            <a:bodyPr/>
            <a:lstStyle/>
            <a:p>
              <a:pPr marL="182880">
                <a:spcBef>
                  <a:spcPts val="1200"/>
                </a:spcBef>
                <a:buSzPct val="125000"/>
                <a:defRPr/>
              </a:pPr>
              <a:r>
                <a:rPr lang="en-US" sz="3200" b="1" dirty="0" smtClean="0"/>
                <a:t>IUCN Marine Turtle Specialist Group (MTSG)</a:t>
              </a:r>
            </a:p>
            <a:p>
              <a:pPr marL="182880">
                <a:spcBef>
                  <a:spcPts val="1200"/>
                </a:spcBef>
                <a:buSzPct val="125000"/>
                <a:defRPr/>
              </a:pPr>
              <a:r>
                <a:rPr lang="en-US" sz="3200" dirty="0" smtClean="0"/>
                <a:t>Since 2004,  has produced an Action Plan,</a:t>
              </a:r>
              <a:br>
                <a:rPr lang="en-US" sz="3200" dirty="0" smtClean="0"/>
              </a:br>
              <a:r>
                <a:rPr lang="en-US" sz="3200" b="1" dirty="0" smtClean="0"/>
                <a:t>Global Strategy</a:t>
              </a:r>
              <a:r>
                <a:rPr lang="en-US" sz="3200" dirty="0" smtClean="0"/>
                <a:t>, and Manual of Research </a:t>
              </a:r>
              <a:br>
                <a:rPr lang="en-US" sz="3200" dirty="0" smtClean="0"/>
              </a:br>
              <a:r>
                <a:rPr lang="en-US" sz="3200" dirty="0" smtClean="0"/>
                <a:t>and Management Techniques</a:t>
              </a:r>
              <a:r>
                <a:rPr lang="en-US" sz="3200" dirty="0"/>
                <a:t/>
              </a:r>
              <a:br>
                <a:rPr lang="en-US" sz="3200" dirty="0"/>
              </a:br>
              <a:endParaRPr lang="en-US" sz="3200" dirty="0" smtClean="0"/>
            </a:p>
            <a:p>
              <a:pPr lvl="1">
                <a:spcBef>
                  <a:spcPts val="1200"/>
                </a:spcBef>
                <a:buSzPct val="125000"/>
                <a:defRPr/>
              </a:pPr>
              <a:r>
                <a:rPr lang="en-US" sz="3200" b="1" dirty="0" smtClean="0"/>
                <a:t>Convention on International Trade in Endangered Species of Wild Flora and Fauna (CITES)</a:t>
              </a:r>
            </a:p>
            <a:p>
              <a:pPr lvl="1">
                <a:spcBef>
                  <a:spcPts val="1200"/>
                </a:spcBef>
                <a:buSzPct val="125000"/>
                <a:defRPr/>
              </a:pPr>
              <a:r>
                <a:rPr lang="en-US" sz="3200" dirty="0" smtClean="0"/>
                <a:t>All sea turtle species are listed on Appendix I, meaning </a:t>
              </a:r>
              <a:r>
                <a:rPr lang="en-US" sz="3200" i="1" dirty="0" smtClean="0"/>
                <a:t>all trade is prohibited</a:t>
              </a:r>
              <a:br>
                <a:rPr lang="en-US" sz="3200" i="1" dirty="0" smtClean="0"/>
              </a:br>
              <a:endParaRPr lang="en-US" sz="3200" dirty="0" smtClean="0"/>
            </a:p>
            <a:p>
              <a:pPr>
                <a:spcBef>
                  <a:spcPts val="1200"/>
                </a:spcBef>
                <a:buSzPct val="125000"/>
                <a:defRPr/>
              </a:pPr>
              <a:r>
                <a:rPr lang="en-US" sz="3200" b="1" dirty="0" smtClean="0"/>
                <a:t>Convention on the Conservation of Migratory</a:t>
              </a:r>
              <a:br>
                <a:rPr lang="en-US" sz="3200" b="1" dirty="0" smtClean="0"/>
              </a:br>
              <a:r>
                <a:rPr lang="en-US" sz="3200" b="1" dirty="0" smtClean="0"/>
                <a:t>Species of Wild </a:t>
              </a:r>
              <a:r>
                <a:rPr lang="en-US" sz="3200" b="1" dirty="0" smtClean="0"/>
                <a:t>Animals (CMS)</a:t>
              </a:r>
              <a:endParaRPr lang="en-US" sz="3200" b="1" dirty="0" smtClean="0"/>
            </a:p>
            <a:p>
              <a:pPr>
                <a:spcBef>
                  <a:spcPts val="1200"/>
                </a:spcBef>
                <a:buSzPct val="125000"/>
                <a:defRPr/>
              </a:pPr>
              <a:r>
                <a:rPr lang="en-US" sz="3200" dirty="0" smtClean="0"/>
                <a:t>All turtles within the Indo-Pacific region are</a:t>
              </a:r>
              <a:br>
                <a:rPr lang="en-US" sz="3200" dirty="0" smtClean="0"/>
              </a:br>
              <a:r>
                <a:rPr lang="en-US" sz="3200" dirty="0" smtClean="0"/>
                <a:t> prioritized; national and transboundary actions </a:t>
              </a:r>
              <a:br>
                <a:rPr lang="en-US" sz="3200" dirty="0" smtClean="0"/>
              </a:br>
              <a:r>
                <a:rPr lang="en-US" sz="3200" dirty="0" smtClean="0"/>
                <a:t>were facilitated under a Memorandum of Understanding</a:t>
              </a:r>
            </a:p>
          </p:txBody>
        </p:sp>
        <p:pic>
          <p:nvPicPr>
            <p:cNvPr id="52" name="Picture 51"/>
            <p:cNvPicPr>
              <a:picLocks noChangeAspect="1"/>
            </p:cNvPicPr>
            <p:nvPr/>
          </p:nvPicPr>
          <p:blipFill>
            <a:blip r:embed="rId9"/>
            <a:stretch>
              <a:fillRect/>
            </a:stretch>
          </p:blipFill>
          <p:spPr>
            <a:xfrm>
              <a:off x="12268200" y="31744546"/>
              <a:ext cx="1992440" cy="1524217"/>
            </a:xfrm>
            <a:prstGeom prst="rect">
              <a:avLst/>
            </a:prstGeom>
            <a:ln>
              <a:solidFill>
                <a:schemeClr val="tx1"/>
              </a:solidFill>
            </a:ln>
          </p:spPr>
        </p:pic>
        <p:pic>
          <p:nvPicPr>
            <p:cNvPr id="53" name="Picture 52"/>
            <p:cNvPicPr>
              <a:picLocks noChangeAspect="1"/>
            </p:cNvPicPr>
            <p:nvPr/>
          </p:nvPicPr>
          <p:blipFill>
            <a:blip r:embed="rId10">
              <a:biLevel thresh="75000"/>
              <a:extLst>
                <a:ext uri="{BEBA8EAE-BF5A-486C-A8C5-ECC9F3942E4B}">
                  <a14:imgProps xmlns:a14="http://schemas.microsoft.com/office/drawing/2010/main">
                    <a14:imgLayer r:embed="rId11">
                      <a14:imgEffect>
                        <a14:saturation sat="400000"/>
                      </a14:imgEffect>
                    </a14:imgLayer>
                  </a14:imgProps>
                </a:ext>
              </a:extLst>
            </a:blip>
            <a:stretch>
              <a:fillRect/>
            </a:stretch>
          </p:blipFill>
          <p:spPr>
            <a:xfrm>
              <a:off x="20450092" y="33607767"/>
              <a:ext cx="1796700" cy="2503459"/>
            </a:xfrm>
            <a:prstGeom prst="rect">
              <a:avLst/>
            </a:prstGeom>
            <a:ln>
              <a:solidFill>
                <a:srgbClr val="000000"/>
              </a:solidFill>
            </a:ln>
          </p:spPr>
        </p:pic>
        <p:pic>
          <p:nvPicPr>
            <p:cNvPr id="2" name="Picture 1"/>
            <p:cNvPicPr>
              <a:picLocks noChangeAspect="1"/>
            </p:cNvPicPr>
            <p:nvPr/>
          </p:nvPicPr>
          <p:blipFill>
            <a:blip r:embed="rId12"/>
            <a:stretch>
              <a:fillRect/>
            </a:stretch>
          </p:blipFill>
          <p:spPr>
            <a:xfrm>
              <a:off x="19491862" y="28762720"/>
              <a:ext cx="2754930" cy="1781521"/>
            </a:xfrm>
            <a:prstGeom prst="rect">
              <a:avLst/>
            </a:prstGeom>
            <a:ln>
              <a:solidFill>
                <a:srgbClr val="000000"/>
              </a:solidFill>
            </a:ln>
          </p:spPr>
        </p:pic>
      </p:grpSp>
      <p:sp>
        <p:nvSpPr>
          <p:cNvPr id="69" name="Rectangle 23"/>
          <p:cNvSpPr>
            <a:spLocks noChangeArrowheads="1"/>
          </p:cNvSpPr>
          <p:nvPr/>
        </p:nvSpPr>
        <p:spPr bwMode="auto">
          <a:xfrm>
            <a:off x="12086996" y="6055736"/>
            <a:ext cx="10287000" cy="10890249"/>
          </a:xfrm>
          <a:prstGeom prst="rect">
            <a:avLst/>
          </a:prstGeom>
          <a:solidFill>
            <a:srgbClr val="B9CDE5"/>
          </a:solidFill>
          <a:ln w="76200">
            <a:solidFill>
              <a:srgbClr val="041027"/>
            </a:solidFill>
            <a:miter lim="800000"/>
            <a:headEnd/>
            <a:tailEnd/>
          </a:ln>
          <a:effectLst>
            <a:outerShdw blurRad="63500" dist="38099" dir="2700000" algn="ctr" rotWithShape="0">
              <a:schemeClr val="bg2">
                <a:alpha val="74998"/>
              </a:schemeClr>
            </a:outerShdw>
          </a:effectLst>
          <a:extLst/>
        </p:spPr>
        <p:txBody>
          <a:bodyPr wrap="none" anchor="ctr"/>
          <a:lstStyle/>
          <a:p>
            <a:pPr algn="ctr" eaLnBrk="0" hangingPunct="0">
              <a:defRPr/>
            </a:pPr>
            <a:endParaRPr lang="en-US" sz="5500" b="1" u="sng" dirty="0">
              <a:effectLst>
                <a:outerShdw blurRad="38100" dist="38100" dir="2700000" algn="tl">
                  <a:srgbClr val="DDDDDD"/>
                </a:outerShdw>
              </a:effectLst>
            </a:endParaRPr>
          </a:p>
        </p:txBody>
      </p:sp>
      <p:sp>
        <p:nvSpPr>
          <p:cNvPr id="70" name="Text Box 12"/>
          <p:cNvSpPr txBox="1">
            <a:spLocks noChangeArrowheads="1"/>
          </p:cNvSpPr>
          <p:nvPr/>
        </p:nvSpPr>
        <p:spPr bwMode="auto">
          <a:xfrm>
            <a:off x="12147398" y="6105902"/>
            <a:ext cx="10105796" cy="10804884"/>
          </a:xfrm>
          <a:prstGeom prst="rect">
            <a:avLst/>
          </a:prstGeom>
          <a:solidFill>
            <a:srgbClr val="B9CDE5"/>
          </a:solidFill>
          <a:ln>
            <a:noFill/>
          </a:ln>
          <a:effectLst/>
          <a:extLst/>
        </p:spPr>
        <p:txBody>
          <a:bodyPr wrap="square" lIns="108585" tIns="54293" rIns="108585" bIns="54293">
            <a:spAutoFit/>
          </a:bodyPr>
          <a:lstStyle>
            <a:lvl1pPr defTabSz="1085850">
              <a:defRPr>
                <a:solidFill>
                  <a:schemeClr val="tx1"/>
                </a:solidFill>
                <a:latin typeface="Arial" charset="0"/>
                <a:ea typeface="ＭＳ Ｐゴシック" charset="0"/>
              </a:defRPr>
            </a:lvl1pPr>
            <a:lvl2pPr marL="542925" defTabSz="1085850">
              <a:defRPr>
                <a:solidFill>
                  <a:schemeClr val="tx1"/>
                </a:solidFill>
                <a:latin typeface="Arial" charset="0"/>
                <a:ea typeface="ＭＳ Ｐゴシック" charset="0"/>
              </a:defRPr>
            </a:lvl2pPr>
            <a:lvl3pPr marL="1085850" defTabSz="1085850">
              <a:defRPr>
                <a:solidFill>
                  <a:schemeClr val="tx1"/>
                </a:solidFill>
                <a:latin typeface="Arial" charset="0"/>
                <a:ea typeface="ＭＳ Ｐゴシック" charset="0"/>
              </a:defRPr>
            </a:lvl3pPr>
            <a:lvl4pPr marL="1628775" defTabSz="1085850">
              <a:defRPr>
                <a:solidFill>
                  <a:schemeClr val="tx1"/>
                </a:solidFill>
                <a:latin typeface="Arial" charset="0"/>
                <a:ea typeface="ＭＳ Ｐゴシック" charset="0"/>
              </a:defRPr>
            </a:lvl4pPr>
            <a:lvl5pPr marL="2171700" defTabSz="1085850">
              <a:defRPr>
                <a:solidFill>
                  <a:schemeClr val="tx1"/>
                </a:solidFill>
                <a:latin typeface="Arial" charset="0"/>
                <a:ea typeface="ＭＳ Ｐゴシック" charset="0"/>
              </a:defRPr>
            </a:lvl5pPr>
            <a:lvl6pPr marL="2628900" defTabSz="1085850" fontAlgn="base">
              <a:spcBef>
                <a:spcPct val="0"/>
              </a:spcBef>
              <a:spcAft>
                <a:spcPct val="0"/>
              </a:spcAft>
              <a:defRPr>
                <a:solidFill>
                  <a:schemeClr val="tx1"/>
                </a:solidFill>
                <a:latin typeface="Arial" charset="0"/>
                <a:ea typeface="ＭＳ Ｐゴシック" charset="0"/>
              </a:defRPr>
            </a:lvl6pPr>
            <a:lvl7pPr marL="3086100" defTabSz="1085850" fontAlgn="base">
              <a:spcBef>
                <a:spcPct val="0"/>
              </a:spcBef>
              <a:spcAft>
                <a:spcPct val="0"/>
              </a:spcAft>
              <a:defRPr>
                <a:solidFill>
                  <a:schemeClr val="tx1"/>
                </a:solidFill>
                <a:latin typeface="Arial" charset="0"/>
                <a:ea typeface="ＭＳ Ｐゴシック" charset="0"/>
              </a:defRPr>
            </a:lvl7pPr>
            <a:lvl8pPr marL="3543300" defTabSz="1085850" fontAlgn="base">
              <a:spcBef>
                <a:spcPct val="0"/>
              </a:spcBef>
              <a:spcAft>
                <a:spcPct val="0"/>
              </a:spcAft>
              <a:defRPr>
                <a:solidFill>
                  <a:schemeClr val="tx1"/>
                </a:solidFill>
                <a:latin typeface="Arial" charset="0"/>
                <a:ea typeface="ＭＳ Ｐゴシック" charset="0"/>
              </a:defRPr>
            </a:lvl8pPr>
            <a:lvl9pPr marL="4000500" defTabSz="1085850" fontAlgn="base">
              <a:spcBef>
                <a:spcPct val="0"/>
              </a:spcBef>
              <a:spcAft>
                <a:spcPct val="0"/>
              </a:spcAft>
              <a:defRPr>
                <a:solidFill>
                  <a:schemeClr val="tx1"/>
                </a:solidFill>
                <a:latin typeface="Arial" charset="0"/>
                <a:ea typeface="ＭＳ Ｐゴシック" charset="0"/>
              </a:defRPr>
            </a:lvl9pPr>
          </a:lstStyle>
          <a:p>
            <a:pPr algn="ctr" eaLnBrk="0" hangingPunct="0">
              <a:defRPr/>
            </a:pPr>
            <a:r>
              <a:rPr lang="en-US" sz="5500" b="1" u="sng" dirty="0" smtClean="0">
                <a:effectLst>
                  <a:outerShdw blurRad="38100" dist="38100" dir="2700000" algn="tl">
                    <a:srgbClr val="DDDDDD"/>
                  </a:outerShdw>
                </a:effectLst>
              </a:rPr>
              <a:t>Case Studies</a:t>
            </a:r>
          </a:p>
          <a:p>
            <a:pPr marL="457200" indent="-457200" eaLnBrk="0" hangingPunct="0">
              <a:buFont typeface="Arial"/>
              <a:buChar char="•"/>
              <a:defRPr/>
            </a:pPr>
            <a:r>
              <a:rPr lang="en-US" sz="3200" dirty="0" smtClean="0">
                <a:solidFill>
                  <a:srgbClr val="000000"/>
                </a:solidFill>
                <a:latin typeface="Calibri"/>
                <a:cs typeface="Calibri"/>
              </a:rPr>
              <a:t>Data collection performed at Rehabilitation Centre in May, 2014</a:t>
            </a:r>
          </a:p>
          <a:p>
            <a:pPr marL="457200" indent="-457200" eaLnBrk="0" hangingPunct="0">
              <a:buFont typeface="Arial"/>
              <a:buChar char="•"/>
              <a:defRPr/>
            </a:pPr>
            <a:r>
              <a:rPr lang="en-US" sz="3200" dirty="0" smtClean="0">
                <a:solidFill>
                  <a:srgbClr val="000000"/>
                </a:solidFill>
                <a:latin typeface="Calibri"/>
                <a:cs typeface="Calibri"/>
              </a:rPr>
              <a:t>Turtles were observed and cared for on a daily basis</a:t>
            </a:r>
          </a:p>
          <a:p>
            <a:pPr marL="457200" indent="-457200" eaLnBrk="0" hangingPunct="0">
              <a:buFont typeface="Arial"/>
              <a:buChar char="•"/>
              <a:defRPr/>
            </a:pPr>
            <a:r>
              <a:rPr lang="en-US" sz="3200" dirty="0" smtClean="0">
                <a:solidFill>
                  <a:srgbClr val="000000"/>
                </a:solidFill>
                <a:latin typeface="Calibri"/>
                <a:cs typeface="Calibri"/>
              </a:rPr>
              <a:t>Upon arrival on the island at 9am every day, filters were changed out and cleaned, turtles were fed, and tanks were extensively siphoned and netted for debris</a:t>
            </a:r>
          </a:p>
          <a:p>
            <a:pPr marL="457200" indent="-457200" eaLnBrk="0" hangingPunct="0">
              <a:buFont typeface="Arial"/>
              <a:buChar char="•"/>
              <a:defRPr/>
            </a:pPr>
            <a:r>
              <a:rPr lang="en-US" sz="3200" dirty="0" smtClean="0">
                <a:solidFill>
                  <a:srgbClr val="000000"/>
                </a:solidFill>
                <a:latin typeface="Calibri"/>
                <a:cs typeface="Calibri"/>
              </a:rPr>
              <a:t>Turtles in rehabilitation are fed squid; they do not eat squid in the wild, but during rehabilitation a squid-based diet enables weight gain</a:t>
            </a:r>
            <a:endParaRPr lang="en-US" sz="3200" dirty="0" smtClean="0">
              <a:solidFill>
                <a:srgbClr val="000000"/>
              </a:solidFill>
              <a:latin typeface="Calibri"/>
              <a:cs typeface="Calibri"/>
            </a:endParaRPr>
          </a:p>
          <a:p>
            <a:pPr marL="457200" indent="-457200" eaLnBrk="0" hangingPunct="0">
              <a:buFont typeface="Arial"/>
              <a:buChar char="•"/>
              <a:defRPr/>
            </a:pPr>
            <a:r>
              <a:rPr lang="en-US" sz="3200" dirty="0" smtClean="0">
                <a:solidFill>
                  <a:srgbClr val="000000"/>
                </a:solidFill>
                <a:latin typeface="Calibri"/>
                <a:cs typeface="Calibri"/>
              </a:rPr>
              <a:t>Turtles were fed according to a chart to ensure all turtles ate sufficiently; if a turtle does not eat comparable amounts every day, he or she may be ill or stressed</a:t>
            </a:r>
          </a:p>
          <a:p>
            <a:pPr marL="457200" indent="-457200" eaLnBrk="0" hangingPunct="0">
              <a:buFont typeface="Arial"/>
              <a:buChar char="•"/>
              <a:defRPr/>
            </a:pPr>
            <a:r>
              <a:rPr lang="en-US" sz="3200" dirty="0" smtClean="0">
                <a:solidFill>
                  <a:srgbClr val="000000"/>
                </a:solidFill>
                <a:latin typeface="Calibri"/>
                <a:cs typeface="Calibri"/>
              </a:rPr>
              <a:t>Case studies listed here are of four of the nine turtles in rehabilitation which best illustrated specific instances in which policy and management regimes have weaknesses</a:t>
            </a:r>
          </a:p>
          <a:p>
            <a:pPr marL="457200" indent="-457200" eaLnBrk="0" hangingPunct="0">
              <a:buFont typeface="Arial"/>
              <a:buChar char="•"/>
              <a:defRPr/>
            </a:pPr>
            <a:r>
              <a:rPr lang="en-US" sz="3200" dirty="0" smtClean="0">
                <a:solidFill>
                  <a:srgbClr val="000000"/>
                </a:solidFill>
                <a:latin typeface="Calibri"/>
                <a:cs typeface="Calibri"/>
              </a:rPr>
              <a:t>Case studies, even on a micro scale, can act as significant indicators for where legislation has loopholes or has failed to work and protect as intended</a:t>
            </a:r>
          </a:p>
          <a:p>
            <a:pPr marL="457200" indent="-457200" eaLnBrk="0" hangingPunct="0">
              <a:buFont typeface="Arial"/>
              <a:buChar char="•"/>
              <a:defRPr/>
            </a:pPr>
            <a:r>
              <a:rPr lang="en-US" sz="3200" dirty="0" smtClean="0">
                <a:solidFill>
                  <a:srgbClr val="000000"/>
                </a:solidFill>
                <a:latin typeface="Calibri"/>
                <a:cs typeface="Calibri"/>
              </a:rPr>
              <a:t>Marine turtles, as flagship species,  can bring attention to the necessity for more united, effective legislation</a:t>
            </a:r>
            <a:endParaRPr lang="en-US" sz="3200" dirty="0" smtClean="0">
              <a:solidFill>
                <a:srgbClr val="000000"/>
              </a:solidFill>
              <a:latin typeface="Calibri"/>
              <a:cs typeface="Calibri"/>
            </a:endParaRPr>
          </a:p>
        </p:txBody>
      </p:sp>
      <p:pic>
        <p:nvPicPr>
          <p:cNvPr id="24" name="Picture 23"/>
          <p:cNvPicPr>
            <a:picLocks noChangeAspect="1"/>
          </p:cNvPicPr>
          <p:nvPr/>
        </p:nvPicPr>
        <p:blipFill>
          <a:blip r:embed="rId13"/>
          <a:stretch>
            <a:fillRect/>
          </a:stretch>
        </p:blipFill>
        <p:spPr>
          <a:xfrm>
            <a:off x="1139311" y="945296"/>
            <a:ext cx="3631763" cy="3631763"/>
          </a:xfrm>
          <a:prstGeom prst="rect">
            <a:avLst/>
          </a:prstGeom>
        </p:spPr>
      </p:pic>
    </p:spTree>
    <p:extLst>
      <p:ext uri="{BB962C8B-B14F-4D97-AF65-F5344CB8AC3E}">
        <p14:creationId xmlns:p14="http://schemas.microsoft.com/office/powerpoint/2010/main" val="158069262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2370</TotalTime>
  <Words>953</Words>
  <Application>Microsoft Macintosh PowerPoint</Application>
  <PresentationFormat>Custom</PresentationFormat>
  <Paragraphs>106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Colby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Support Colby</dc:creator>
  <cp:lastModifiedBy>Meredith Braun</cp:lastModifiedBy>
  <cp:revision>41</cp:revision>
  <dcterms:created xsi:type="dcterms:W3CDTF">2015-04-20T18:47:47Z</dcterms:created>
  <dcterms:modified xsi:type="dcterms:W3CDTF">2015-04-27T18:53:20Z</dcterms:modified>
</cp:coreProperties>
</file>