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8404800" cy="38404800"/>
  <p:notesSz cx="9144000" cy="6858000"/>
  <p:defaultTextStyle>
    <a:defPPr>
      <a:defRPr lang="en-US"/>
    </a:defPPr>
    <a:lvl1pPr marL="0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1pPr>
    <a:lvl2pPr marL="2037786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2pPr>
    <a:lvl3pPr marL="4075572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3pPr>
    <a:lvl4pPr marL="6113358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4pPr>
    <a:lvl5pPr marL="8151144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5pPr>
    <a:lvl6pPr marL="10188931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6pPr>
    <a:lvl7pPr marL="12226717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7pPr>
    <a:lvl8pPr marL="14264503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8pPr>
    <a:lvl9pPr marL="16302289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E5EFF0"/>
    <a:srgbClr val="B5DDED"/>
    <a:srgbClr val="BEDEE8"/>
    <a:srgbClr val="D8F3F9"/>
    <a:srgbClr val="D2E8F2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327" autoAdjust="0"/>
    <p:restoredTop sz="98470" autoAdjust="0"/>
  </p:normalViewPr>
  <p:slideViewPr>
    <p:cSldViewPr snapToGrid="0" snapToObjects="1">
      <p:cViewPr>
        <p:scale>
          <a:sx n="75" d="100"/>
          <a:sy n="75" d="100"/>
        </p:scale>
        <p:origin x="7632" y="11648"/>
      </p:cViewPr>
      <p:guideLst>
        <p:guide orient="horz" pos="12096"/>
        <p:guide pos="12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80360" y="11930384"/>
            <a:ext cx="32644080" cy="8232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0720" y="21762720"/>
            <a:ext cx="26883360" cy="9814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37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075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13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151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188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2267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264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302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CBCE0-4B7A-F848-B23B-50A3317D4B4E}" type="datetimeFigureOut">
              <a:rPr lang="en-US" smtClean="0"/>
              <a:pPr/>
              <a:t>4/25/14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F3A3-B27F-CF44-94DD-46FACDD54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CBCE0-4B7A-F848-B23B-50A3317D4B4E}" type="datetimeFigureOut">
              <a:rPr lang="en-US" smtClean="0"/>
              <a:pPr/>
              <a:t>4/25/14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F3A3-B27F-CF44-94DD-46FACDD54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843480" y="1537976"/>
            <a:ext cx="8641080" cy="3276854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20240" y="1537976"/>
            <a:ext cx="25283160" cy="3276854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CBCE0-4B7A-F848-B23B-50A3317D4B4E}" type="datetimeFigureOut">
              <a:rPr lang="en-US" smtClean="0"/>
              <a:pPr/>
              <a:t>4/25/14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F3A3-B27F-CF44-94DD-46FACDD54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CBCE0-4B7A-F848-B23B-50A3317D4B4E}" type="datetimeFigureOut">
              <a:rPr lang="en-US" smtClean="0"/>
              <a:pPr/>
              <a:t>4/25/14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F3A3-B27F-CF44-94DD-46FACDD54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3715" y="24678644"/>
            <a:ext cx="32644080" cy="7627620"/>
          </a:xfrm>
        </p:spPr>
        <p:txBody>
          <a:bodyPr anchor="t"/>
          <a:lstStyle>
            <a:lvl1pPr algn="l">
              <a:defRPr sz="17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33715" y="16277600"/>
            <a:ext cx="32644080" cy="8401047"/>
          </a:xfrm>
        </p:spPr>
        <p:txBody>
          <a:bodyPr anchor="b"/>
          <a:lstStyle>
            <a:lvl1pPr marL="0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1pPr>
            <a:lvl2pPr marL="2037786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2pPr>
            <a:lvl3pPr marL="4075572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3pPr>
            <a:lvl4pPr marL="6113358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4pPr>
            <a:lvl5pPr marL="8151144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5pPr>
            <a:lvl6pPr marL="10188931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6pPr>
            <a:lvl7pPr marL="12226717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7pPr>
            <a:lvl8pPr marL="14264503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8pPr>
            <a:lvl9pPr marL="16302289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CBCE0-4B7A-F848-B23B-50A3317D4B4E}" type="datetimeFigureOut">
              <a:rPr lang="en-US" smtClean="0"/>
              <a:pPr/>
              <a:t>4/25/14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F3A3-B27F-CF44-94DD-46FACDD54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8961126"/>
            <a:ext cx="16962120" cy="25345394"/>
          </a:xfrm>
        </p:spPr>
        <p:txBody>
          <a:bodyPr/>
          <a:lstStyle>
            <a:lvl1pPr>
              <a:defRPr sz="12500"/>
            </a:lvl1pPr>
            <a:lvl2pPr>
              <a:defRPr sz="10700"/>
            </a:lvl2pPr>
            <a:lvl3pPr>
              <a:defRPr sz="89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522440" y="8961126"/>
            <a:ext cx="16962120" cy="25345394"/>
          </a:xfrm>
        </p:spPr>
        <p:txBody>
          <a:bodyPr/>
          <a:lstStyle>
            <a:lvl1pPr>
              <a:defRPr sz="12500"/>
            </a:lvl1pPr>
            <a:lvl2pPr>
              <a:defRPr sz="10700"/>
            </a:lvl2pPr>
            <a:lvl3pPr>
              <a:defRPr sz="89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CBCE0-4B7A-F848-B23B-50A3317D4B4E}" type="datetimeFigureOut">
              <a:rPr lang="en-US" smtClean="0"/>
              <a:pPr/>
              <a:t>4/25/14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F3A3-B27F-CF44-94DD-46FACDD54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8596636"/>
            <a:ext cx="16968790" cy="3582667"/>
          </a:xfrm>
        </p:spPr>
        <p:txBody>
          <a:bodyPr anchor="b"/>
          <a:lstStyle>
            <a:lvl1pPr marL="0" indent="0">
              <a:buNone/>
              <a:defRPr sz="10700" b="1"/>
            </a:lvl1pPr>
            <a:lvl2pPr marL="2037786" indent="0">
              <a:buNone/>
              <a:defRPr sz="8900" b="1"/>
            </a:lvl2pPr>
            <a:lvl3pPr marL="4075572" indent="0">
              <a:buNone/>
              <a:defRPr sz="8000" b="1"/>
            </a:lvl3pPr>
            <a:lvl4pPr marL="6113358" indent="0">
              <a:buNone/>
              <a:defRPr sz="7100" b="1"/>
            </a:lvl4pPr>
            <a:lvl5pPr marL="8151144" indent="0">
              <a:buNone/>
              <a:defRPr sz="7100" b="1"/>
            </a:lvl5pPr>
            <a:lvl6pPr marL="10188931" indent="0">
              <a:buNone/>
              <a:defRPr sz="7100" b="1"/>
            </a:lvl6pPr>
            <a:lvl7pPr marL="12226717" indent="0">
              <a:buNone/>
              <a:defRPr sz="7100" b="1"/>
            </a:lvl7pPr>
            <a:lvl8pPr marL="14264503" indent="0">
              <a:buNone/>
              <a:defRPr sz="7100" b="1"/>
            </a:lvl8pPr>
            <a:lvl9pPr marL="16302289" indent="0">
              <a:buNone/>
              <a:defRPr sz="7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1" y="12179303"/>
            <a:ext cx="16968790" cy="22127214"/>
          </a:xfrm>
        </p:spPr>
        <p:txBody>
          <a:bodyPr/>
          <a:lstStyle>
            <a:lvl1pPr>
              <a:defRPr sz="10700"/>
            </a:lvl1pPr>
            <a:lvl2pPr>
              <a:defRPr sz="8900"/>
            </a:lvl2pPr>
            <a:lvl3pPr>
              <a:defRPr sz="8000"/>
            </a:lvl3pPr>
            <a:lvl4pPr>
              <a:defRPr sz="7100"/>
            </a:lvl4pPr>
            <a:lvl5pPr>
              <a:defRPr sz="71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509107" y="8596636"/>
            <a:ext cx="16975455" cy="3582667"/>
          </a:xfrm>
        </p:spPr>
        <p:txBody>
          <a:bodyPr anchor="b"/>
          <a:lstStyle>
            <a:lvl1pPr marL="0" indent="0">
              <a:buNone/>
              <a:defRPr sz="10700" b="1"/>
            </a:lvl1pPr>
            <a:lvl2pPr marL="2037786" indent="0">
              <a:buNone/>
              <a:defRPr sz="8900" b="1"/>
            </a:lvl2pPr>
            <a:lvl3pPr marL="4075572" indent="0">
              <a:buNone/>
              <a:defRPr sz="8000" b="1"/>
            </a:lvl3pPr>
            <a:lvl4pPr marL="6113358" indent="0">
              <a:buNone/>
              <a:defRPr sz="7100" b="1"/>
            </a:lvl4pPr>
            <a:lvl5pPr marL="8151144" indent="0">
              <a:buNone/>
              <a:defRPr sz="7100" b="1"/>
            </a:lvl5pPr>
            <a:lvl6pPr marL="10188931" indent="0">
              <a:buNone/>
              <a:defRPr sz="7100" b="1"/>
            </a:lvl6pPr>
            <a:lvl7pPr marL="12226717" indent="0">
              <a:buNone/>
              <a:defRPr sz="7100" b="1"/>
            </a:lvl7pPr>
            <a:lvl8pPr marL="14264503" indent="0">
              <a:buNone/>
              <a:defRPr sz="7100" b="1"/>
            </a:lvl8pPr>
            <a:lvl9pPr marL="16302289" indent="0">
              <a:buNone/>
              <a:defRPr sz="7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509107" y="12179303"/>
            <a:ext cx="16975455" cy="22127214"/>
          </a:xfrm>
        </p:spPr>
        <p:txBody>
          <a:bodyPr/>
          <a:lstStyle>
            <a:lvl1pPr>
              <a:defRPr sz="10700"/>
            </a:lvl1pPr>
            <a:lvl2pPr>
              <a:defRPr sz="8900"/>
            </a:lvl2pPr>
            <a:lvl3pPr>
              <a:defRPr sz="8000"/>
            </a:lvl3pPr>
            <a:lvl4pPr>
              <a:defRPr sz="7100"/>
            </a:lvl4pPr>
            <a:lvl5pPr>
              <a:defRPr sz="71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CBCE0-4B7A-F848-B23B-50A3317D4B4E}" type="datetimeFigureOut">
              <a:rPr lang="en-US" smtClean="0"/>
              <a:pPr/>
              <a:t>4/25/14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F3A3-B27F-CF44-94DD-46FACDD54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CBCE0-4B7A-F848-B23B-50A3317D4B4E}" type="datetimeFigureOut">
              <a:rPr lang="en-US" smtClean="0"/>
              <a:pPr/>
              <a:t>4/25/14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F3A3-B27F-CF44-94DD-46FACDD54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CBCE0-4B7A-F848-B23B-50A3317D4B4E}" type="datetimeFigureOut">
              <a:rPr lang="en-US" smtClean="0"/>
              <a:pPr/>
              <a:t>4/25/14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F3A3-B27F-CF44-94DD-46FACDD54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7" y="1529080"/>
            <a:ext cx="12634915" cy="6507480"/>
          </a:xfrm>
        </p:spPr>
        <p:txBody>
          <a:bodyPr anchor="b"/>
          <a:lstStyle>
            <a:lvl1pPr algn="l">
              <a:defRPr sz="8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15210" y="1529086"/>
            <a:ext cx="21469350" cy="32777434"/>
          </a:xfrm>
        </p:spPr>
        <p:txBody>
          <a:bodyPr/>
          <a:lstStyle>
            <a:lvl1pPr>
              <a:defRPr sz="14300"/>
            </a:lvl1pPr>
            <a:lvl2pPr>
              <a:defRPr sz="12500"/>
            </a:lvl2pPr>
            <a:lvl3pPr>
              <a:defRPr sz="107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7" y="8036566"/>
            <a:ext cx="12634915" cy="26269954"/>
          </a:xfrm>
        </p:spPr>
        <p:txBody>
          <a:bodyPr/>
          <a:lstStyle>
            <a:lvl1pPr marL="0" indent="0">
              <a:buNone/>
              <a:defRPr sz="6200"/>
            </a:lvl1pPr>
            <a:lvl2pPr marL="2037786" indent="0">
              <a:buNone/>
              <a:defRPr sz="5300"/>
            </a:lvl2pPr>
            <a:lvl3pPr marL="4075572" indent="0">
              <a:buNone/>
              <a:defRPr sz="4500"/>
            </a:lvl3pPr>
            <a:lvl4pPr marL="6113358" indent="0">
              <a:buNone/>
              <a:defRPr sz="4000"/>
            </a:lvl4pPr>
            <a:lvl5pPr marL="8151144" indent="0">
              <a:buNone/>
              <a:defRPr sz="4000"/>
            </a:lvl5pPr>
            <a:lvl6pPr marL="10188931" indent="0">
              <a:buNone/>
              <a:defRPr sz="4000"/>
            </a:lvl6pPr>
            <a:lvl7pPr marL="12226717" indent="0">
              <a:buNone/>
              <a:defRPr sz="4000"/>
            </a:lvl7pPr>
            <a:lvl8pPr marL="14264503" indent="0">
              <a:buNone/>
              <a:defRPr sz="4000"/>
            </a:lvl8pPr>
            <a:lvl9pPr marL="16302289" indent="0">
              <a:buNone/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CBCE0-4B7A-F848-B23B-50A3317D4B4E}" type="datetimeFigureOut">
              <a:rPr lang="en-US" smtClean="0"/>
              <a:pPr/>
              <a:t>4/25/14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F3A3-B27F-CF44-94DD-46FACDD54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7610" y="26883363"/>
            <a:ext cx="23042880" cy="3173734"/>
          </a:xfrm>
        </p:spPr>
        <p:txBody>
          <a:bodyPr anchor="b"/>
          <a:lstStyle>
            <a:lvl1pPr algn="l">
              <a:defRPr sz="8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27610" y="3431540"/>
            <a:ext cx="23042880" cy="23042880"/>
          </a:xfrm>
        </p:spPr>
        <p:txBody>
          <a:bodyPr/>
          <a:lstStyle>
            <a:lvl1pPr marL="0" indent="0">
              <a:buNone/>
              <a:defRPr sz="14300"/>
            </a:lvl1pPr>
            <a:lvl2pPr marL="2037786" indent="0">
              <a:buNone/>
              <a:defRPr sz="12500"/>
            </a:lvl2pPr>
            <a:lvl3pPr marL="4075572" indent="0">
              <a:buNone/>
              <a:defRPr sz="10700"/>
            </a:lvl3pPr>
            <a:lvl4pPr marL="6113358" indent="0">
              <a:buNone/>
              <a:defRPr sz="8900"/>
            </a:lvl4pPr>
            <a:lvl5pPr marL="8151144" indent="0">
              <a:buNone/>
              <a:defRPr sz="8900"/>
            </a:lvl5pPr>
            <a:lvl6pPr marL="10188931" indent="0">
              <a:buNone/>
              <a:defRPr sz="8900"/>
            </a:lvl6pPr>
            <a:lvl7pPr marL="12226717" indent="0">
              <a:buNone/>
              <a:defRPr sz="8900"/>
            </a:lvl7pPr>
            <a:lvl8pPr marL="14264503" indent="0">
              <a:buNone/>
              <a:defRPr sz="8900"/>
            </a:lvl8pPr>
            <a:lvl9pPr marL="16302289" indent="0">
              <a:buNone/>
              <a:defRPr sz="89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27610" y="30057096"/>
            <a:ext cx="23042880" cy="4507227"/>
          </a:xfrm>
        </p:spPr>
        <p:txBody>
          <a:bodyPr/>
          <a:lstStyle>
            <a:lvl1pPr marL="0" indent="0">
              <a:buNone/>
              <a:defRPr sz="6200"/>
            </a:lvl1pPr>
            <a:lvl2pPr marL="2037786" indent="0">
              <a:buNone/>
              <a:defRPr sz="5300"/>
            </a:lvl2pPr>
            <a:lvl3pPr marL="4075572" indent="0">
              <a:buNone/>
              <a:defRPr sz="4500"/>
            </a:lvl3pPr>
            <a:lvl4pPr marL="6113358" indent="0">
              <a:buNone/>
              <a:defRPr sz="4000"/>
            </a:lvl4pPr>
            <a:lvl5pPr marL="8151144" indent="0">
              <a:buNone/>
              <a:defRPr sz="4000"/>
            </a:lvl5pPr>
            <a:lvl6pPr marL="10188931" indent="0">
              <a:buNone/>
              <a:defRPr sz="4000"/>
            </a:lvl6pPr>
            <a:lvl7pPr marL="12226717" indent="0">
              <a:buNone/>
              <a:defRPr sz="4000"/>
            </a:lvl7pPr>
            <a:lvl8pPr marL="14264503" indent="0">
              <a:buNone/>
              <a:defRPr sz="4000"/>
            </a:lvl8pPr>
            <a:lvl9pPr marL="16302289" indent="0">
              <a:buNone/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CBCE0-4B7A-F848-B23B-50A3317D4B4E}" type="datetimeFigureOut">
              <a:rPr lang="en-US" smtClean="0"/>
              <a:pPr/>
              <a:t>4/25/14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F3A3-B27F-CF44-94DD-46FACDD54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1537974"/>
            <a:ext cx="34564320" cy="6400800"/>
          </a:xfrm>
          <a:prstGeom prst="rect">
            <a:avLst/>
          </a:prstGeom>
        </p:spPr>
        <p:txBody>
          <a:bodyPr vert="horz" lIns="407557" tIns="203779" rIns="407557" bIns="20377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8961126"/>
            <a:ext cx="34564320" cy="25345394"/>
          </a:xfrm>
          <a:prstGeom prst="rect">
            <a:avLst/>
          </a:prstGeom>
        </p:spPr>
        <p:txBody>
          <a:bodyPr vert="horz" lIns="407557" tIns="203779" rIns="407557" bIns="2037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20240" y="35595564"/>
            <a:ext cx="8961120" cy="2044700"/>
          </a:xfrm>
          <a:prstGeom prst="rect">
            <a:avLst/>
          </a:prstGeom>
        </p:spPr>
        <p:txBody>
          <a:bodyPr vert="horz" lIns="407557" tIns="203779" rIns="407557" bIns="203779" rtlCol="0" anchor="ctr"/>
          <a:lstStyle>
            <a:lvl1pPr algn="l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CBCE0-4B7A-F848-B23B-50A3317D4B4E}" type="datetimeFigureOut">
              <a:rPr lang="en-US" smtClean="0"/>
              <a:pPr/>
              <a:t>4/25/14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21640" y="35595564"/>
            <a:ext cx="12161520" cy="2044700"/>
          </a:xfrm>
          <a:prstGeom prst="rect">
            <a:avLst/>
          </a:prstGeom>
        </p:spPr>
        <p:txBody>
          <a:bodyPr vert="horz" lIns="407557" tIns="203779" rIns="407557" bIns="203779" rtlCol="0" anchor="ctr"/>
          <a:lstStyle>
            <a:lvl1pPr algn="ct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523440" y="35595564"/>
            <a:ext cx="8961120" cy="2044700"/>
          </a:xfrm>
          <a:prstGeom prst="rect">
            <a:avLst/>
          </a:prstGeom>
        </p:spPr>
        <p:txBody>
          <a:bodyPr vert="horz" lIns="407557" tIns="203779" rIns="407557" bIns="203779" rtlCol="0" anchor="ctr"/>
          <a:lstStyle>
            <a:lvl1pPr algn="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4F3A3-B27F-CF44-94DD-46FACDD54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37786" rtl="0" eaLnBrk="1" latinLnBrk="0" hangingPunct="1">
        <a:spcBef>
          <a:spcPct val="0"/>
        </a:spcBef>
        <a:buNone/>
        <a:defRPr sz="19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8340" indent="-1528340" algn="l" defTabSz="2037786" rtl="0" eaLnBrk="1" latinLnBrk="0" hangingPunct="1">
        <a:spcBef>
          <a:spcPct val="20000"/>
        </a:spcBef>
        <a:buFont typeface="Arial"/>
        <a:buChar char="•"/>
        <a:defRPr sz="14300" kern="1200">
          <a:solidFill>
            <a:schemeClr val="tx1"/>
          </a:solidFill>
          <a:latin typeface="+mn-lt"/>
          <a:ea typeface="+mn-ea"/>
          <a:cs typeface="+mn-cs"/>
        </a:defRPr>
      </a:lvl1pPr>
      <a:lvl2pPr marL="3311402" indent="-1273616" algn="l" defTabSz="2037786" rtl="0" eaLnBrk="1" latinLnBrk="0" hangingPunct="1">
        <a:spcBef>
          <a:spcPct val="20000"/>
        </a:spcBef>
        <a:buFont typeface="Arial"/>
        <a:buChar char="–"/>
        <a:defRPr sz="12500" kern="1200">
          <a:solidFill>
            <a:schemeClr val="tx1"/>
          </a:solidFill>
          <a:latin typeface="+mn-lt"/>
          <a:ea typeface="+mn-ea"/>
          <a:cs typeface="+mn-cs"/>
        </a:defRPr>
      </a:lvl2pPr>
      <a:lvl3pPr marL="5094465" indent="-1018893" algn="l" defTabSz="2037786" rtl="0" eaLnBrk="1" latinLnBrk="0" hangingPunct="1">
        <a:spcBef>
          <a:spcPct val="20000"/>
        </a:spcBef>
        <a:buFont typeface="Arial"/>
        <a:buChar char="•"/>
        <a:defRPr sz="10700" kern="1200">
          <a:solidFill>
            <a:schemeClr val="tx1"/>
          </a:solidFill>
          <a:latin typeface="+mn-lt"/>
          <a:ea typeface="+mn-ea"/>
          <a:cs typeface="+mn-cs"/>
        </a:defRPr>
      </a:lvl3pPr>
      <a:lvl4pPr marL="7132251" indent="-1018893" algn="l" defTabSz="2037786" rtl="0" eaLnBrk="1" latinLnBrk="0" hangingPunct="1">
        <a:spcBef>
          <a:spcPct val="20000"/>
        </a:spcBef>
        <a:buFont typeface="Arial"/>
        <a:buChar char="–"/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170038" indent="-1018893" algn="l" defTabSz="2037786" rtl="0" eaLnBrk="1" latinLnBrk="0" hangingPunct="1">
        <a:spcBef>
          <a:spcPct val="20000"/>
        </a:spcBef>
        <a:buFont typeface="Arial"/>
        <a:buChar char="»"/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207824" indent="-1018893" algn="l" defTabSz="2037786" rtl="0" eaLnBrk="1" latinLnBrk="0" hangingPunct="1">
        <a:spcBef>
          <a:spcPct val="20000"/>
        </a:spcBef>
        <a:buFont typeface="Arial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245610" indent="-1018893" algn="l" defTabSz="2037786" rtl="0" eaLnBrk="1" latinLnBrk="0" hangingPunct="1">
        <a:spcBef>
          <a:spcPct val="20000"/>
        </a:spcBef>
        <a:buFont typeface="Arial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283396" indent="-1018893" algn="l" defTabSz="2037786" rtl="0" eaLnBrk="1" latinLnBrk="0" hangingPunct="1">
        <a:spcBef>
          <a:spcPct val="20000"/>
        </a:spcBef>
        <a:buFont typeface="Arial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7321182" indent="-1018893" algn="l" defTabSz="2037786" rtl="0" eaLnBrk="1" latinLnBrk="0" hangingPunct="1">
        <a:spcBef>
          <a:spcPct val="20000"/>
        </a:spcBef>
        <a:buFont typeface="Arial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37786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37786" algn="l" defTabSz="2037786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075572" algn="l" defTabSz="2037786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113358" algn="l" defTabSz="2037786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151144" algn="l" defTabSz="2037786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188931" algn="l" defTabSz="2037786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226717" algn="l" defTabSz="2037786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264503" algn="l" defTabSz="2037786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302289" algn="l" defTabSz="2037786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12843029" y="29997401"/>
            <a:ext cx="12376612" cy="6651678"/>
          </a:xfrm>
          <a:prstGeom prst="rect">
            <a:avLst/>
          </a:prstGeom>
          <a:solidFill>
            <a:srgbClr val="E5EFF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1204154" y="31459035"/>
            <a:ext cx="11086636" cy="5190043"/>
          </a:xfrm>
          <a:prstGeom prst="rect">
            <a:avLst/>
          </a:prstGeom>
          <a:solidFill>
            <a:srgbClr val="E5EFF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12843030" y="12717184"/>
            <a:ext cx="12426262" cy="8838949"/>
          </a:xfrm>
          <a:prstGeom prst="rect">
            <a:avLst/>
          </a:prstGeom>
          <a:solidFill>
            <a:srgbClr val="E5EFF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2843030" y="21856072"/>
            <a:ext cx="12362741" cy="7671816"/>
          </a:xfrm>
          <a:prstGeom prst="rect">
            <a:avLst/>
          </a:prstGeom>
          <a:solidFill>
            <a:srgbClr val="E5EF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4800" b="1" dirty="0" smtClean="0">
              <a:latin typeface="Arial"/>
              <a:cs typeface="Arial"/>
            </a:endParaRPr>
          </a:p>
          <a:p>
            <a:pPr algn="ctr"/>
            <a:endParaRPr lang="en-US" sz="4800" b="1" dirty="0">
              <a:latin typeface="Arial"/>
              <a:cs typeface="Arial"/>
            </a:endParaRPr>
          </a:p>
          <a:p>
            <a:pPr algn="ctr"/>
            <a:endParaRPr lang="en-US" sz="4800" b="1" dirty="0" smtClean="0">
              <a:latin typeface="Arial"/>
              <a:cs typeface="Arial"/>
            </a:endParaRPr>
          </a:p>
          <a:p>
            <a:pPr algn="ctr"/>
            <a:endParaRPr lang="en-US" sz="4800" b="1" dirty="0">
              <a:latin typeface="Arial"/>
              <a:cs typeface="Arial"/>
            </a:endParaRPr>
          </a:p>
          <a:p>
            <a:pPr algn="ctr"/>
            <a:endParaRPr lang="en-US" sz="4800" b="1" dirty="0" smtClean="0">
              <a:latin typeface="Arial"/>
              <a:cs typeface="Arial"/>
            </a:endParaRPr>
          </a:p>
          <a:p>
            <a:pPr algn="ctr"/>
            <a:endParaRPr lang="en-US" sz="4800" b="1" dirty="0">
              <a:latin typeface="Arial"/>
              <a:cs typeface="Arial"/>
            </a:endParaRPr>
          </a:p>
          <a:p>
            <a:pPr algn="ctr"/>
            <a:endParaRPr lang="en-US" sz="3200" b="1" dirty="0" smtClean="0">
              <a:latin typeface="Arial"/>
              <a:cs typeface="Arial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5804918" y="19800866"/>
            <a:ext cx="11055096" cy="9299448"/>
          </a:xfrm>
          <a:prstGeom prst="rect">
            <a:avLst/>
          </a:prstGeom>
          <a:solidFill>
            <a:srgbClr val="E5EFF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17" y="1111170"/>
            <a:ext cx="35560490" cy="6678273"/>
          </a:xfrm>
          <a:solidFill>
            <a:srgbClr val="E5EFF0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9600" dirty="0" smtClean="0">
                <a:latin typeface="Arial"/>
                <a:cs typeface="Arial"/>
              </a:rPr>
              <a:t>The Head Injury Tracker: Monitoring Concussions in College and High School Varsity Athletes</a:t>
            </a:r>
            <a:br>
              <a:rPr lang="en-US" sz="9600" dirty="0" smtClean="0">
                <a:latin typeface="Arial"/>
                <a:cs typeface="Arial"/>
              </a:rPr>
            </a:br>
            <a:r>
              <a:rPr lang="en-US" sz="6000" dirty="0" smtClean="0">
                <a:latin typeface="Arial"/>
                <a:cs typeface="Arial"/>
              </a:rPr>
              <a:t>Lily </a:t>
            </a:r>
            <a:r>
              <a:rPr lang="en-US" sz="6000" dirty="0" smtClean="0">
                <a:latin typeface="Arial"/>
                <a:cs typeface="Arial"/>
              </a:rPr>
              <a:t>Cabour</a:t>
            </a:r>
            <a:r>
              <a:rPr lang="en-US" sz="6000" dirty="0" smtClean="0">
                <a:latin typeface="Arial"/>
                <a:cs typeface="Arial"/>
              </a:rPr>
              <a:t> </a:t>
            </a:r>
            <a:r>
              <a:rPr lang="fr-FR" sz="6000" dirty="0" smtClean="0">
                <a:latin typeface="Arial"/>
                <a:cs typeface="Arial"/>
              </a:rPr>
              <a:t>’</a:t>
            </a:r>
            <a:r>
              <a:rPr lang="en-US" sz="6000" dirty="0" smtClean="0">
                <a:latin typeface="Arial"/>
                <a:cs typeface="Arial"/>
              </a:rPr>
              <a:t>14 </a:t>
            </a:r>
            <a:r>
              <a:rPr lang="en-US" sz="4800" dirty="0" smtClean="0">
                <a:latin typeface="Arial"/>
                <a:cs typeface="Arial"/>
              </a:rPr>
              <a:t/>
            </a:r>
            <a:br>
              <a:rPr lang="en-US" sz="4800" dirty="0" smtClean="0">
                <a:latin typeface="Arial"/>
                <a:cs typeface="Arial"/>
              </a:rPr>
            </a:br>
            <a:r>
              <a:rPr lang="en-US" sz="5400" i="1" dirty="0" smtClean="0">
                <a:latin typeface="Arial"/>
                <a:cs typeface="Arial"/>
              </a:rPr>
              <a:t> Maine Concussion Management Initiative, Colby College</a:t>
            </a:r>
            <a:endParaRPr lang="en-US" sz="5400" i="1" dirty="0"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16" y="8647711"/>
            <a:ext cx="11055096" cy="6084290"/>
          </a:xfrm>
          <a:solidFill>
            <a:srgbClr val="E5EFF0"/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Arial"/>
                <a:cs typeface="Arial"/>
              </a:rPr>
              <a:t>Introduction</a:t>
            </a:r>
            <a:endParaRPr lang="en-US" sz="48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Maine Concussion Management Initiative (MCMI) is a non-profit dedicated to improving the safety of Maine’s youth by increasing awareness and education on concussion management. </a:t>
            </a:r>
          </a:p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MCMI is a pioneer in concussion research and education outreach in the state of Maine and is beginning to expand its impact across New England.</a:t>
            </a:r>
          </a:p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The Head Injury Tracker (HIT) is a development product created by the MCMI Research Group.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804918" y="33663645"/>
            <a:ext cx="11055096" cy="2985433"/>
          </a:xfrm>
          <a:prstGeom prst="rect">
            <a:avLst/>
          </a:prstGeom>
          <a:solidFill>
            <a:srgbClr val="E5EF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Arial"/>
                <a:cs typeface="Arial"/>
              </a:rPr>
              <a:t>Acknowledgements</a:t>
            </a:r>
          </a:p>
          <a:p>
            <a:r>
              <a:rPr lang="en-US" sz="2800" dirty="0">
                <a:latin typeface="Arial"/>
                <a:cs typeface="Arial"/>
              </a:rPr>
              <a:t>I</a:t>
            </a:r>
            <a:r>
              <a:rPr lang="en-US" sz="2800" dirty="0" smtClean="0">
                <a:latin typeface="Arial"/>
                <a:cs typeface="Arial"/>
              </a:rPr>
              <a:t> would like to thank Dr. Paul </a:t>
            </a:r>
            <a:r>
              <a:rPr lang="en-US" sz="2800" dirty="0" smtClean="0">
                <a:latin typeface="Arial"/>
                <a:cs typeface="Arial"/>
              </a:rPr>
              <a:t>Berkner</a:t>
            </a:r>
            <a:r>
              <a:rPr lang="en-US" sz="2800" dirty="0" smtClean="0">
                <a:latin typeface="Arial"/>
                <a:cs typeface="Arial"/>
              </a:rPr>
              <a:t> and the MCMI team, whose vision and commitment towards treating and managing concussions inspired this research. </a:t>
            </a:r>
            <a:r>
              <a:rPr lang="en-US" sz="2800" dirty="0">
                <a:latin typeface="Arial"/>
                <a:cs typeface="Arial"/>
              </a:rPr>
              <a:t>I would </a:t>
            </a:r>
            <a:r>
              <a:rPr lang="en-US" sz="2800" dirty="0" smtClean="0">
                <a:latin typeface="Arial"/>
                <a:cs typeface="Arial"/>
              </a:rPr>
              <a:t>also like </a:t>
            </a:r>
            <a:r>
              <a:rPr lang="en-US" sz="2800" dirty="0">
                <a:latin typeface="Arial"/>
                <a:cs typeface="Arial"/>
              </a:rPr>
              <a:t>to </a:t>
            </a:r>
            <a:r>
              <a:rPr lang="en-US" sz="2800" dirty="0" smtClean="0">
                <a:latin typeface="Arial"/>
                <a:cs typeface="Arial"/>
              </a:rPr>
              <a:t>thank Professor Jim Scott </a:t>
            </a:r>
            <a:r>
              <a:rPr lang="en-US" sz="2800" dirty="0">
                <a:latin typeface="Arial"/>
                <a:cs typeface="Arial"/>
              </a:rPr>
              <a:t>for his help and guidance throughout the project.  </a:t>
            </a:r>
          </a:p>
          <a:p>
            <a:endParaRPr lang="en-US" sz="2800" dirty="0" smtClean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35693" y="15422657"/>
            <a:ext cx="11055096" cy="2578608"/>
          </a:xfrm>
          <a:prstGeom prst="rect">
            <a:avLst/>
          </a:prstGeom>
          <a:solidFill>
            <a:srgbClr val="E5EF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Arial"/>
                <a:cs typeface="Arial"/>
              </a:rPr>
              <a:t>Mission Statement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>
                <a:latin typeface="Arial"/>
                <a:cs typeface="Arial"/>
              </a:rPr>
              <a:t>To improve the safety of Maine’s youth by increasing awareness, promoting advocacy, and standardizing the management of activity related concussions.</a:t>
            </a:r>
          </a:p>
        </p:txBody>
      </p:sp>
      <p:pic>
        <p:nvPicPr>
          <p:cNvPr id="30" name="Picture 29" descr="ColbySeal_28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431" y="4197564"/>
            <a:ext cx="2676892" cy="2676892"/>
          </a:xfrm>
          <a:prstGeom prst="rect">
            <a:avLst/>
          </a:prstGeom>
        </p:spPr>
      </p:pic>
      <p:pic>
        <p:nvPicPr>
          <p:cNvPr id="31" name="Picture 30" descr="ColbySeal_28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9592" y="4197564"/>
            <a:ext cx="2676892" cy="267689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235132" y="18533111"/>
            <a:ext cx="11055657" cy="12252960"/>
          </a:xfrm>
          <a:prstGeom prst="rect">
            <a:avLst/>
          </a:prstGeom>
          <a:solidFill>
            <a:srgbClr val="E5EF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4800" b="1" dirty="0" smtClean="0">
              <a:latin typeface="Arial"/>
              <a:cs typeface="Arial"/>
            </a:endParaRPr>
          </a:p>
          <a:p>
            <a:pPr algn="ctr"/>
            <a:endParaRPr lang="en-US" sz="4800" b="1" dirty="0">
              <a:latin typeface="Arial"/>
              <a:cs typeface="Arial"/>
            </a:endParaRPr>
          </a:p>
          <a:p>
            <a:pPr algn="ctr"/>
            <a:endParaRPr lang="en-US" sz="4800" b="1" dirty="0" smtClean="0">
              <a:latin typeface="Arial"/>
              <a:cs typeface="Arial"/>
            </a:endParaRPr>
          </a:p>
          <a:p>
            <a:pPr algn="ctr"/>
            <a:endParaRPr lang="en-US" sz="4800" b="1" dirty="0">
              <a:latin typeface="Arial"/>
              <a:cs typeface="Arial"/>
            </a:endParaRPr>
          </a:p>
          <a:p>
            <a:pPr algn="ctr"/>
            <a:endParaRPr lang="en-US" sz="4800" b="1" dirty="0" smtClean="0">
              <a:latin typeface="Arial"/>
              <a:cs typeface="Arial"/>
            </a:endParaRPr>
          </a:p>
          <a:p>
            <a:pPr algn="ctr"/>
            <a:endParaRPr lang="en-US" sz="4800" b="1" dirty="0">
              <a:latin typeface="Arial"/>
              <a:cs typeface="Arial"/>
            </a:endParaRPr>
          </a:p>
          <a:p>
            <a:pPr algn="ctr"/>
            <a:endParaRPr lang="en-US" sz="4800" b="1" dirty="0" smtClean="0">
              <a:latin typeface="Arial"/>
              <a:cs typeface="Arial"/>
            </a:endParaRPr>
          </a:p>
          <a:p>
            <a:pPr algn="ctr"/>
            <a:endParaRPr lang="en-US" sz="4800" b="1" dirty="0">
              <a:latin typeface="Arial"/>
              <a:cs typeface="Arial"/>
            </a:endParaRPr>
          </a:p>
          <a:p>
            <a:pPr algn="ctr"/>
            <a:endParaRPr lang="en-US" sz="4800" b="1" dirty="0" smtClean="0">
              <a:latin typeface="Arial"/>
              <a:cs typeface="Arial"/>
            </a:endParaRPr>
          </a:p>
          <a:p>
            <a:pPr algn="ctr"/>
            <a:endParaRPr lang="en-US" sz="4800" b="1" dirty="0">
              <a:latin typeface="Arial"/>
              <a:cs typeface="Arial"/>
            </a:endParaRPr>
          </a:p>
          <a:p>
            <a:pPr algn="ctr"/>
            <a:endParaRPr lang="en-US" sz="4800" b="1" dirty="0" smtClean="0">
              <a:latin typeface="Arial"/>
              <a:cs typeface="Arial"/>
            </a:endParaRPr>
          </a:p>
          <a:p>
            <a:pPr algn="ctr"/>
            <a:endParaRPr lang="en-US" sz="4800" b="1" dirty="0">
              <a:latin typeface="Arial"/>
              <a:cs typeface="Arial"/>
            </a:endParaRPr>
          </a:p>
          <a:p>
            <a:pPr algn="ctr"/>
            <a:endParaRPr lang="en-US" sz="4800" b="1" dirty="0" smtClean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84002" y="19132962"/>
            <a:ext cx="4096122" cy="2862322"/>
          </a:xfrm>
          <a:prstGeom prst="rect">
            <a:avLst/>
          </a:prstGeom>
          <a:solidFill>
            <a:srgbClr val="E5EF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Arial"/>
                <a:cs typeface="Arial"/>
              </a:rPr>
              <a:t>Table 1. A summary table on the total number athlete concussions from 11 participating colleges (n=120).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409402" y="25503509"/>
            <a:ext cx="4096122" cy="3323987"/>
          </a:xfrm>
          <a:prstGeom prst="rect">
            <a:avLst/>
          </a:prstGeom>
          <a:solidFill>
            <a:srgbClr val="E5EF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Arial"/>
                <a:cs typeface="Arial"/>
              </a:rPr>
              <a:t>Table 2. </a:t>
            </a:r>
            <a:r>
              <a:rPr lang="en-US" sz="3000" dirty="0">
                <a:latin typeface="Arial"/>
                <a:cs typeface="Arial"/>
              </a:rPr>
              <a:t>A summary table on the total number athlete concussions from </a:t>
            </a:r>
            <a:r>
              <a:rPr lang="en-US" sz="3000" dirty="0" smtClean="0">
                <a:latin typeface="Arial"/>
                <a:cs typeface="Arial"/>
              </a:rPr>
              <a:t>10 </a:t>
            </a:r>
            <a:r>
              <a:rPr lang="en-US" sz="3000" dirty="0">
                <a:latin typeface="Arial"/>
                <a:cs typeface="Arial"/>
              </a:rPr>
              <a:t>participating </a:t>
            </a:r>
            <a:r>
              <a:rPr lang="en-US" sz="3000" dirty="0" smtClean="0">
                <a:latin typeface="Arial"/>
                <a:cs typeface="Arial"/>
              </a:rPr>
              <a:t>Maine high schools(n=59)</a:t>
            </a:r>
            <a:r>
              <a:rPr lang="en-US" sz="3000" dirty="0">
                <a:latin typeface="Arial"/>
                <a:cs typeface="Arial"/>
              </a:rPr>
              <a:t>.</a:t>
            </a:r>
          </a:p>
          <a:p>
            <a:endParaRPr lang="en-US" sz="3000" dirty="0" smtClean="0">
              <a:latin typeface="Arial"/>
              <a:cs typeface="Arial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2843029" y="8661313"/>
            <a:ext cx="12376612" cy="3576654"/>
            <a:chOff x="12906548" y="14994880"/>
            <a:chExt cx="12376612" cy="4021755"/>
          </a:xfrm>
        </p:grpSpPr>
        <p:sp>
          <p:nvSpPr>
            <p:cNvPr id="35" name="Rectangle 34"/>
            <p:cNvSpPr/>
            <p:nvPr/>
          </p:nvSpPr>
          <p:spPr>
            <a:xfrm>
              <a:off x="12906548" y="14994880"/>
              <a:ext cx="12376612" cy="4021755"/>
            </a:xfrm>
            <a:prstGeom prst="rect">
              <a:avLst/>
            </a:prstGeom>
            <a:solidFill>
              <a:srgbClr val="E5EFF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3052535" y="17441335"/>
              <a:ext cx="12044097" cy="1142058"/>
            </a:xfrm>
            <a:prstGeom prst="rect">
              <a:avLst/>
            </a:prstGeom>
            <a:solidFill>
              <a:srgbClr val="E5EFF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3000" dirty="0" smtClean="0">
                  <a:latin typeface="Arial"/>
                  <a:cs typeface="Arial"/>
                </a:rPr>
                <a:t>Table 4. A summary table on total number of concussions by organized by gender for high school and college varsity athletes. 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3071630" y="26974600"/>
            <a:ext cx="1203981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Arial"/>
                <a:cs typeface="Arial"/>
              </a:rPr>
              <a:t>Figures 2 &amp; 3. The </a:t>
            </a:r>
            <a:r>
              <a:rPr lang="en-US" sz="3000" dirty="0" smtClean="0">
                <a:latin typeface="Arial"/>
                <a:cs typeface="Arial"/>
              </a:rPr>
              <a:t>distribution, excluding the outliers, </a:t>
            </a:r>
            <a:r>
              <a:rPr lang="en-US" sz="3000" dirty="0" smtClean="0">
                <a:latin typeface="Arial"/>
                <a:cs typeface="Arial"/>
              </a:rPr>
              <a:t>of the number of days between injury date </a:t>
            </a:r>
            <a:r>
              <a:rPr lang="en-US" sz="3000" dirty="0">
                <a:latin typeface="Arial"/>
                <a:cs typeface="Arial"/>
              </a:rPr>
              <a:t>academic return (n= 167, x = 7.76, σ= 10.49) (</a:t>
            </a:r>
            <a:r>
              <a:rPr lang="en-US" sz="3000" dirty="0" smtClean="0">
                <a:latin typeface="Arial"/>
                <a:cs typeface="Arial"/>
              </a:rPr>
              <a:t>1), and the distribution of the number of days between injury date and </a:t>
            </a:r>
            <a:r>
              <a:rPr lang="en-US" sz="3000" dirty="0" smtClean="0">
                <a:latin typeface="Arial"/>
                <a:cs typeface="Arial"/>
              </a:rPr>
              <a:t>athletic </a:t>
            </a:r>
            <a:r>
              <a:rPr lang="en-US" sz="3000" dirty="0">
                <a:latin typeface="Arial"/>
                <a:cs typeface="Arial"/>
              </a:rPr>
              <a:t>return (n= 165, x= 20.27, σ= 18.00) (</a:t>
            </a:r>
            <a:r>
              <a:rPr lang="en-US" sz="3000" dirty="0" smtClean="0">
                <a:latin typeface="Arial"/>
                <a:cs typeface="Arial"/>
              </a:rPr>
              <a:t>2).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3207937" y="19863267"/>
            <a:ext cx="11818876" cy="1477328"/>
          </a:xfrm>
          <a:prstGeom prst="rect">
            <a:avLst/>
          </a:prstGeom>
          <a:solidFill>
            <a:srgbClr val="E5EF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Arial"/>
                <a:cs typeface="Arial"/>
              </a:rPr>
              <a:t>Figures </a:t>
            </a:r>
            <a:r>
              <a:rPr lang="en-US" sz="3000" dirty="0">
                <a:latin typeface="Arial"/>
                <a:cs typeface="Arial"/>
              </a:rPr>
              <a:t>1</a:t>
            </a:r>
            <a:r>
              <a:rPr lang="en-US" sz="3000" dirty="0" smtClean="0">
                <a:latin typeface="Arial"/>
                <a:cs typeface="Arial"/>
              </a:rPr>
              <a:t>.  Box plots showing the distribution of symptom scores categorized by female varsity </a:t>
            </a:r>
            <a:r>
              <a:rPr lang="en-US" sz="3000" dirty="0">
                <a:latin typeface="Arial"/>
                <a:cs typeface="Arial"/>
              </a:rPr>
              <a:t>athletes (n= </a:t>
            </a:r>
            <a:r>
              <a:rPr lang="en-US" sz="3000" dirty="0" smtClean="0">
                <a:latin typeface="Arial"/>
                <a:cs typeface="Arial"/>
              </a:rPr>
              <a:t>68, x= 21.79, </a:t>
            </a:r>
            <a:r>
              <a:rPr lang="en-US" sz="3000" dirty="0">
                <a:latin typeface="Arial"/>
                <a:cs typeface="Arial"/>
              </a:rPr>
              <a:t>σ</a:t>
            </a:r>
            <a:r>
              <a:rPr lang="en-US" sz="3000" dirty="0" smtClean="0">
                <a:latin typeface="Arial"/>
                <a:cs typeface="Arial"/>
              </a:rPr>
              <a:t>=17.73) and male varsity athletes (</a:t>
            </a:r>
            <a:r>
              <a:rPr lang="en-US" sz="3000" dirty="0">
                <a:latin typeface="Arial"/>
                <a:cs typeface="Arial"/>
              </a:rPr>
              <a:t>n</a:t>
            </a:r>
            <a:r>
              <a:rPr lang="en-US" sz="3000" dirty="0" smtClean="0">
                <a:latin typeface="Arial"/>
                <a:cs typeface="Arial"/>
              </a:rPr>
              <a:t>=91, </a:t>
            </a:r>
            <a:r>
              <a:rPr lang="en-US" sz="3000" dirty="0">
                <a:latin typeface="Arial"/>
                <a:cs typeface="Arial"/>
              </a:rPr>
              <a:t>x </a:t>
            </a:r>
            <a:r>
              <a:rPr lang="en-US" sz="3000" dirty="0" smtClean="0">
                <a:latin typeface="Arial"/>
                <a:cs typeface="Arial"/>
              </a:rPr>
              <a:t>=20.53, </a:t>
            </a:r>
            <a:r>
              <a:rPr lang="en-US" sz="3000" dirty="0">
                <a:latin typeface="Arial"/>
                <a:cs typeface="Arial"/>
              </a:rPr>
              <a:t>σ= </a:t>
            </a:r>
            <a:r>
              <a:rPr lang="en-US" sz="3000" dirty="0" smtClean="0">
                <a:latin typeface="Arial"/>
                <a:cs typeface="Arial"/>
              </a:rPr>
              <a:t>17.85).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207926" y="27701481"/>
            <a:ext cx="10539537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Arial"/>
                <a:cs typeface="Arial"/>
              </a:rPr>
              <a:t>Figure 5.  A spineplot showing the fraction of concussions from each sport and categorized by gender (n=179).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5804918" y="29758646"/>
            <a:ext cx="11055096" cy="3273552"/>
          </a:xfrm>
          <a:prstGeom prst="rect">
            <a:avLst/>
          </a:prstGeom>
          <a:solidFill>
            <a:srgbClr val="E5EFF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Arial"/>
                <a:cs typeface="Arial"/>
              </a:rPr>
              <a:t>More Information</a:t>
            </a:r>
          </a:p>
          <a:p>
            <a:r>
              <a:rPr lang="en-US" sz="2800" dirty="0" smtClean="0">
                <a:latin typeface="Arial"/>
                <a:cs typeface="Arial"/>
              </a:rPr>
              <a:t>For more information regarding MCMI and the HIT App, please visit our website and facebook page:</a:t>
            </a:r>
          </a:p>
          <a:p>
            <a:pPr lvl="1"/>
            <a:endParaRPr lang="en-US" sz="1200" dirty="0" smtClean="0">
              <a:latin typeface="Arial"/>
              <a:cs typeface="Arial"/>
            </a:endParaRPr>
          </a:p>
          <a:p>
            <a:pPr marL="2494986" lvl="1" indent="-457200">
              <a:buFont typeface="Arial"/>
              <a:buChar char="•"/>
            </a:pPr>
            <a:r>
              <a:rPr lang="en-US" sz="2800" dirty="0" smtClean="0">
                <a:latin typeface="Arial"/>
                <a:cs typeface="Arial"/>
              </a:rPr>
              <a:t>web.colby.edu/mcmi</a:t>
            </a:r>
          </a:p>
          <a:p>
            <a:pPr lvl="1"/>
            <a:endParaRPr lang="en-US" sz="1100" dirty="0" smtClean="0">
              <a:latin typeface="Arial"/>
              <a:cs typeface="Arial"/>
            </a:endParaRPr>
          </a:p>
          <a:p>
            <a:pPr marL="2494986" lvl="1" indent="-457200">
              <a:buFont typeface="Arial"/>
              <a:buChar char="•"/>
            </a:pPr>
            <a:r>
              <a:rPr lang="en-US" sz="2800" dirty="0" smtClean="0">
                <a:latin typeface="Arial"/>
                <a:cs typeface="Arial"/>
              </a:rPr>
              <a:t>http://www.facebook.com/concussionmanagement</a:t>
            </a: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4" name="Picture 3" descr="Screen shot 2014-04-24 at 3.55.1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400" y="25491526"/>
            <a:ext cx="6762136" cy="4929588"/>
          </a:xfrm>
          <a:prstGeom prst="rect">
            <a:avLst/>
          </a:prstGeom>
        </p:spPr>
      </p:pic>
      <p:pic>
        <p:nvPicPr>
          <p:cNvPr id="5" name="Picture 4" descr="Screen shot 2014-04-24 at 3.55.0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400" y="18915144"/>
            <a:ext cx="6729806" cy="6169982"/>
          </a:xfrm>
          <a:prstGeom prst="rect">
            <a:avLst/>
          </a:prstGeom>
        </p:spPr>
      </p:pic>
      <p:pic>
        <p:nvPicPr>
          <p:cNvPr id="29" name="Picture 28" descr="Screen shot 2014-04-24 at 4.56.1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9544" y="9000454"/>
            <a:ext cx="9576941" cy="1900767"/>
          </a:xfrm>
          <a:prstGeom prst="rect">
            <a:avLst/>
          </a:prstGeom>
        </p:spPr>
      </p:pic>
      <p:pic>
        <p:nvPicPr>
          <p:cNvPr id="32" name="Picture 31" descr="spin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395" y="20007943"/>
            <a:ext cx="10539537" cy="7608873"/>
          </a:xfrm>
          <a:prstGeom prst="rect">
            <a:avLst/>
          </a:prstGeom>
        </p:spPr>
      </p:pic>
      <p:pic>
        <p:nvPicPr>
          <p:cNvPr id="52" name="Picture 51" descr="SS by gender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7147" y="12817175"/>
            <a:ext cx="10343471" cy="6983691"/>
          </a:xfrm>
          <a:prstGeom prst="rect">
            <a:avLst/>
          </a:prstGeom>
        </p:spPr>
      </p:pic>
      <p:sp>
        <p:nvSpPr>
          <p:cNvPr id="53" name="Subtitle 2"/>
          <p:cNvSpPr txBox="1">
            <a:spLocks/>
          </p:cNvSpPr>
          <p:nvPr/>
        </p:nvSpPr>
        <p:spPr>
          <a:xfrm>
            <a:off x="25804918" y="8595022"/>
            <a:ext cx="11055096" cy="10436340"/>
          </a:xfrm>
          <a:prstGeom prst="rect">
            <a:avLst/>
          </a:prstGeom>
          <a:solidFill>
            <a:srgbClr val="E5EFF0"/>
          </a:solidFill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407557" tIns="203779" rIns="407557" bIns="203779" rtlCol="0">
            <a:noAutofit/>
          </a:bodyPr>
          <a:lstStyle>
            <a:lvl1pPr marL="0" indent="0" algn="ctr" defTabSz="2037786" rtl="0" eaLnBrk="1" latinLnBrk="0" hangingPunct="1">
              <a:spcBef>
                <a:spcPct val="20000"/>
              </a:spcBef>
              <a:buFont typeface="Arial"/>
              <a:buNone/>
              <a:defRPr sz="14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037786" indent="0" algn="ctr" defTabSz="2037786" rtl="0" eaLnBrk="1" latinLnBrk="0" hangingPunct="1">
              <a:spcBef>
                <a:spcPct val="20000"/>
              </a:spcBef>
              <a:buFont typeface="Arial"/>
              <a:buNone/>
              <a:defRPr sz="12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075572" indent="0" algn="ctr" defTabSz="2037786" rtl="0" eaLnBrk="1" latinLnBrk="0" hangingPunct="1">
              <a:spcBef>
                <a:spcPct val="20000"/>
              </a:spcBef>
              <a:buFont typeface="Arial"/>
              <a:buNone/>
              <a:defRPr sz="10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113358" indent="0" algn="ctr" defTabSz="2037786" rtl="0" eaLnBrk="1" latinLnBrk="0" hangingPunct="1">
              <a:spcBef>
                <a:spcPct val="20000"/>
              </a:spcBef>
              <a:buFont typeface="Arial"/>
              <a:buNone/>
              <a:defRPr sz="8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151144" indent="0" algn="ctr" defTabSz="2037786" rtl="0" eaLnBrk="1" latinLnBrk="0" hangingPunct="1">
              <a:spcBef>
                <a:spcPct val="20000"/>
              </a:spcBef>
              <a:buFont typeface="Arial"/>
              <a:buNone/>
              <a:defRPr sz="8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188931" indent="0" algn="ctr" defTabSz="2037786" rtl="0" eaLnBrk="1" latinLnBrk="0" hangingPunct="1">
              <a:spcBef>
                <a:spcPct val="20000"/>
              </a:spcBef>
              <a:buFont typeface="Arial"/>
              <a:buNone/>
              <a:defRPr sz="8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226717" indent="0" algn="ctr" defTabSz="2037786" rtl="0" eaLnBrk="1" latinLnBrk="0" hangingPunct="1">
              <a:spcBef>
                <a:spcPct val="20000"/>
              </a:spcBef>
              <a:buFont typeface="Arial"/>
              <a:buNone/>
              <a:defRPr sz="8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264503" indent="0" algn="ctr" defTabSz="2037786" rtl="0" eaLnBrk="1" latinLnBrk="0" hangingPunct="1">
              <a:spcBef>
                <a:spcPct val="20000"/>
              </a:spcBef>
              <a:buFont typeface="Arial"/>
              <a:buNone/>
              <a:defRPr sz="8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302289" indent="0" algn="ctr" defTabSz="2037786" rtl="0" eaLnBrk="1" latinLnBrk="0" hangingPunct="1">
              <a:spcBef>
                <a:spcPct val="20000"/>
              </a:spcBef>
              <a:buFont typeface="Arial"/>
              <a:buNone/>
              <a:defRPr sz="8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b="1" dirty="0" smtClean="0">
                <a:solidFill>
                  <a:schemeClr val="tx1"/>
                </a:solidFill>
                <a:latin typeface="Arial"/>
                <a:cs typeface="Arial"/>
              </a:rPr>
              <a:t>The HIT App</a:t>
            </a:r>
            <a:endParaRPr lang="en-US" sz="48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457200" indent="-457200" algn="l">
              <a:lnSpc>
                <a:spcPct val="110000"/>
              </a:lnSpc>
              <a:buFont typeface="Arial"/>
              <a:buChar char="•"/>
            </a:pPr>
            <a:r>
              <a:rPr lang="en-US" sz="3200" dirty="0">
                <a:solidFill>
                  <a:schemeClr val="tx1"/>
                </a:solidFill>
                <a:latin typeface="Arial"/>
                <a:cs typeface="Arial"/>
              </a:rPr>
              <a:t>The Head Injury Tracker (HIT</a:t>
            </a:r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) Application </a:t>
            </a:r>
            <a:r>
              <a:rPr lang="en-US" sz="3200" dirty="0">
                <a:solidFill>
                  <a:schemeClr val="tx1"/>
                </a:solidFill>
                <a:latin typeface="Arial"/>
                <a:cs typeface="Arial"/>
              </a:rPr>
              <a:t>is a smartphone application that allows athletic trainers and school officials to easily record and track </a:t>
            </a:r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concussions. </a:t>
            </a:r>
          </a:p>
          <a:p>
            <a:pPr marL="457200" indent="-457200" algn="l">
              <a:lnSpc>
                <a:spcPct val="110000"/>
              </a:lnSpc>
              <a:buFont typeface="Arial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The HIT App records information basic regarding a student athlete's gender, age, sport, concussion scenario, history of ADHD, migraines and prior concussions.</a:t>
            </a:r>
          </a:p>
          <a:p>
            <a:pPr marL="457200" indent="-457200" algn="l">
              <a:lnSpc>
                <a:spcPct val="110000"/>
              </a:lnSpc>
              <a:buFont typeface="Arial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For the 2013-2014 school year, the HIT App is being piloted at over 30 High Schools and all NESCAC colleges. </a:t>
            </a:r>
          </a:p>
          <a:p>
            <a:pPr marL="457200" indent="-457200" algn="l">
              <a:lnSpc>
                <a:spcPct val="110000"/>
              </a:lnSpc>
              <a:buFont typeface="Arial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This data represents the information collected from our pilot year. </a:t>
            </a:r>
          </a:p>
          <a:p>
            <a:pPr marL="457200" indent="-457200" algn="l">
              <a:lnSpc>
                <a:spcPct val="110000"/>
              </a:lnSpc>
              <a:buFont typeface="Arial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Arial"/>
                <a:cs typeface="Arial"/>
              </a:rPr>
              <a:t>We hope to make the application available to all MCMI member high schools for free in the 2014-15 school year as we continue to grow our data pool.</a:t>
            </a:r>
          </a:p>
        </p:txBody>
      </p:sp>
      <p:pic>
        <p:nvPicPr>
          <p:cNvPr id="55" name="Picture 54" descr="scenario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329" y="31863139"/>
            <a:ext cx="8775700" cy="2908300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1423953" y="34983533"/>
            <a:ext cx="10724519" cy="1477328"/>
          </a:xfrm>
          <a:prstGeom prst="rect">
            <a:avLst/>
          </a:prstGeom>
          <a:solidFill>
            <a:srgbClr val="E5EF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Arial"/>
                <a:cs typeface="Arial"/>
              </a:rPr>
              <a:t>Table </a:t>
            </a:r>
            <a:r>
              <a:rPr lang="en-US" sz="3000" dirty="0">
                <a:latin typeface="Arial"/>
                <a:cs typeface="Arial"/>
              </a:rPr>
              <a:t>3</a:t>
            </a:r>
            <a:r>
              <a:rPr lang="en-US" sz="3000" dirty="0" smtClean="0">
                <a:latin typeface="Arial"/>
                <a:cs typeface="Arial"/>
              </a:rPr>
              <a:t>. A summary table on total number of concussions by organized by scenario for high school and college varsity athletes. </a:t>
            </a:r>
          </a:p>
        </p:txBody>
      </p:sp>
      <p:pic>
        <p:nvPicPr>
          <p:cNvPr id="6" name="Picture 5" descr="Screen shot 2014-04-25 at 3.15.07 P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0668" y="21961420"/>
            <a:ext cx="6264642" cy="4928514"/>
          </a:xfrm>
          <a:prstGeom prst="rect">
            <a:avLst/>
          </a:prstGeom>
        </p:spPr>
      </p:pic>
      <p:pic>
        <p:nvPicPr>
          <p:cNvPr id="58" name="Picture 57" descr="Screen shot 2014-04-24 at 7.21.06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1237" y="30084785"/>
            <a:ext cx="8420163" cy="6477613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21361399" y="30421114"/>
            <a:ext cx="3665413" cy="4708981"/>
          </a:xfrm>
          <a:prstGeom prst="rect">
            <a:avLst/>
          </a:prstGeom>
          <a:solidFill>
            <a:srgbClr val="E5EF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Arial"/>
                <a:cs typeface="Arial"/>
              </a:rPr>
              <a:t>Figure 4. This chart illustrates the difference between the average number of days between the concussion injury date and academic versus athletic return, </a:t>
            </a:r>
            <a:r>
              <a:rPr lang="en-US" sz="3000" dirty="0">
                <a:latin typeface="Arial"/>
                <a:cs typeface="Arial"/>
              </a:rPr>
              <a:t>o</a:t>
            </a:r>
            <a:r>
              <a:rPr lang="en-US" sz="3000" dirty="0" smtClean="0">
                <a:latin typeface="Arial"/>
                <a:cs typeface="Arial"/>
              </a:rPr>
              <a:t>rganized by sport (n=165). </a:t>
            </a:r>
          </a:p>
        </p:txBody>
      </p:sp>
      <p:pic>
        <p:nvPicPr>
          <p:cNvPr id="9" name="Picture 8" descr="Screen shot 2014-04-25 at 3.14.45 PM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3029" y="21927552"/>
            <a:ext cx="6037638" cy="504704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3659209" y="22335406"/>
            <a:ext cx="164417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/>
                <a:cs typeface="Arial"/>
              </a:rPr>
              <a:t>3.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938584" y="22363039"/>
            <a:ext cx="441347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Arial"/>
                <a:cs typeface="Arial"/>
              </a:rPr>
              <a:t>2</a:t>
            </a:r>
            <a:r>
              <a:rPr lang="en-US" sz="2400" dirty="0" smtClean="0">
                <a:latin typeface="Arial"/>
                <a:cs typeface="Arial"/>
              </a:rPr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5">
            <a:lumMod val="20000"/>
            <a:lumOff val="80000"/>
          </a:schemeClr>
        </a:solidFill>
        <a:ln>
          <a:solidFill>
            <a:schemeClr val="tx1"/>
          </a:solidFill>
        </a:ln>
      </a:spPr>
      <a:bodyPr wrap="square" rtlCol="0">
        <a:spAutoFit/>
      </a:bodyPr>
      <a:lstStyle>
        <a:defPPr algn="ctr">
          <a:defRPr sz="4800" b="1" dirty="0" smtClean="0">
            <a:latin typeface="Arial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2631</TotalTime>
  <Words>582</Words>
  <Application>Microsoft Macintosh PowerPoint</Application>
  <PresentationFormat>Custom</PresentationFormat>
  <Paragraphs>47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The Head Injury Tracker: Monitoring Concussions in College and High School Varsity Athletes Lily Cabour ’14   Maine Concussion Management Initiative, Colby College</vt:lpstr>
    </vt:vector>
  </TitlesOfParts>
  <Company>Colby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Vacationing with a Purpose: Evaluating the Sustainability of Ecotourism programs in Great Barrier Reef, Red Sea Coral Reef &amp; Belize Barrier Reef By Tierney Dodge and Eliza Phillips Environmental Studies Program, Colby College</dc:title>
  <dc:creator>Eliza Phillips</dc:creator>
  <cp:lastModifiedBy>Davis User</cp:lastModifiedBy>
  <cp:revision>211</cp:revision>
  <dcterms:created xsi:type="dcterms:W3CDTF">2013-04-29T01:55:46Z</dcterms:created>
  <dcterms:modified xsi:type="dcterms:W3CDTF">2014-04-25T19:20:34Z</dcterms:modified>
</cp:coreProperties>
</file>