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43891200" cy="38404800"/>
  <p:notesSz cx="9144000" cy="6858000"/>
  <p:defaultText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25" d="100"/>
          <a:sy n="25" d="100"/>
        </p:scale>
        <p:origin x="-632" y="-200"/>
      </p:cViewPr>
      <p:guideLst>
        <p:guide orient="horz" pos="12096"/>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648C06-C209-D742-861A-382A115D5DCF}" type="doc">
      <dgm:prSet loTypeId="urn:microsoft.com/office/officeart/2005/8/layout/vList5" loCatId="" qsTypeId="urn:microsoft.com/office/officeart/2005/8/quickstyle/simple1" qsCatId="simple" csTypeId="urn:microsoft.com/office/officeart/2005/8/colors/accent3_2" csCatId="accent3" phldr="1"/>
      <dgm:spPr/>
      <dgm:t>
        <a:bodyPr/>
        <a:lstStyle/>
        <a:p>
          <a:endParaRPr lang="en-US"/>
        </a:p>
      </dgm:t>
    </dgm:pt>
    <dgm:pt modelId="{85148D0F-783A-344D-8A6A-6287DA57F97F}">
      <dgm:prSet phldrT="[Text]"/>
      <dgm:spPr/>
      <dgm:t>
        <a:bodyPr/>
        <a:lstStyle/>
        <a:p>
          <a:r>
            <a:rPr lang="en-US" dirty="0" smtClean="0"/>
            <a:t>Particulate Matter</a:t>
          </a:r>
          <a:endParaRPr lang="en-US" dirty="0"/>
        </a:p>
      </dgm:t>
    </dgm:pt>
    <dgm:pt modelId="{569AA683-94E1-AB47-B993-03715D1AE777}" type="parTrans" cxnId="{9E0CB0F5-7BA5-3943-9CE9-B631455D6EF9}">
      <dgm:prSet/>
      <dgm:spPr/>
      <dgm:t>
        <a:bodyPr/>
        <a:lstStyle/>
        <a:p>
          <a:endParaRPr lang="en-US"/>
        </a:p>
      </dgm:t>
    </dgm:pt>
    <dgm:pt modelId="{D5F9D642-FAAB-2042-A049-4BF99806D788}" type="sibTrans" cxnId="{9E0CB0F5-7BA5-3943-9CE9-B631455D6EF9}">
      <dgm:prSet/>
      <dgm:spPr/>
      <dgm:t>
        <a:bodyPr/>
        <a:lstStyle/>
        <a:p>
          <a:endParaRPr lang="en-US"/>
        </a:p>
      </dgm:t>
    </dgm:pt>
    <dgm:pt modelId="{CF0A6545-BC39-9743-A5A9-25FC65B09341}">
      <dgm:prSet phldrT="[Text]" custT="1"/>
      <dgm:spPr/>
      <dgm:t>
        <a:bodyPr/>
        <a:lstStyle/>
        <a:p>
          <a:r>
            <a:rPr lang="en-US" sz="4000" dirty="0" smtClean="0"/>
            <a:t>These are small particles, such as dust or soot. They affect health by getting deep into the </a:t>
          </a:r>
          <a:r>
            <a:rPr lang="en-US" sz="4000" dirty="0" smtClean="0"/>
            <a:t>lungs and increasing </a:t>
          </a:r>
          <a:r>
            <a:rPr lang="en-US" sz="4000" dirty="0" smtClean="0"/>
            <a:t>the risk of heart and lung diseases. </a:t>
          </a:r>
          <a:r>
            <a:rPr lang="en-US" sz="4000" dirty="0" smtClean="0"/>
            <a:t>There </a:t>
          </a:r>
          <a:r>
            <a:rPr lang="en-US" sz="4000" dirty="0" smtClean="0"/>
            <a:t>is sufficient evidence that they are carcinogenic to the lungs.</a:t>
          </a:r>
          <a:r>
            <a:rPr lang="en-US" sz="4000" baseline="30000" dirty="0" smtClean="0"/>
            <a:t>9</a:t>
          </a:r>
          <a:r>
            <a:rPr lang="en-US" sz="4000" dirty="0" smtClean="0"/>
            <a:t> </a:t>
          </a:r>
          <a:endParaRPr lang="en-US" sz="4000" dirty="0"/>
        </a:p>
      </dgm:t>
    </dgm:pt>
    <dgm:pt modelId="{BB51C8FD-6BE6-3C40-8B93-4F87968BD026}" type="parTrans" cxnId="{08B841C1-1FDB-CB47-9F93-AE245C3119C2}">
      <dgm:prSet/>
      <dgm:spPr/>
      <dgm:t>
        <a:bodyPr/>
        <a:lstStyle/>
        <a:p>
          <a:endParaRPr lang="en-US"/>
        </a:p>
      </dgm:t>
    </dgm:pt>
    <dgm:pt modelId="{49C1C6FD-F361-7742-ACF3-21176C6C8362}" type="sibTrans" cxnId="{08B841C1-1FDB-CB47-9F93-AE245C3119C2}">
      <dgm:prSet/>
      <dgm:spPr/>
      <dgm:t>
        <a:bodyPr/>
        <a:lstStyle/>
        <a:p>
          <a:endParaRPr lang="en-US"/>
        </a:p>
      </dgm:t>
    </dgm:pt>
    <dgm:pt modelId="{95D19ACA-D050-A245-9AC5-0F9A8DA929C4}">
      <dgm:prSet phldrT="[Text]"/>
      <dgm:spPr/>
      <dgm:t>
        <a:bodyPr/>
        <a:lstStyle/>
        <a:p>
          <a:r>
            <a:rPr lang="en-US" dirty="0" smtClean="0"/>
            <a:t>Nitrogen Oxides</a:t>
          </a:r>
          <a:endParaRPr lang="en-US" dirty="0"/>
        </a:p>
      </dgm:t>
    </dgm:pt>
    <dgm:pt modelId="{3E62B84E-C8CA-F24C-957A-DBD6FAA3FC69}" type="parTrans" cxnId="{8B0BA16E-87AB-3149-9081-0DEA80EA607C}">
      <dgm:prSet/>
      <dgm:spPr/>
      <dgm:t>
        <a:bodyPr/>
        <a:lstStyle/>
        <a:p>
          <a:endParaRPr lang="en-US"/>
        </a:p>
      </dgm:t>
    </dgm:pt>
    <dgm:pt modelId="{D73E383E-B131-0D48-B01A-C40F680ACE6B}" type="sibTrans" cxnId="{8B0BA16E-87AB-3149-9081-0DEA80EA607C}">
      <dgm:prSet/>
      <dgm:spPr/>
      <dgm:t>
        <a:bodyPr/>
        <a:lstStyle/>
        <a:p>
          <a:endParaRPr lang="en-US"/>
        </a:p>
      </dgm:t>
    </dgm:pt>
    <dgm:pt modelId="{3C03F255-E63D-F945-95F4-8C2EC31D5536}">
      <dgm:prSet phldrT="[Text]"/>
      <dgm:spPr/>
      <dgm:t>
        <a:bodyPr/>
        <a:lstStyle/>
        <a:p>
          <a:r>
            <a:rPr lang="en-US" dirty="0" smtClean="0"/>
            <a:t>These molecules (NO</a:t>
          </a:r>
          <a:r>
            <a:rPr lang="en-US" baseline="-25000" dirty="0" smtClean="0"/>
            <a:t>2</a:t>
          </a:r>
          <a:r>
            <a:rPr lang="en-US" dirty="0" smtClean="0"/>
            <a:t> and NO) are products of motor vehicle emissions. They react with ammonia and water to form small particles that get into the lungs. They have not been classified as carcinogens by the EPA,</a:t>
          </a:r>
          <a:r>
            <a:rPr lang="en-US" baseline="30000" dirty="0" smtClean="0"/>
            <a:t>5</a:t>
          </a:r>
          <a:r>
            <a:rPr lang="en-US" dirty="0" smtClean="0"/>
            <a:t> but are a focus of many breast cancer and air pollution studies. </a:t>
          </a:r>
          <a:endParaRPr lang="en-US" dirty="0"/>
        </a:p>
      </dgm:t>
    </dgm:pt>
    <dgm:pt modelId="{01DABC6E-B49F-D549-A2F7-71E24775D3D9}" type="parTrans" cxnId="{AF1CB232-6DE8-0E44-B1F1-D0EF3A1FDCFB}">
      <dgm:prSet/>
      <dgm:spPr/>
      <dgm:t>
        <a:bodyPr/>
        <a:lstStyle/>
        <a:p>
          <a:endParaRPr lang="en-US"/>
        </a:p>
      </dgm:t>
    </dgm:pt>
    <dgm:pt modelId="{AE59BD5D-A9EF-6245-8613-19F508C04ED5}" type="sibTrans" cxnId="{AF1CB232-6DE8-0E44-B1F1-D0EF3A1FDCFB}">
      <dgm:prSet/>
      <dgm:spPr/>
      <dgm:t>
        <a:bodyPr/>
        <a:lstStyle/>
        <a:p>
          <a:endParaRPr lang="en-US"/>
        </a:p>
      </dgm:t>
    </dgm:pt>
    <dgm:pt modelId="{577114B4-DEAD-E246-839D-6F482E121F5C}">
      <dgm:prSet phldrT="[Text]"/>
      <dgm:spPr/>
      <dgm:t>
        <a:bodyPr/>
        <a:lstStyle/>
        <a:p>
          <a:r>
            <a:rPr lang="en-US" dirty="0" smtClean="0"/>
            <a:t>Volatile Organic </a:t>
          </a:r>
          <a:r>
            <a:rPr lang="en-US" dirty="0" err="1" smtClean="0"/>
            <a:t>Compunds</a:t>
          </a:r>
          <a:endParaRPr lang="en-US" dirty="0"/>
        </a:p>
      </dgm:t>
    </dgm:pt>
    <dgm:pt modelId="{DE25F2B2-A867-8143-8D26-EC9E78FB5CE6}" type="parTrans" cxnId="{59C5A030-B1CC-2843-933E-D9289158F790}">
      <dgm:prSet/>
      <dgm:spPr/>
      <dgm:t>
        <a:bodyPr/>
        <a:lstStyle/>
        <a:p>
          <a:endParaRPr lang="en-US"/>
        </a:p>
      </dgm:t>
    </dgm:pt>
    <dgm:pt modelId="{DAA3004D-BD81-3F43-869F-D5A78DC24763}" type="sibTrans" cxnId="{59C5A030-B1CC-2843-933E-D9289158F790}">
      <dgm:prSet/>
      <dgm:spPr/>
      <dgm:t>
        <a:bodyPr/>
        <a:lstStyle/>
        <a:p>
          <a:endParaRPr lang="en-US"/>
        </a:p>
      </dgm:t>
    </dgm:pt>
    <dgm:pt modelId="{F2E8A10A-E510-DA48-B8C1-8E4907A5AA2A}">
      <dgm:prSet phldrT="[Text]" custT="1"/>
      <dgm:spPr/>
      <dgm:t>
        <a:bodyPr/>
        <a:lstStyle/>
        <a:p>
          <a:r>
            <a:rPr lang="en-US" sz="4000" dirty="0" smtClean="0"/>
            <a:t>VOCs are present in the environment due to </a:t>
          </a:r>
          <a:r>
            <a:rPr lang="en-US" sz="4000" dirty="0" smtClean="0"/>
            <a:t>automobile emissions. </a:t>
          </a:r>
          <a:r>
            <a:rPr lang="en-US" sz="4000" dirty="0" smtClean="0"/>
            <a:t>They cause kidney, liver and CNS damage. Many have been shown to be carcinogenic to humans, especially in terms of lung cancer (e.g. formaldehyde).</a:t>
          </a:r>
          <a:r>
            <a:rPr lang="en-US" sz="4000" baseline="30000" dirty="0" smtClean="0"/>
            <a:t>8</a:t>
          </a:r>
          <a:endParaRPr lang="en-US" sz="4000" dirty="0"/>
        </a:p>
      </dgm:t>
    </dgm:pt>
    <dgm:pt modelId="{F29AC7BC-A86F-284C-A660-A6FBAFC85169}" type="parTrans" cxnId="{7F7C129D-1A3E-114D-B6D1-8E80AF5F98E7}">
      <dgm:prSet/>
      <dgm:spPr/>
      <dgm:t>
        <a:bodyPr/>
        <a:lstStyle/>
        <a:p>
          <a:endParaRPr lang="en-US"/>
        </a:p>
      </dgm:t>
    </dgm:pt>
    <dgm:pt modelId="{15C96740-A16A-174E-B3DF-3B76A0CC9D89}" type="sibTrans" cxnId="{7F7C129D-1A3E-114D-B6D1-8E80AF5F98E7}">
      <dgm:prSet/>
      <dgm:spPr/>
      <dgm:t>
        <a:bodyPr/>
        <a:lstStyle/>
        <a:p>
          <a:endParaRPr lang="en-US"/>
        </a:p>
      </dgm:t>
    </dgm:pt>
    <dgm:pt modelId="{15F675EB-A24C-F74C-93F8-438D1B357E93}" type="pres">
      <dgm:prSet presAssocID="{23648C06-C209-D742-861A-382A115D5DCF}" presName="Name0" presStyleCnt="0">
        <dgm:presLayoutVars>
          <dgm:dir/>
          <dgm:animLvl val="lvl"/>
          <dgm:resizeHandles val="exact"/>
        </dgm:presLayoutVars>
      </dgm:prSet>
      <dgm:spPr/>
      <dgm:t>
        <a:bodyPr/>
        <a:lstStyle/>
        <a:p>
          <a:endParaRPr lang="en-US"/>
        </a:p>
      </dgm:t>
    </dgm:pt>
    <dgm:pt modelId="{1A1A1308-62F1-8445-9D69-274CE8F8F11C}" type="pres">
      <dgm:prSet presAssocID="{85148D0F-783A-344D-8A6A-6287DA57F97F}" presName="linNode" presStyleCnt="0"/>
      <dgm:spPr/>
    </dgm:pt>
    <dgm:pt modelId="{9AB7324A-A506-8A4F-80E8-1E87015B94DC}" type="pres">
      <dgm:prSet presAssocID="{85148D0F-783A-344D-8A6A-6287DA57F97F}" presName="parentText" presStyleLbl="node1" presStyleIdx="0" presStyleCnt="3" custScaleX="66828" custScaleY="48468">
        <dgm:presLayoutVars>
          <dgm:chMax val="1"/>
          <dgm:bulletEnabled val="1"/>
        </dgm:presLayoutVars>
      </dgm:prSet>
      <dgm:spPr/>
      <dgm:t>
        <a:bodyPr/>
        <a:lstStyle/>
        <a:p>
          <a:endParaRPr lang="en-US"/>
        </a:p>
      </dgm:t>
    </dgm:pt>
    <dgm:pt modelId="{24CABF5C-7E14-204D-A449-448012A886E1}" type="pres">
      <dgm:prSet presAssocID="{85148D0F-783A-344D-8A6A-6287DA57F97F}" presName="descendantText" presStyleLbl="alignAccFollowNode1" presStyleIdx="0" presStyleCnt="3">
        <dgm:presLayoutVars>
          <dgm:bulletEnabled val="1"/>
        </dgm:presLayoutVars>
      </dgm:prSet>
      <dgm:spPr/>
      <dgm:t>
        <a:bodyPr/>
        <a:lstStyle/>
        <a:p>
          <a:endParaRPr lang="en-US"/>
        </a:p>
      </dgm:t>
    </dgm:pt>
    <dgm:pt modelId="{95580081-655F-814C-82DE-B509059C4BDC}" type="pres">
      <dgm:prSet presAssocID="{D5F9D642-FAAB-2042-A049-4BF99806D788}" presName="sp" presStyleCnt="0"/>
      <dgm:spPr/>
    </dgm:pt>
    <dgm:pt modelId="{4DEF1AF2-F1B2-D74D-BE69-92551D3291C1}" type="pres">
      <dgm:prSet presAssocID="{95D19ACA-D050-A245-9AC5-0F9A8DA929C4}" presName="linNode" presStyleCnt="0"/>
      <dgm:spPr/>
    </dgm:pt>
    <dgm:pt modelId="{A3DC3575-C958-9549-A1BD-2C118E7F714C}" type="pres">
      <dgm:prSet presAssocID="{95D19ACA-D050-A245-9AC5-0F9A8DA929C4}" presName="parentText" presStyleLbl="node1" presStyleIdx="1" presStyleCnt="3" custScaleX="66828" custScaleY="45647">
        <dgm:presLayoutVars>
          <dgm:chMax val="1"/>
          <dgm:bulletEnabled val="1"/>
        </dgm:presLayoutVars>
      </dgm:prSet>
      <dgm:spPr/>
      <dgm:t>
        <a:bodyPr/>
        <a:lstStyle/>
        <a:p>
          <a:endParaRPr lang="en-US"/>
        </a:p>
      </dgm:t>
    </dgm:pt>
    <dgm:pt modelId="{B36A6A9C-AF47-6147-AEF5-85F5AFBC4B49}" type="pres">
      <dgm:prSet presAssocID="{95D19ACA-D050-A245-9AC5-0F9A8DA929C4}" presName="descendantText" presStyleLbl="alignAccFollowNode1" presStyleIdx="1" presStyleCnt="3">
        <dgm:presLayoutVars>
          <dgm:bulletEnabled val="1"/>
        </dgm:presLayoutVars>
      </dgm:prSet>
      <dgm:spPr/>
      <dgm:t>
        <a:bodyPr/>
        <a:lstStyle/>
        <a:p>
          <a:endParaRPr lang="en-US"/>
        </a:p>
      </dgm:t>
    </dgm:pt>
    <dgm:pt modelId="{5BB28504-7CBC-0844-81C8-718CB4A1C900}" type="pres">
      <dgm:prSet presAssocID="{D73E383E-B131-0D48-B01A-C40F680ACE6B}" presName="sp" presStyleCnt="0"/>
      <dgm:spPr/>
    </dgm:pt>
    <dgm:pt modelId="{E83C6C78-0DCC-7844-9B86-541D4B1C3275}" type="pres">
      <dgm:prSet presAssocID="{577114B4-DEAD-E246-839D-6F482E121F5C}" presName="linNode" presStyleCnt="0"/>
      <dgm:spPr/>
    </dgm:pt>
    <dgm:pt modelId="{CB1950D6-D296-9C4D-8790-E98860D8AC02}" type="pres">
      <dgm:prSet presAssocID="{577114B4-DEAD-E246-839D-6F482E121F5C}" presName="parentText" presStyleLbl="node1" presStyleIdx="2" presStyleCnt="3" custScaleX="69141" custScaleY="39379">
        <dgm:presLayoutVars>
          <dgm:chMax val="1"/>
          <dgm:bulletEnabled val="1"/>
        </dgm:presLayoutVars>
      </dgm:prSet>
      <dgm:spPr/>
      <dgm:t>
        <a:bodyPr/>
        <a:lstStyle/>
        <a:p>
          <a:endParaRPr lang="en-US"/>
        </a:p>
      </dgm:t>
    </dgm:pt>
    <dgm:pt modelId="{752F9A34-7E6E-404D-8D7A-2532F0299BCC}" type="pres">
      <dgm:prSet presAssocID="{577114B4-DEAD-E246-839D-6F482E121F5C}" presName="descendantText" presStyleLbl="alignAccFollowNode1" presStyleIdx="2" presStyleCnt="3">
        <dgm:presLayoutVars>
          <dgm:bulletEnabled val="1"/>
        </dgm:presLayoutVars>
      </dgm:prSet>
      <dgm:spPr/>
      <dgm:t>
        <a:bodyPr/>
        <a:lstStyle/>
        <a:p>
          <a:endParaRPr lang="en-US"/>
        </a:p>
      </dgm:t>
    </dgm:pt>
  </dgm:ptLst>
  <dgm:cxnLst>
    <dgm:cxn modelId="{08B841C1-1FDB-CB47-9F93-AE245C3119C2}" srcId="{85148D0F-783A-344D-8A6A-6287DA57F97F}" destId="{CF0A6545-BC39-9743-A5A9-25FC65B09341}" srcOrd="0" destOrd="0" parTransId="{BB51C8FD-6BE6-3C40-8B93-4F87968BD026}" sibTransId="{49C1C6FD-F361-7742-ACF3-21176C6C8362}"/>
    <dgm:cxn modelId="{95E6F902-D80E-3F42-869C-283EEA912EA2}" type="presOf" srcId="{3C03F255-E63D-F945-95F4-8C2EC31D5536}" destId="{B36A6A9C-AF47-6147-AEF5-85F5AFBC4B49}" srcOrd="0" destOrd="0" presId="urn:microsoft.com/office/officeart/2005/8/layout/vList5"/>
    <dgm:cxn modelId="{81832FDE-0E2B-6E4A-9F87-07ADA28DBD52}" type="presOf" srcId="{95D19ACA-D050-A245-9AC5-0F9A8DA929C4}" destId="{A3DC3575-C958-9549-A1BD-2C118E7F714C}" srcOrd="0" destOrd="0" presId="urn:microsoft.com/office/officeart/2005/8/layout/vList5"/>
    <dgm:cxn modelId="{7B6DB841-5DD2-9744-BB1F-ED7ACC0A82D3}" type="presOf" srcId="{577114B4-DEAD-E246-839D-6F482E121F5C}" destId="{CB1950D6-D296-9C4D-8790-E98860D8AC02}" srcOrd="0" destOrd="0" presId="urn:microsoft.com/office/officeart/2005/8/layout/vList5"/>
    <dgm:cxn modelId="{8B0BA16E-87AB-3149-9081-0DEA80EA607C}" srcId="{23648C06-C209-D742-861A-382A115D5DCF}" destId="{95D19ACA-D050-A245-9AC5-0F9A8DA929C4}" srcOrd="1" destOrd="0" parTransId="{3E62B84E-C8CA-F24C-957A-DBD6FAA3FC69}" sibTransId="{D73E383E-B131-0D48-B01A-C40F680ACE6B}"/>
    <dgm:cxn modelId="{FD7C39E9-58C6-1A4B-A611-BF3AE29C6650}" type="presOf" srcId="{23648C06-C209-D742-861A-382A115D5DCF}" destId="{15F675EB-A24C-F74C-93F8-438D1B357E93}" srcOrd="0" destOrd="0" presId="urn:microsoft.com/office/officeart/2005/8/layout/vList5"/>
    <dgm:cxn modelId="{9E0CB0F5-7BA5-3943-9CE9-B631455D6EF9}" srcId="{23648C06-C209-D742-861A-382A115D5DCF}" destId="{85148D0F-783A-344D-8A6A-6287DA57F97F}" srcOrd="0" destOrd="0" parTransId="{569AA683-94E1-AB47-B993-03715D1AE777}" sibTransId="{D5F9D642-FAAB-2042-A049-4BF99806D788}"/>
    <dgm:cxn modelId="{59C5A030-B1CC-2843-933E-D9289158F790}" srcId="{23648C06-C209-D742-861A-382A115D5DCF}" destId="{577114B4-DEAD-E246-839D-6F482E121F5C}" srcOrd="2" destOrd="0" parTransId="{DE25F2B2-A867-8143-8D26-EC9E78FB5CE6}" sibTransId="{DAA3004D-BD81-3F43-869F-D5A78DC24763}"/>
    <dgm:cxn modelId="{801FA22B-F092-0F40-8D4B-9FA009AAD572}" type="presOf" srcId="{85148D0F-783A-344D-8A6A-6287DA57F97F}" destId="{9AB7324A-A506-8A4F-80E8-1E87015B94DC}" srcOrd="0" destOrd="0" presId="urn:microsoft.com/office/officeart/2005/8/layout/vList5"/>
    <dgm:cxn modelId="{5FF36AF5-F4F2-5E4A-B2EB-94D7A45974F1}" type="presOf" srcId="{CF0A6545-BC39-9743-A5A9-25FC65B09341}" destId="{24CABF5C-7E14-204D-A449-448012A886E1}" srcOrd="0" destOrd="0" presId="urn:microsoft.com/office/officeart/2005/8/layout/vList5"/>
    <dgm:cxn modelId="{7F7C129D-1A3E-114D-B6D1-8E80AF5F98E7}" srcId="{577114B4-DEAD-E246-839D-6F482E121F5C}" destId="{F2E8A10A-E510-DA48-B8C1-8E4907A5AA2A}" srcOrd="0" destOrd="0" parTransId="{F29AC7BC-A86F-284C-A660-A6FBAFC85169}" sibTransId="{15C96740-A16A-174E-B3DF-3B76A0CC9D89}"/>
    <dgm:cxn modelId="{2BA42535-0DC4-534D-B464-8BF8258E5179}" type="presOf" srcId="{F2E8A10A-E510-DA48-B8C1-8E4907A5AA2A}" destId="{752F9A34-7E6E-404D-8D7A-2532F0299BCC}" srcOrd="0" destOrd="0" presId="urn:microsoft.com/office/officeart/2005/8/layout/vList5"/>
    <dgm:cxn modelId="{AF1CB232-6DE8-0E44-B1F1-D0EF3A1FDCFB}" srcId="{95D19ACA-D050-A245-9AC5-0F9A8DA929C4}" destId="{3C03F255-E63D-F945-95F4-8C2EC31D5536}" srcOrd="0" destOrd="0" parTransId="{01DABC6E-B49F-D549-A2F7-71E24775D3D9}" sibTransId="{AE59BD5D-A9EF-6245-8613-19F508C04ED5}"/>
    <dgm:cxn modelId="{4C305235-9A97-3B45-8150-C485B710E1F4}" type="presParOf" srcId="{15F675EB-A24C-F74C-93F8-438D1B357E93}" destId="{1A1A1308-62F1-8445-9D69-274CE8F8F11C}" srcOrd="0" destOrd="0" presId="urn:microsoft.com/office/officeart/2005/8/layout/vList5"/>
    <dgm:cxn modelId="{58BF6F6D-805B-D149-96D6-859D0A646974}" type="presParOf" srcId="{1A1A1308-62F1-8445-9D69-274CE8F8F11C}" destId="{9AB7324A-A506-8A4F-80E8-1E87015B94DC}" srcOrd="0" destOrd="0" presId="urn:microsoft.com/office/officeart/2005/8/layout/vList5"/>
    <dgm:cxn modelId="{61495053-AD66-BA4A-9D55-06E871BCD83C}" type="presParOf" srcId="{1A1A1308-62F1-8445-9D69-274CE8F8F11C}" destId="{24CABF5C-7E14-204D-A449-448012A886E1}" srcOrd="1" destOrd="0" presId="urn:microsoft.com/office/officeart/2005/8/layout/vList5"/>
    <dgm:cxn modelId="{C248A010-1E66-C24E-905A-4603B7D2DCF4}" type="presParOf" srcId="{15F675EB-A24C-F74C-93F8-438D1B357E93}" destId="{95580081-655F-814C-82DE-B509059C4BDC}" srcOrd="1" destOrd="0" presId="urn:microsoft.com/office/officeart/2005/8/layout/vList5"/>
    <dgm:cxn modelId="{EDAC44D6-24AC-3D4E-85BB-68D18494C9F0}" type="presParOf" srcId="{15F675EB-A24C-F74C-93F8-438D1B357E93}" destId="{4DEF1AF2-F1B2-D74D-BE69-92551D3291C1}" srcOrd="2" destOrd="0" presId="urn:microsoft.com/office/officeart/2005/8/layout/vList5"/>
    <dgm:cxn modelId="{DCADA769-FC51-3C45-9D79-0BD1C70D14C1}" type="presParOf" srcId="{4DEF1AF2-F1B2-D74D-BE69-92551D3291C1}" destId="{A3DC3575-C958-9549-A1BD-2C118E7F714C}" srcOrd="0" destOrd="0" presId="urn:microsoft.com/office/officeart/2005/8/layout/vList5"/>
    <dgm:cxn modelId="{B35E23F7-05AC-B14F-880E-6A425B910C7B}" type="presParOf" srcId="{4DEF1AF2-F1B2-D74D-BE69-92551D3291C1}" destId="{B36A6A9C-AF47-6147-AEF5-85F5AFBC4B49}" srcOrd="1" destOrd="0" presId="urn:microsoft.com/office/officeart/2005/8/layout/vList5"/>
    <dgm:cxn modelId="{265A061E-7BCF-C448-B2C9-F014445354EF}" type="presParOf" srcId="{15F675EB-A24C-F74C-93F8-438D1B357E93}" destId="{5BB28504-7CBC-0844-81C8-718CB4A1C900}" srcOrd="3" destOrd="0" presId="urn:microsoft.com/office/officeart/2005/8/layout/vList5"/>
    <dgm:cxn modelId="{20C7C436-32F6-6E4D-BEFD-DAF0C65FB438}" type="presParOf" srcId="{15F675EB-A24C-F74C-93F8-438D1B357E93}" destId="{E83C6C78-0DCC-7844-9B86-541D4B1C3275}" srcOrd="4" destOrd="0" presId="urn:microsoft.com/office/officeart/2005/8/layout/vList5"/>
    <dgm:cxn modelId="{57345DDD-2FEC-B94B-8022-5CF181272BE8}" type="presParOf" srcId="{E83C6C78-0DCC-7844-9B86-541D4B1C3275}" destId="{CB1950D6-D296-9C4D-8790-E98860D8AC02}" srcOrd="0" destOrd="0" presId="urn:microsoft.com/office/officeart/2005/8/layout/vList5"/>
    <dgm:cxn modelId="{665C0DBC-9219-BE46-BB60-331F01FEFA84}" type="presParOf" srcId="{E83C6C78-0DCC-7844-9B86-541D4B1C3275}" destId="{752F9A34-7E6E-404D-8D7A-2532F0299BCC}"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CABF5C-7E14-204D-A449-448012A886E1}">
      <dsp:nvSpPr>
        <dsp:cNvPr id="0" name=""/>
        <dsp:cNvSpPr/>
      </dsp:nvSpPr>
      <dsp:spPr>
        <a:xfrm rot="5400000">
          <a:off x="7218332" y="-2816490"/>
          <a:ext cx="3874279" cy="9510218"/>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66675" rIns="133350" bIns="66675"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smtClean="0"/>
            <a:t>These are small particles, such as dust or soot. They affect health by getting deep into the </a:t>
          </a:r>
          <a:r>
            <a:rPr lang="en-US" sz="4000" kern="1200" dirty="0" smtClean="0"/>
            <a:t>lungs and increasing </a:t>
          </a:r>
          <a:r>
            <a:rPr lang="en-US" sz="4000" kern="1200" dirty="0" smtClean="0"/>
            <a:t>the risk of heart and lung diseases. </a:t>
          </a:r>
          <a:r>
            <a:rPr lang="en-US" sz="4000" kern="1200" dirty="0" smtClean="0"/>
            <a:t>There </a:t>
          </a:r>
          <a:r>
            <a:rPr lang="en-US" sz="4000" kern="1200" dirty="0" smtClean="0"/>
            <a:t>is sufficient evidence that they are carcinogenic to the lungs.</a:t>
          </a:r>
          <a:r>
            <a:rPr lang="en-US" sz="4000" kern="1200" baseline="30000" dirty="0" smtClean="0"/>
            <a:t>9</a:t>
          </a:r>
          <a:r>
            <a:rPr lang="en-US" sz="4000" kern="1200" dirty="0" smtClean="0"/>
            <a:t> </a:t>
          </a:r>
          <a:endParaRPr lang="en-US" sz="4000" kern="1200" dirty="0"/>
        </a:p>
      </dsp:txBody>
      <dsp:txXfrm rot="-5400000">
        <a:off x="4400363" y="190606"/>
        <a:ext cx="9321091" cy="3496025"/>
      </dsp:txXfrm>
    </dsp:sp>
    <dsp:sp modelId="{9AB7324A-A506-8A4F-80E8-1E87015B94DC}">
      <dsp:nvSpPr>
        <dsp:cNvPr id="0" name=""/>
        <dsp:cNvSpPr/>
      </dsp:nvSpPr>
      <dsp:spPr>
        <a:xfrm>
          <a:off x="825400" y="765001"/>
          <a:ext cx="3574962" cy="234723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US" sz="3900" kern="1200" dirty="0" smtClean="0"/>
            <a:t>Particulate Matter</a:t>
          </a:r>
          <a:endParaRPr lang="en-US" sz="3900" kern="1200" dirty="0"/>
        </a:p>
      </dsp:txBody>
      <dsp:txXfrm>
        <a:off x="939982" y="879583"/>
        <a:ext cx="3345798" cy="2118068"/>
      </dsp:txXfrm>
    </dsp:sp>
    <dsp:sp modelId="{B36A6A9C-AF47-6147-AEF5-85F5AFBC4B49}">
      <dsp:nvSpPr>
        <dsp:cNvPr id="0" name=""/>
        <dsp:cNvSpPr/>
      </dsp:nvSpPr>
      <dsp:spPr>
        <a:xfrm rot="5400000">
          <a:off x="7218332" y="1299931"/>
          <a:ext cx="3874279" cy="9510218"/>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66675" rIns="133350" bIns="66675" numCol="1" spcCol="1270" anchor="ctr" anchorCtr="0">
          <a:noAutofit/>
        </a:bodyPr>
        <a:lstStyle/>
        <a:p>
          <a:pPr marL="285750" lvl="1" indent="-285750" algn="l" defTabSz="1555750">
            <a:lnSpc>
              <a:spcPct val="90000"/>
            </a:lnSpc>
            <a:spcBef>
              <a:spcPct val="0"/>
            </a:spcBef>
            <a:spcAft>
              <a:spcPct val="15000"/>
            </a:spcAft>
            <a:buChar char="••"/>
          </a:pPr>
          <a:r>
            <a:rPr lang="en-US" sz="3500" kern="1200" dirty="0" smtClean="0"/>
            <a:t>These molecules (NO</a:t>
          </a:r>
          <a:r>
            <a:rPr lang="en-US" sz="3500" kern="1200" baseline="-25000" dirty="0" smtClean="0"/>
            <a:t>2</a:t>
          </a:r>
          <a:r>
            <a:rPr lang="en-US" sz="3500" kern="1200" dirty="0" smtClean="0"/>
            <a:t> and NO) are products of motor vehicle emissions. They react with ammonia and water to form small particles that get into the lungs. They have not been classified as carcinogens by the EPA,</a:t>
          </a:r>
          <a:r>
            <a:rPr lang="en-US" sz="3500" kern="1200" baseline="30000" dirty="0" smtClean="0"/>
            <a:t>5</a:t>
          </a:r>
          <a:r>
            <a:rPr lang="en-US" sz="3500" kern="1200" dirty="0" smtClean="0"/>
            <a:t> but are a focus of many breast cancer and air pollution studies. </a:t>
          </a:r>
          <a:endParaRPr lang="en-US" sz="3500" kern="1200" dirty="0"/>
        </a:p>
      </dsp:txBody>
      <dsp:txXfrm rot="-5400000">
        <a:off x="4400363" y="4307028"/>
        <a:ext cx="9321091" cy="3496025"/>
      </dsp:txXfrm>
    </dsp:sp>
    <dsp:sp modelId="{A3DC3575-C958-9549-A1BD-2C118E7F714C}">
      <dsp:nvSpPr>
        <dsp:cNvPr id="0" name=""/>
        <dsp:cNvSpPr/>
      </dsp:nvSpPr>
      <dsp:spPr>
        <a:xfrm>
          <a:off x="825400" y="4949732"/>
          <a:ext cx="3574962" cy="221061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US" sz="3900" kern="1200" dirty="0" smtClean="0"/>
            <a:t>Nitrogen Oxides</a:t>
          </a:r>
          <a:endParaRPr lang="en-US" sz="3900" kern="1200" dirty="0"/>
        </a:p>
      </dsp:txBody>
      <dsp:txXfrm>
        <a:off x="933313" y="5057645"/>
        <a:ext cx="3359136" cy="1994789"/>
      </dsp:txXfrm>
    </dsp:sp>
    <dsp:sp modelId="{752F9A34-7E6E-404D-8D7A-2532F0299BCC}">
      <dsp:nvSpPr>
        <dsp:cNvPr id="0" name=""/>
        <dsp:cNvSpPr/>
      </dsp:nvSpPr>
      <dsp:spPr>
        <a:xfrm rot="5400000">
          <a:off x="7342066" y="5416353"/>
          <a:ext cx="3874279" cy="9510218"/>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66675" rIns="133350" bIns="66675" numCol="1" spcCol="1270" anchor="ctr" anchorCtr="0">
          <a:noAutofit/>
        </a:bodyPr>
        <a:lstStyle/>
        <a:p>
          <a:pPr marL="285750" lvl="1" indent="-285750" algn="l" defTabSz="1778000">
            <a:lnSpc>
              <a:spcPct val="90000"/>
            </a:lnSpc>
            <a:spcBef>
              <a:spcPct val="0"/>
            </a:spcBef>
            <a:spcAft>
              <a:spcPct val="15000"/>
            </a:spcAft>
            <a:buChar char="••"/>
          </a:pPr>
          <a:r>
            <a:rPr lang="en-US" sz="4000" kern="1200" dirty="0" smtClean="0"/>
            <a:t>VOCs are present in the environment due to </a:t>
          </a:r>
          <a:r>
            <a:rPr lang="en-US" sz="4000" kern="1200" dirty="0" smtClean="0"/>
            <a:t>automobile emissions. </a:t>
          </a:r>
          <a:r>
            <a:rPr lang="en-US" sz="4000" kern="1200" dirty="0" smtClean="0"/>
            <a:t>They cause kidney, liver and CNS damage. Many have been shown to be carcinogenic to humans, especially in terms of lung cancer (e.g. formaldehyde).</a:t>
          </a:r>
          <a:r>
            <a:rPr lang="en-US" sz="4000" kern="1200" baseline="30000" dirty="0" smtClean="0"/>
            <a:t>8</a:t>
          </a:r>
          <a:endParaRPr lang="en-US" sz="4000" kern="1200" dirty="0"/>
        </a:p>
      </dsp:txBody>
      <dsp:txXfrm rot="-5400000">
        <a:off x="4524097" y="8423450"/>
        <a:ext cx="9321091" cy="3496025"/>
      </dsp:txXfrm>
    </dsp:sp>
    <dsp:sp modelId="{CB1950D6-D296-9C4D-8790-E98860D8AC02}">
      <dsp:nvSpPr>
        <dsp:cNvPr id="0" name=""/>
        <dsp:cNvSpPr/>
      </dsp:nvSpPr>
      <dsp:spPr>
        <a:xfrm>
          <a:off x="825400" y="9217929"/>
          <a:ext cx="3698696" cy="190706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US" sz="3900" kern="1200" dirty="0" smtClean="0"/>
            <a:t>Volatile Organic </a:t>
          </a:r>
          <a:r>
            <a:rPr lang="en-US" sz="3900" kern="1200" dirty="0" err="1" smtClean="0"/>
            <a:t>Compunds</a:t>
          </a:r>
          <a:endParaRPr lang="en-US" sz="3900" kern="1200" dirty="0"/>
        </a:p>
      </dsp:txBody>
      <dsp:txXfrm>
        <a:off x="918495" y="9311024"/>
        <a:ext cx="3512506" cy="172087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EBB1AE-7315-6640-A05C-87D4DA2AE8AF}"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2019676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BB1AE-7315-6640-A05C-87D4DA2AE8AF}"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2857294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6"/>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6"/>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BB1AE-7315-6640-A05C-87D4DA2AE8AF}"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2467529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EBB1AE-7315-6640-A05C-87D4DA2AE8AF}"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2491147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EBB1AE-7315-6640-A05C-87D4DA2AE8AF}" type="datetimeFigureOut">
              <a:rPr lang="en-US" smtClean="0"/>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3259424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EBB1AE-7315-6640-A05C-87D4DA2AE8AF}"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303230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EBB1AE-7315-6640-A05C-87D4DA2AE8AF}" type="datetimeFigureOut">
              <a:rPr lang="en-US" smtClean="0"/>
              <a:t>4/28/14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3079044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EBB1AE-7315-6640-A05C-87D4DA2AE8AF}" type="datetimeFigureOut">
              <a:rPr lang="en-US" smtClean="0"/>
              <a:t>4/28/14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2517387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EBB1AE-7315-6640-A05C-87D4DA2AE8AF}" type="datetimeFigureOut">
              <a:rPr lang="en-US" smtClean="0"/>
              <a:t>4/28/14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3127063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EBB1AE-7315-6640-A05C-87D4DA2AE8AF}"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1550211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EBB1AE-7315-6640-A05C-87D4DA2AE8AF}" type="datetimeFigureOut">
              <a:rPr lang="en-US" smtClean="0"/>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760978-08F4-304A-937D-30F707F86FD1}" type="slidenum">
              <a:rPr lang="en-US" smtClean="0"/>
              <a:t>‹#›</a:t>
            </a:fld>
            <a:endParaRPr lang="en-US"/>
          </a:p>
        </p:txBody>
      </p:sp>
    </p:spTree>
    <p:extLst>
      <p:ext uri="{BB962C8B-B14F-4D97-AF65-F5344CB8AC3E}">
        <p14:creationId xmlns:p14="http://schemas.microsoft.com/office/powerpoint/2010/main" val="35582653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A1EBB1AE-7315-6640-A05C-87D4DA2AE8AF}" type="datetimeFigureOut">
              <a:rPr lang="en-US" smtClean="0"/>
              <a:t>4/28/14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A6760978-08F4-304A-937D-30F707F86FD1}" type="slidenum">
              <a:rPr lang="en-US" smtClean="0"/>
              <a:t>‹#›</a:t>
            </a:fld>
            <a:endParaRPr lang="en-US"/>
          </a:p>
        </p:txBody>
      </p:sp>
    </p:spTree>
    <p:extLst>
      <p:ext uri="{BB962C8B-B14F-4D97-AF65-F5344CB8AC3E}">
        <p14:creationId xmlns:p14="http://schemas.microsoft.com/office/powerpoint/2010/main" val="2061892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1288"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2351288" rtl="0" eaLnBrk="1" latinLnBrk="0" hangingPunct="1">
        <a:spcBef>
          <a:spcPct val="20000"/>
        </a:spcBef>
        <a:buFont typeface="Arial"/>
        <a:buChar char="•"/>
        <a:defRPr sz="16500" kern="1200">
          <a:solidFill>
            <a:schemeClr val="tx1"/>
          </a:solidFill>
          <a:latin typeface="+mn-lt"/>
          <a:ea typeface="+mn-ea"/>
          <a:cs typeface="+mn-cs"/>
        </a:defRPr>
      </a:lvl1pPr>
      <a:lvl2pPr marL="3820843" indent="-1469555" algn="l" defTabSz="2351288" rtl="0" eaLnBrk="1" latinLnBrk="0" hangingPunct="1">
        <a:spcBef>
          <a:spcPct val="20000"/>
        </a:spcBef>
        <a:buFont typeface="Arial"/>
        <a:buChar char="–"/>
        <a:defRPr sz="14400" kern="1200">
          <a:solidFill>
            <a:schemeClr val="tx1"/>
          </a:solidFill>
          <a:latin typeface="+mn-lt"/>
          <a:ea typeface="+mn-ea"/>
          <a:cs typeface="+mn-cs"/>
        </a:defRPr>
      </a:lvl2pPr>
      <a:lvl3pPr marL="5878220" indent="-1175644" algn="l" defTabSz="2351288" rtl="0" eaLnBrk="1" latinLnBrk="0" hangingPunct="1">
        <a:spcBef>
          <a:spcPct val="20000"/>
        </a:spcBef>
        <a:buFont typeface="Arial"/>
        <a:buChar char="•"/>
        <a:defRPr sz="12300" kern="1200">
          <a:solidFill>
            <a:schemeClr val="tx1"/>
          </a:solidFill>
          <a:latin typeface="+mn-lt"/>
          <a:ea typeface="+mn-ea"/>
          <a:cs typeface="+mn-cs"/>
        </a:defRPr>
      </a:lvl3pPr>
      <a:lvl4pPr marL="8229509" indent="-1175644" algn="l" defTabSz="2351288" rtl="0" eaLnBrk="1" latinLnBrk="0" hangingPunct="1">
        <a:spcBef>
          <a:spcPct val="20000"/>
        </a:spcBef>
        <a:buFont typeface="Arial"/>
        <a:buChar char="–"/>
        <a:defRPr sz="10300" kern="1200">
          <a:solidFill>
            <a:schemeClr val="tx1"/>
          </a:solidFill>
          <a:latin typeface="+mn-lt"/>
          <a:ea typeface="+mn-ea"/>
          <a:cs typeface="+mn-cs"/>
        </a:defRPr>
      </a:lvl4pPr>
      <a:lvl5pPr marL="10580797" indent="-1175644" algn="l" defTabSz="2351288" rtl="0" eaLnBrk="1" latinLnBrk="0" hangingPunct="1">
        <a:spcBef>
          <a:spcPct val="20000"/>
        </a:spcBef>
        <a:buFont typeface="Arial"/>
        <a:buChar char="»"/>
        <a:defRPr sz="10300" kern="1200">
          <a:solidFill>
            <a:schemeClr val="tx1"/>
          </a:solidFill>
          <a:latin typeface="+mn-lt"/>
          <a:ea typeface="+mn-ea"/>
          <a:cs typeface="+mn-cs"/>
        </a:defRPr>
      </a:lvl5pPr>
      <a:lvl6pPr marL="12932085" indent="-1175644" algn="l" defTabSz="2351288" rtl="0" eaLnBrk="1" latinLnBrk="0" hangingPunct="1">
        <a:spcBef>
          <a:spcPct val="20000"/>
        </a:spcBef>
        <a:buFont typeface="Arial"/>
        <a:buChar char="•"/>
        <a:defRPr sz="10300" kern="1200">
          <a:solidFill>
            <a:schemeClr val="tx1"/>
          </a:solidFill>
          <a:latin typeface="+mn-lt"/>
          <a:ea typeface="+mn-ea"/>
          <a:cs typeface="+mn-cs"/>
        </a:defRPr>
      </a:lvl6pPr>
      <a:lvl7pPr marL="15283373" indent="-1175644" algn="l" defTabSz="2351288" rtl="0" eaLnBrk="1" latinLnBrk="0" hangingPunct="1">
        <a:spcBef>
          <a:spcPct val="20000"/>
        </a:spcBef>
        <a:buFont typeface="Arial"/>
        <a:buChar char="•"/>
        <a:defRPr sz="10300" kern="1200">
          <a:solidFill>
            <a:schemeClr val="tx1"/>
          </a:solidFill>
          <a:latin typeface="+mn-lt"/>
          <a:ea typeface="+mn-ea"/>
          <a:cs typeface="+mn-cs"/>
        </a:defRPr>
      </a:lvl7pPr>
      <a:lvl8pPr marL="17634661" indent="-1175644" algn="l" defTabSz="2351288" rtl="0" eaLnBrk="1" latinLnBrk="0" hangingPunct="1">
        <a:spcBef>
          <a:spcPct val="20000"/>
        </a:spcBef>
        <a:buFont typeface="Arial"/>
        <a:buChar char="•"/>
        <a:defRPr sz="10300" kern="1200">
          <a:solidFill>
            <a:schemeClr val="tx1"/>
          </a:solidFill>
          <a:latin typeface="+mn-lt"/>
          <a:ea typeface="+mn-ea"/>
          <a:cs typeface="+mn-cs"/>
        </a:defRPr>
      </a:lvl8pPr>
      <a:lvl9pPr marL="19985949" indent="-1175644" algn="l" defTabSz="2351288"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image" Target="../media/image3.png"/><Relationship Id="rId10"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06852" y="-714808"/>
            <a:ext cx="40895972" cy="7369812"/>
          </a:xfrm>
        </p:spPr>
        <p:txBody>
          <a:bodyPr>
            <a:normAutofit/>
          </a:bodyPr>
          <a:lstStyle/>
          <a:p>
            <a:r>
              <a:rPr lang="en-US" sz="9000" b="1" dirty="0" smtClean="0"/>
              <a:t>Does Air Pollution Lead to Increased Incidence of Breast Cancer?</a:t>
            </a:r>
            <a:br>
              <a:rPr lang="en-US" sz="9000" b="1" dirty="0" smtClean="0"/>
            </a:br>
            <a:r>
              <a:rPr lang="en-US" sz="8000" dirty="0" smtClean="0"/>
              <a:t>Naomi Schmidt ‘16</a:t>
            </a:r>
            <a:br>
              <a:rPr lang="en-US" sz="8000" dirty="0" smtClean="0"/>
            </a:br>
            <a:r>
              <a:rPr lang="en-US" sz="7000" dirty="0" smtClean="0"/>
              <a:t> ES366: </a:t>
            </a:r>
            <a:r>
              <a:rPr lang="en-US" sz="7000" i="1" dirty="0" smtClean="0"/>
              <a:t>The Environment and Human Health</a:t>
            </a:r>
            <a:r>
              <a:rPr lang="en-US" sz="7000" dirty="0" smtClean="0"/>
              <a:t>, Environmental Studies Program, Colby College </a:t>
            </a:r>
            <a:endParaRPr lang="en-US" sz="7000" dirty="0"/>
          </a:p>
        </p:txBody>
      </p:sp>
      <p:sp>
        <p:nvSpPr>
          <p:cNvPr id="4" name="TextBox 3"/>
          <p:cNvSpPr txBox="1"/>
          <p:nvPr/>
        </p:nvSpPr>
        <p:spPr>
          <a:xfrm>
            <a:off x="557060" y="5547982"/>
            <a:ext cx="16475261" cy="2446824"/>
          </a:xfrm>
          <a:prstGeom prst="rect">
            <a:avLst/>
          </a:prstGeom>
          <a:noFill/>
        </p:spPr>
        <p:txBody>
          <a:bodyPr wrap="square" rtlCol="0">
            <a:spAutoFit/>
          </a:bodyPr>
          <a:lstStyle/>
          <a:p>
            <a:r>
              <a:rPr lang="en-US" sz="6000" b="1" dirty="0" smtClean="0"/>
              <a:t>Air Pollution Chemicals and Carcinogenicity </a:t>
            </a:r>
            <a:endParaRPr lang="en-US" sz="6000" b="1" dirty="0" smtClean="0"/>
          </a:p>
          <a:p>
            <a:endParaRPr lang="en-US" dirty="0"/>
          </a:p>
        </p:txBody>
      </p:sp>
      <p:sp>
        <p:nvSpPr>
          <p:cNvPr id="6" name="TextBox 5"/>
          <p:cNvSpPr txBox="1"/>
          <p:nvPr/>
        </p:nvSpPr>
        <p:spPr>
          <a:xfrm>
            <a:off x="17937857" y="5547982"/>
            <a:ext cx="13253344" cy="1015663"/>
          </a:xfrm>
          <a:prstGeom prst="rect">
            <a:avLst/>
          </a:prstGeom>
          <a:noFill/>
        </p:spPr>
        <p:txBody>
          <a:bodyPr wrap="square" rtlCol="0">
            <a:spAutoFit/>
          </a:bodyPr>
          <a:lstStyle/>
          <a:p>
            <a:r>
              <a:rPr lang="en-US" sz="6000" b="1" dirty="0" smtClean="0"/>
              <a:t>Air Pollution and Breast Cancer</a:t>
            </a:r>
            <a:endParaRPr lang="en-US" sz="6000" b="1" dirty="0"/>
          </a:p>
        </p:txBody>
      </p:sp>
      <p:sp>
        <p:nvSpPr>
          <p:cNvPr id="14" name="TextBox 13"/>
          <p:cNvSpPr txBox="1"/>
          <p:nvPr/>
        </p:nvSpPr>
        <p:spPr>
          <a:xfrm>
            <a:off x="18119540" y="9990116"/>
            <a:ext cx="184666" cy="815608"/>
          </a:xfrm>
          <a:prstGeom prst="rect">
            <a:avLst/>
          </a:prstGeom>
          <a:noFill/>
        </p:spPr>
        <p:txBody>
          <a:bodyPr wrap="none" rtlCol="0">
            <a:spAutoFit/>
          </a:bodyPr>
          <a:lstStyle/>
          <a:p>
            <a:endParaRPr lang="en-US" sz="4700" dirty="0"/>
          </a:p>
        </p:txBody>
      </p:sp>
      <p:sp>
        <p:nvSpPr>
          <p:cNvPr id="16" name="TextBox 15"/>
          <p:cNvSpPr txBox="1"/>
          <p:nvPr/>
        </p:nvSpPr>
        <p:spPr>
          <a:xfrm>
            <a:off x="15359299" y="6563645"/>
            <a:ext cx="15323899" cy="13434447"/>
          </a:xfrm>
          <a:prstGeom prst="rect">
            <a:avLst/>
          </a:prstGeom>
          <a:noFill/>
        </p:spPr>
        <p:txBody>
          <a:bodyPr wrap="square" rtlCol="0">
            <a:spAutoFit/>
          </a:bodyPr>
          <a:lstStyle/>
          <a:p>
            <a:r>
              <a:rPr lang="en-US" sz="4500" dirty="0" smtClean="0"/>
              <a:t>Many factors contribute to the development of breast cancer. It is hypothesized that one of these risk factors is exposure to air pollution. Correlative data </a:t>
            </a:r>
            <a:r>
              <a:rPr lang="en-US" sz="4500" dirty="0" smtClean="0"/>
              <a:t>supports the </a:t>
            </a:r>
            <a:r>
              <a:rPr lang="en-US" sz="4500" dirty="0" smtClean="0"/>
              <a:t>notion </a:t>
            </a:r>
            <a:r>
              <a:rPr lang="en-US" sz="4500" dirty="0" smtClean="0"/>
              <a:t>that </a:t>
            </a:r>
            <a:r>
              <a:rPr lang="en-US" sz="4500" dirty="0" smtClean="0"/>
              <a:t>breast cancer rates are significantly higher in industrialized countries, where there is more pollution. Within the US, breast cancer incidence is higher in urban areas.</a:t>
            </a:r>
            <a:r>
              <a:rPr lang="en-US" sz="4500" baseline="30000" dirty="0"/>
              <a:t>3</a:t>
            </a:r>
            <a:r>
              <a:rPr lang="en-US" sz="4500" dirty="0" smtClean="0"/>
              <a:t> However, correlation does not imply causation, and there could be a number of other factors that explain the changes in breast cancer incidence.  </a:t>
            </a:r>
            <a:endParaRPr lang="en-US" sz="4500" dirty="0" smtClean="0"/>
          </a:p>
          <a:p>
            <a:endParaRPr lang="en-US" sz="1000" b="1" dirty="0"/>
          </a:p>
          <a:p>
            <a:r>
              <a:rPr lang="en-US" sz="4500" b="1" dirty="0" smtClean="0"/>
              <a:t>          </a:t>
            </a:r>
            <a:r>
              <a:rPr lang="en-US" sz="4700" b="1" dirty="0" smtClean="0"/>
              <a:t>NO</a:t>
            </a:r>
            <a:r>
              <a:rPr lang="en-US" sz="4700" b="1" baseline="-25000" dirty="0" smtClean="0"/>
              <a:t>2 </a:t>
            </a:r>
            <a:r>
              <a:rPr lang="en-US" sz="4700" b="1" dirty="0" smtClean="0"/>
              <a:t>Concentration and Breast Cancer Incidence</a:t>
            </a:r>
          </a:p>
          <a:p>
            <a:r>
              <a:rPr lang="en-US" sz="4500" dirty="0" smtClean="0"/>
              <a:t>The chemicals in ambient air pollution, which are in large part due to motor vehicle emissions, were tested in three studies examining the link between pollution and breast cancer. A study done by Chen and </a:t>
            </a:r>
            <a:r>
              <a:rPr lang="en-US" sz="4500" dirty="0" err="1" smtClean="0"/>
              <a:t>Bina</a:t>
            </a:r>
            <a:r>
              <a:rPr lang="en-US" sz="4500" dirty="0" smtClean="0"/>
              <a:t> observed the trends in NO</a:t>
            </a:r>
            <a:r>
              <a:rPr lang="en-US" sz="4500" baseline="-25000" dirty="0" smtClean="0"/>
              <a:t>2</a:t>
            </a:r>
            <a:r>
              <a:rPr lang="en-US" sz="4500" dirty="0" smtClean="0"/>
              <a:t> detected in the environment and breast cancer incidence. It was found that they were correlated, but with a twenty year lag, which led the authors to the conclusion that if there is a link between NO</a:t>
            </a:r>
            <a:r>
              <a:rPr lang="en-US" sz="4500" baseline="-25000" dirty="0" smtClean="0"/>
              <a:t>2 </a:t>
            </a:r>
            <a:r>
              <a:rPr lang="en-US" sz="4500" dirty="0" smtClean="0"/>
              <a:t>and breast cancer, there may be approximately twenty years between exposure and cancer formation.</a:t>
            </a:r>
            <a:r>
              <a:rPr lang="en-US" sz="4500" baseline="30000" dirty="0" smtClean="0"/>
              <a:t>1</a:t>
            </a:r>
            <a:r>
              <a:rPr lang="en-US" sz="4500" dirty="0" smtClean="0"/>
              <a:t> Below is a graph of both NO</a:t>
            </a:r>
            <a:r>
              <a:rPr lang="en-US" sz="4500" baseline="-25000" dirty="0" smtClean="0"/>
              <a:t>2 </a:t>
            </a:r>
            <a:r>
              <a:rPr lang="en-US" sz="4500" dirty="0" smtClean="0"/>
              <a:t>concentration and breast cancer incidence rates. </a:t>
            </a:r>
            <a:endParaRPr lang="en-US" sz="4500" dirty="0"/>
          </a:p>
        </p:txBody>
      </p:sp>
      <p:sp>
        <p:nvSpPr>
          <p:cNvPr id="21" name="TextBox 20"/>
          <p:cNvSpPr txBox="1"/>
          <p:nvPr/>
        </p:nvSpPr>
        <p:spPr>
          <a:xfrm>
            <a:off x="18897600" y="28316304"/>
            <a:ext cx="6719921" cy="815608"/>
          </a:xfrm>
          <a:prstGeom prst="rect">
            <a:avLst/>
          </a:prstGeom>
          <a:noFill/>
        </p:spPr>
        <p:txBody>
          <a:bodyPr wrap="none" rtlCol="0">
            <a:spAutoFit/>
          </a:bodyPr>
          <a:lstStyle/>
          <a:p>
            <a:r>
              <a:rPr lang="en-US" sz="4700" b="1" dirty="0" smtClean="0"/>
              <a:t>Effect of Time of Exposure </a:t>
            </a:r>
            <a:endParaRPr lang="en-US" sz="4700" b="1" dirty="0"/>
          </a:p>
        </p:txBody>
      </p:sp>
      <p:sp>
        <p:nvSpPr>
          <p:cNvPr id="22" name="TextBox 21"/>
          <p:cNvSpPr txBox="1"/>
          <p:nvPr/>
        </p:nvSpPr>
        <p:spPr>
          <a:xfrm>
            <a:off x="14969543" y="29131912"/>
            <a:ext cx="15323899" cy="7709803"/>
          </a:xfrm>
          <a:prstGeom prst="rect">
            <a:avLst/>
          </a:prstGeom>
          <a:noFill/>
        </p:spPr>
        <p:txBody>
          <a:bodyPr wrap="square" rtlCol="0">
            <a:spAutoFit/>
          </a:bodyPr>
          <a:lstStyle/>
          <a:p>
            <a:r>
              <a:rPr lang="en-US" sz="4500" dirty="0" smtClean="0"/>
              <a:t>A study by </a:t>
            </a:r>
            <a:r>
              <a:rPr lang="en-US" sz="4500" dirty="0" err="1" smtClean="0"/>
              <a:t>Nie</a:t>
            </a:r>
            <a:r>
              <a:rPr lang="en-US" sz="4500" dirty="0" smtClean="0"/>
              <a:t> at al. collected data from women regarding where they had lived </a:t>
            </a:r>
            <a:r>
              <a:rPr lang="en-US" sz="4500" dirty="0" smtClean="0"/>
              <a:t>throughout their lives and </a:t>
            </a:r>
            <a:r>
              <a:rPr lang="en-US" sz="4500" dirty="0" smtClean="0"/>
              <a:t>determined how that information corresponded with time of breast cancer </a:t>
            </a:r>
            <a:r>
              <a:rPr lang="en-US" sz="4500" dirty="0" smtClean="0"/>
              <a:t>formation. </a:t>
            </a:r>
            <a:r>
              <a:rPr lang="en-US" sz="4500" dirty="0" smtClean="0"/>
              <a:t>The study found that pre-menopausal breast cancer was most likely </a:t>
            </a:r>
            <a:r>
              <a:rPr lang="en-US" sz="4500" dirty="0" smtClean="0"/>
              <a:t>in women who had lived </a:t>
            </a:r>
            <a:r>
              <a:rPr lang="en-US" sz="4500" dirty="0" smtClean="0"/>
              <a:t>in </a:t>
            </a:r>
            <a:r>
              <a:rPr lang="en-US" sz="4500" dirty="0" smtClean="0"/>
              <a:t>urban </a:t>
            </a:r>
            <a:r>
              <a:rPr lang="en-US" sz="4500" dirty="0" smtClean="0"/>
              <a:t>(or polluted) </a:t>
            </a:r>
            <a:r>
              <a:rPr lang="en-US" sz="4500" dirty="0" smtClean="0"/>
              <a:t>areas at </a:t>
            </a:r>
            <a:r>
              <a:rPr lang="en-US" sz="4500" dirty="0" smtClean="0"/>
              <a:t>the age of menarche</a:t>
            </a:r>
            <a:r>
              <a:rPr lang="en-US" sz="4500" dirty="0" smtClean="0"/>
              <a:t>,</a:t>
            </a:r>
            <a:r>
              <a:rPr lang="en-US" sz="4500" baseline="30000" dirty="0" smtClean="0"/>
              <a:t>2</a:t>
            </a:r>
            <a:r>
              <a:rPr lang="en-US" sz="4500" dirty="0" smtClean="0"/>
              <a:t> </a:t>
            </a:r>
            <a:r>
              <a:rPr lang="en-US" sz="4500" dirty="0" smtClean="0"/>
              <a:t>which is likely due to the fact that that is when breast tissue is in development. It was also discovered that  women who were exposed to pollutants during their first pregnancy were more likely to have post-menopausal breast cancer,</a:t>
            </a:r>
            <a:r>
              <a:rPr lang="en-US" sz="4500" baseline="30000" dirty="0" smtClean="0"/>
              <a:t>2</a:t>
            </a:r>
            <a:r>
              <a:rPr lang="en-US" sz="4500" dirty="0" smtClean="0"/>
              <a:t> which is likely due to fragile hormonal changes during pregnancy, which are disrupted by toxic chemicals in pollution.</a:t>
            </a:r>
            <a:endParaRPr lang="en-US" sz="4500" dirty="0"/>
          </a:p>
        </p:txBody>
      </p:sp>
      <p:pic>
        <p:nvPicPr>
          <p:cNvPr id="23" name="Picture 22" descr="Screen Shot 2014-04-23 at 9.20.06 PM.png"/>
          <p:cNvPicPr>
            <a:picLocks noChangeAspect="1"/>
          </p:cNvPicPr>
          <p:nvPr/>
        </p:nvPicPr>
        <p:blipFill rotWithShape="1">
          <a:blip r:embed="rId2">
            <a:extLst>
              <a:ext uri="{28A0092B-C50C-407E-A947-70E740481C1C}">
                <a14:useLocalDpi xmlns:a14="http://schemas.microsoft.com/office/drawing/2010/main" val="0"/>
              </a:ext>
            </a:extLst>
          </a:blip>
          <a:srcRect b="14287"/>
          <a:stretch/>
        </p:blipFill>
        <p:spPr>
          <a:xfrm>
            <a:off x="16224152" y="20166093"/>
            <a:ext cx="11966633" cy="7120974"/>
          </a:xfrm>
          <a:prstGeom prst="rect">
            <a:avLst/>
          </a:prstGeom>
        </p:spPr>
      </p:pic>
      <p:sp>
        <p:nvSpPr>
          <p:cNvPr id="24" name="TextBox 23"/>
          <p:cNvSpPr txBox="1"/>
          <p:nvPr/>
        </p:nvSpPr>
        <p:spPr>
          <a:xfrm>
            <a:off x="33679427" y="5639341"/>
            <a:ext cx="5647775" cy="1015663"/>
          </a:xfrm>
          <a:prstGeom prst="rect">
            <a:avLst/>
          </a:prstGeom>
          <a:noFill/>
        </p:spPr>
        <p:txBody>
          <a:bodyPr wrap="none" rtlCol="0">
            <a:spAutoFit/>
          </a:bodyPr>
          <a:lstStyle/>
          <a:p>
            <a:r>
              <a:rPr lang="en-US" sz="6000" b="1" dirty="0" smtClean="0"/>
              <a:t>The Clean Air Act</a:t>
            </a:r>
            <a:endParaRPr lang="en-US" sz="6000" b="1" dirty="0"/>
          </a:p>
        </p:txBody>
      </p:sp>
      <p:pic>
        <p:nvPicPr>
          <p:cNvPr id="25" name="Picture 24"/>
          <p:cNvPicPr>
            <a:picLocks noChangeAspect="1"/>
          </p:cNvPicPr>
          <p:nvPr/>
        </p:nvPicPr>
        <p:blipFill rotWithShape="1">
          <a:blip r:embed="rId3"/>
          <a:srcRect t="23973" r="3217"/>
          <a:stretch/>
        </p:blipFill>
        <p:spPr>
          <a:xfrm>
            <a:off x="31847310" y="12287315"/>
            <a:ext cx="10376496" cy="6288516"/>
          </a:xfrm>
          <a:prstGeom prst="rect">
            <a:avLst/>
          </a:prstGeom>
        </p:spPr>
      </p:pic>
      <p:sp>
        <p:nvSpPr>
          <p:cNvPr id="26" name="TextBox 25"/>
          <p:cNvSpPr txBox="1"/>
          <p:nvPr/>
        </p:nvSpPr>
        <p:spPr>
          <a:xfrm>
            <a:off x="30993092" y="6655004"/>
            <a:ext cx="12085307" cy="5632311"/>
          </a:xfrm>
          <a:prstGeom prst="rect">
            <a:avLst/>
          </a:prstGeom>
          <a:noFill/>
        </p:spPr>
        <p:txBody>
          <a:bodyPr wrap="square" rtlCol="0">
            <a:spAutoFit/>
          </a:bodyPr>
          <a:lstStyle/>
          <a:p>
            <a:r>
              <a:rPr lang="en-US" sz="4500" dirty="0" smtClean="0"/>
              <a:t>Recognizing air pollution’s ill health effects, the federal Clean Air Act was passed in 1963, and was strengthened first in 1970, and then again in 1990. It is enforced by the EPA.</a:t>
            </a:r>
            <a:r>
              <a:rPr lang="en-US" sz="4500" baseline="30000" dirty="0" smtClean="0"/>
              <a:t>4</a:t>
            </a:r>
            <a:r>
              <a:rPr lang="en-US" sz="4500" dirty="0" smtClean="0"/>
              <a:t> The graph below shows the concentrations of selected pollutants in the environment, all of which have had significant reductions. This is likely attributable to the clean air act. </a:t>
            </a:r>
            <a:endParaRPr lang="en-US" sz="4500" dirty="0"/>
          </a:p>
        </p:txBody>
      </p:sp>
      <p:sp>
        <p:nvSpPr>
          <p:cNvPr id="28" name="TextBox 27"/>
          <p:cNvSpPr txBox="1"/>
          <p:nvPr/>
        </p:nvSpPr>
        <p:spPr>
          <a:xfrm>
            <a:off x="829347" y="20823759"/>
            <a:ext cx="13839229" cy="6324808"/>
          </a:xfrm>
          <a:prstGeom prst="rect">
            <a:avLst/>
          </a:prstGeom>
          <a:noFill/>
        </p:spPr>
        <p:txBody>
          <a:bodyPr wrap="square" rtlCol="0">
            <a:spAutoFit/>
          </a:bodyPr>
          <a:lstStyle/>
          <a:p>
            <a:r>
              <a:rPr lang="en-US" sz="4500" dirty="0" smtClean="0"/>
              <a:t>The graph below shows female breast cancer death rates by race. African-Americans </a:t>
            </a:r>
            <a:r>
              <a:rPr lang="en-US" sz="4500" dirty="0" smtClean="0"/>
              <a:t>women have </a:t>
            </a:r>
            <a:r>
              <a:rPr lang="en-US" sz="4500" dirty="0" smtClean="0"/>
              <a:t>by far the highest rate,</a:t>
            </a:r>
            <a:r>
              <a:rPr lang="en-US" sz="4500" baseline="30000" dirty="0" smtClean="0"/>
              <a:t>7</a:t>
            </a:r>
            <a:r>
              <a:rPr lang="en-US" sz="4500" dirty="0" smtClean="0"/>
              <a:t> which could be attributed to the fact that a greater percentage of African-American women live in urban areas than other races.</a:t>
            </a:r>
            <a:r>
              <a:rPr lang="en-US" sz="4500" baseline="30000" dirty="0" smtClean="0"/>
              <a:t>15</a:t>
            </a:r>
            <a:r>
              <a:rPr lang="en-US" sz="4500" dirty="0" smtClean="0"/>
              <a:t> In order to reduce this gap (and breast cancer death rates), public knowledge and actions towards cleaner air are necessary. Another explanation for these statistics </a:t>
            </a:r>
            <a:r>
              <a:rPr lang="en-US" sz="4500" dirty="0" smtClean="0"/>
              <a:t>could be that </a:t>
            </a:r>
            <a:r>
              <a:rPr lang="en-US" sz="4500" dirty="0" smtClean="0"/>
              <a:t>access to treatment varies by race. </a:t>
            </a:r>
            <a:endParaRPr lang="en-US" sz="4500" dirty="0"/>
          </a:p>
        </p:txBody>
      </p:sp>
      <p:sp>
        <p:nvSpPr>
          <p:cNvPr id="29" name="TextBox 28"/>
          <p:cNvSpPr txBox="1"/>
          <p:nvPr/>
        </p:nvSpPr>
        <p:spPr>
          <a:xfrm>
            <a:off x="33578800" y="34137600"/>
            <a:ext cx="184666" cy="1523494"/>
          </a:xfrm>
          <a:prstGeom prst="rect">
            <a:avLst/>
          </a:prstGeom>
          <a:noFill/>
        </p:spPr>
        <p:txBody>
          <a:bodyPr wrap="none" rtlCol="0">
            <a:spAutoFit/>
          </a:bodyPr>
          <a:lstStyle/>
          <a:p>
            <a:endParaRPr lang="en-US" dirty="0"/>
          </a:p>
        </p:txBody>
      </p:sp>
      <p:sp>
        <p:nvSpPr>
          <p:cNvPr id="31" name="TextBox 30"/>
          <p:cNvSpPr txBox="1"/>
          <p:nvPr/>
        </p:nvSpPr>
        <p:spPr>
          <a:xfrm>
            <a:off x="35295716" y="32016045"/>
            <a:ext cx="3108111" cy="784830"/>
          </a:xfrm>
          <a:prstGeom prst="rect">
            <a:avLst/>
          </a:prstGeom>
          <a:noFill/>
        </p:spPr>
        <p:txBody>
          <a:bodyPr wrap="none" rtlCol="0">
            <a:spAutoFit/>
          </a:bodyPr>
          <a:lstStyle/>
          <a:p>
            <a:r>
              <a:rPr lang="en-US" sz="4500" b="1" dirty="0" smtClean="0"/>
              <a:t>Works Cited</a:t>
            </a:r>
            <a:endParaRPr lang="en-US" sz="4500" b="1" dirty="0"/>
          </a:p>
        </p:txBody>
      </p:sp>
      <p:graphicFrame>
        <p:nvGraphicFramePr>
          <p:cNvPr id="7" name="Diagram 6"/>
          <p:cNvGraphicFramePr/>
          <p:nvPr>
            <p:extLst>
              <p:ext uri="{D42A27DB-BD31-4B8C-83A1-F6EECF244321}">
                <p14:modId xmlns:p14="http://schemas.microsoft.com/office/powerpoint/2010/main" val="4031224879"/>
              </p:ext>
            </p:extLst>
          </p:nvPr>
        </p:nvGraphicFramePr>
        <p:xfrm>
          <a:off x="1" y="6981200"/>
          <a:ext cx="14859716" cy="121100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p:cNvSpPr txBox="1"/>
          <p:nvPr/>
        </p:nvSpPr>
        <p:spPr>
          <a:xfrm>
            <a:off x="5322846" y="19598638"/>
            <a:ext cx="4350094" cy="1015663"/>
          </a:xfrm>
          <a:prstGeom prst="rect">
            <a:avLst/>
          </a:prstGeom>
          <a:noFill/>
        </p:spPr>
        <p:txBody>
          <a:bodyPr wrap="none" rtlCol="0">
            <a:spAutoFit/>
          </a:bodyPr>
          <a:lstStyle/>
          <a:p>
            <a:r>
              <a:rPr lang="en-US" sz="6000" b="1" dirty="0" smtClean="0"/>
              <a:t>Social Justice</a:t>
            </a:r>
            <a:endParaRPr lang="en-US" sz="6000" b="1" dirty="0"/>
          </a:p>
        </p:txBody>
      </p:sp>
      <p:pic>
        <p:nvPicPr>
          <p:cNvPr id="10" name="Picture 9"/>
          <p:cNvPicPr>
            <a:picLocks noChangeAspect="1"/>
          </p:cNvPicPr>
          <p:nvPr/>
        </p:nvPicPr>
        <p:blipFill>
          <a:blip r:embed="rId9"/>
          <a:stretch>
            <a:fillRect/>
          </a:stretch>
        </p:blipFill>
        <p:spPr>
          <a:xfrm>
            <a:off x="39177317" y="977899"/>
            <a:ext cx="3327399" cy="3327399"/>
          </a:xfrm>
          <a:prstGeom prst="rect">
            <a:avLst/>
          </a:prstGeom>
        </p:spPr>
      </p:pic>
      <p:pic>
        <p:nvPicPr>
          <p:cNvPr id="13" name="Picture 12" descr="Screen Shot 2014-04-27 at 7.22.07 PM.png"/>
          <p:cNvPicPr>
            <a:picLocks noChangeAspect="1"/>
          </p:cNvPicPr>
          <p:nvPr/>
        </p:nvPicPr>
        <p:blipFill rotWithShape="1">
          <a:blip r:embed="rId10">
            <a:extLst>
              <a:ext uri="{28A0092B-C50C-407E-A947-70E740481C1C}">
                <a14:useLocalDpi xmlns:a14="http://schemas.microsoft.com/office/drawing/2010/main" val="0"/>
              </a:ext>
            </a:extLst>
          </a:blip>
          <a:srcRect t="10420"/>
          <a:stretch/>
        </p:blipFill>
        <p:spPr>
          <a:xfrm>
            <a:off x="1273816" y="27148566"/>
            <a:ext cx="12484382" cy="8512527"/>
          </a:xfrm>
          <a:prstGeom prst="rect">
            <a:avLst/>
          </a:prstGeom>
        </p:spPr>
      </p:pic>
      <p:sp>
        <p:nvSpPr>
          <p:cNvPr id="15" name="TextBox 14"/>
          <p:cNvSpPr txBox="1"/>
          <p:nvPr/>
        </p:nvSpPr>
        <p:spPr>
          <a:xfrm>
            <a:off x="30683199" y="19598638"/>
            <a:ext cx="12801601" cy="7017306"/>
          </a:xfrm>
          <a:prstGeom prst="rect">
            <a:avLst/>
          </a:prstGeom>
          <a:noFill/>
        </p:spPr>
        <p:txBody>
          <a:bodyPr wrap="square" rtlCol="0">
            <a:spAutoFit/>
          </a:bodyPr>
          <a:lstStyle/>
          <a:p>
            <a:r>
              <a:rPr lang="en-US" sz="4500" dirty="0"/>
              <a:t>B</a:t>
            </a:r>
            <a:r>
              <a:rPr lang="en-US" sz="4500" dirty="0" smtClean="0"/>
              <a:t>reast cancer incidence rates have followed a similar trend. Breast cancer was on the rise until the early nineties, when it began to level off, and has decreased in the last decade.</a:t>
            </a:r>
            <a:r>
              <a:rPr lang="en-US" sz="4500" baseline="30000" dirty="0" smtClean="0"/>
              <a:t>11</a:t>
            </a:r>
            <a:r>
              <a:rPr lang="en-US" sz="4500" dirty="0" smtClean="0"/>
              <a:t> This could potentially be linked to the decreases seen air pollutants, showing the positive health effects of the clean air act. However, it is difficult to say, because the length of time between exposure to pollution and breast cancer is unknown, and is hypothesized by </a:t>
            </a:r>
            <a:r>
              <a:rPr lang="en-US" sz="4500" dirty="0" err="1" smtClean="0"/>
              <a:t>Nie</a:t>
            </a:r>
            <a:r>
              <a:rPr lang="en-US" sz="4500" dirty="0" smtClean="0"/>
              <a:t> et. al to be at least a </a:t>
            </a:r>
            <a:r>
              <a:rPr lang="en-US" sz="4500" dirty="0" smtClean="0"/>
              <a:t>decade</a:t>
            </a:r>
            <a:r>
              <a:rPr lang="en-US" sz="4500" baseline="30000" dirty="0" smtClean="0"/>
              <a:t>2</a:t>
            </a:r>
            <a:r>
              <a:rPr lang="en-US" sz="4500" dirty="0" smtClean="0"/>
              <a:t>, and by Chen in </a:t>
            </a:r>
            <a:r>
              <a:rPr lang="en-US" sz="4500" dirty="0" err="1" smtClean="0"/>
              <a:t>Bina</a:t>
            </a:r>
            <a:r>
              <a:rPr lang="en-US" sz="4500" dirty="0" smtClean="0"/>
              <a:t> to be twenty years.</a:t>
            </a:r>
            <a:r>
              <a:rPr lang="en-US" sz="4500" baseline="30000" dirty="0" smtClean="0"/>
              <a:t>1</a:t>
            </a:r>
            <a:r>
              <a:rPr lang="en-US" sz="4500" dirty="0" smtClean="0"/>
              <a:t> </a:t>
            </a:r>
            <a:endParaRPr lang="en-US" sz="4500" dirty="0"/>
          </a:p>
        </p:txBody>
      </p:sp>
      <p:sp>
        <p:nvSpPr>
          <p:cNvPr id="18" name="TextBox 17"/>
          <p:cNvSpPr txBox="1"/>
          <p:nvPr/>
        </p:nvSpPr>
        <p:spPr>
          <a:xfrm>
            <a:off x="33763466" y="26568399"/>
            <a:ext cx="5706009" cy="1015663"/>
          </a:xfrm>
          <a:prstGeom prst="rect">
            <a:avLst/>
          </a:prstGeom>
          <a:noFill/>
        </p:spPr>
        <p:txBody>
          <a:bodyPr wrap="none" rtlCol="0">
            <a:spAutoFit/>
          </a:bodyPr>
          <a:lstStyle/>
          <a:p>
            <a:r>
              <a:rPr lang="en-US" sz="6000" b="1" dirty="0" smtClean="0"/>
              <a:t>Future Directions</a:t>
            </a:r>
            <a:endParaRPr lang="en-US" sz="6000" b="1" dirty="0"/>
          </a:p>
        </p:txBody>
      </p:sp>
      <p:sp>
        <p:nvSpPr>
          <p:cNvPr id="19" name="TextBox 18"/>
          <p:cNvSpPr txBox="1"/>
          <p:nvPr/>
        </p:nvSpPr>
        <p:spPr>
          <a:xfrm>
            <a:off x="30683199" y="27287067"/>
            <a:ext cx="12801601" cy="4939814"/>
          </a:xfrm>
          <a:prstGeom prst="rect">
            <a:avLst/>
          </a:prstGeom>
          <a:noFill/>
        </p:spPr>
        <p:txBody>
          <a:bodyPr wrap="square" rtlCol="0">
            <a:spAutoFit/>
          </a:bodyPr>
          <a:lstStyle/>
          <a:p>
            <a:r>
              <a:rPr lang="en-US" sz="4500" dirty="0" smtClean="0"/>
              <a:t>The Clean Air Act has made significant impacts on pollution, and so it logically follows that even stricter regulation of pollutants will lead to cleaner air and a healthier population. In addition the CAA, alternative forms of energy could lead to an ameliorated environment, since </a:t>
            </a:r>
            <a:r>
              <a:rPr lang="en-US" sz="4500" dirty="0" smtClean="0"/>
              <a:t>many </a:t>
            </a:r>
            <a:r>
              <a:rPr lang="en-US" sz="4500" dirty="0" smtClean="0"/>
              <a:t>air pollutants are derived from motor vehicle emissions. </a:t>
            </a:r>
            <a:endParaRPr lang="en-US" sz="4500" dirty="0"/>
          </a:p>
        </p:txBody>
      </p:sp>
      <p:sp>
        <p:nvSpPr>
          <p:cNvPr id="20" name="Rectangle 19"/>
          <p:cNvSpPr/>
          <p:nvPr/>
        </p:nvSpPr>
        <p:spPr>
          <a:xfrm>
            <a:off x="30683199" y="32800875"/>
            <a:ext cx="12799592" cy="4708981"/>
          </a:xfrm>
          <a:prstGeom prst="rect">
            <a:avLst/>
          </a:prstGeom>
        </p:spPr>
        <p:txBody>
          <a:bodyPr wrap="square">
            <a:spAutoFit/>
          </a:bodyPr>
          <a:lstStyle/>
          <a:p>
            <a:r>
              <a:rPr lang="en-US" sz="1500" baseline="30000" dirty="0"/>
              <a:t>1</a:t>
            </a:r>
            <a:r>
              <a:rPr lang="en-US" sz="1500" dirty="0"/>
              <a:t>Bina, W. F., &amp; Chen, F. (). Correlation of white female breast cancer incidence trends with nitrogen dioxide emission levels and motor vehicle density patterns. </a:t>
            </a:r>
            <a:r>
              <a:rPr lang="en-US" sz="1500" i="1" dirty="0"/>
              <a:t>Breast Cancer Research and Treatment</a:t>
            </a:r>
            <a:r>
              <a:rPr lang="en-US" sz="1500" dirty="0"/>
              <a:t>, , 327-333.</a:t>
            </a:r>
          </a:p>
          <a:p>
            <a:r>
              <a:rPr lang="en-US" sz="1500" baseline="30000" dirty="0"/>
              <a:t>2</a:t>
            </a:r>
            <a:r>
              <a:rPr lang="en-US" sz="1500" dirty="0"/>
              <a:t>Freudenheim, J. L., </a:t>
            </a:r>
            <a:r>
              <a:rPr lang="en-US" sz="1500" dirty="0" err="1"/>
              <a:t>Nie</a:t>
            </a:r>
            <a:r>
              <a:rPr lang="en-US" sz="1500" dirty="0"/>
              <a:t>, J., &amp; </a:t>
            </a:r>
            <a:r>
              <a:rPr lang="en-US" sz="1500" dirty="0" err="1"/>
              <a:t>Beyea</a:t>
            </a:r>
            <a:r>
              <a:rPr lang="en-US" sz="1500" dirty="0"/>
              <a:t>, J. (). Exposure to traffic emissions throughout life and risk of breast cancer: the Western New York Exposures and Breast Cancer (WEB) study. </a:t>
            </a:r>
            <a:r>
              <a:rPr lang="en-US" sz="1500" i="1" dirty="0"/>
              <a:t>Cancer Causes &amp; Control</a:t>
            </a:r>
            <a:r>
              <a:rPr lang="en-US" sz="1500" dirty="0"/>
              <a:t>, , 947-955.</a:t>
            </a:r>
          </a:p>
          <a:p>
            <a:r>
              <a:rPr lang="en-US" sz="1500" baseline="30000" dirty="0"/>
              <a:t>3</a:t>
            </a:r>
            <a:r>
              <a:rPr lang="en-US" sz="1500" dirty="0"/>
              <a:t>Wei, Y., Davis, J., &amp; William, B. (). Ambient air pollution is associated with the increased incidence of breast cancer in the US. </a:t>
            </a:r>
            <a:r>
              <a:rPr lang="en-US" sz="1500" i="1" dirty="0"/>
              <a:t>International Journal of Environmental Health Research</a:t>
            </a:r>
            <a:r>
              <a:rPr lang="en-US" sz="1500" dirty="0"/>
              <a:t>, </a:t>
            </a:r>
            <a:r>
              <a:rPr lang="en-US" sz="1500" i="1" dirty="0"/>
              <a:t>22</a:t>
            </a:r>
            <a:r>
              <a:rPr lang="en-US" sz="1500" dirty="0"/>
              <a:t>, 12-21.</a:t>
            </a:r>
          </a:p>
          <a:p>
            <a:r>
              <a:rPr lang="en-US" sz="1500" baseline="30000" dirty="0"/>
              <a:t>4</a:t>
            </a:r>
            <a:r>
              <a:rPr lang="en-US" sz="1500" dirty="0"/>
              <a:t>The Plain English Guide to the Clean Air Act. (2007, April 1). </a:t>
            </a:r>
            <a:r>
              <a:rPr lang="en-US" sz="1500" i="1" dirty="0"/>
              <a:t>Environmental Protection Agency </a:t>
            </a:r>
            <a:r>
              <a:rPr lang="en-US" sz="1500" dirty="0"/>
              <a:t>. Retrieved April 1, 2014, from http://</a:t>
            </a:r>
            <a:r>
              <a:rPr lang="en-US" sz="1500" dirty="0" err="1"/>
              <a:t>www.epa.gov</a:t>
            </a:r>
            <a:r>
              <a:rPr lang="en-US" sz="1500" dirty="0"/>
              <a:t>/air/peg/</a:t>
            </a:r>
            <a:r>
              <a:rPr lang="en-US" sz="1500" dirty="0" err="1"/>
              <a:t>peg.pdf</a:t>
            </a:r>
            <a:endParaRPr lang="en-US" sz="1500" dirty="0"/>
          </a:p>
          <a:p>
            <a:r>
              <a:rPr lang="en-US" sz="1500" baseline="30000" dirty="0"/>
              <a:t>5</a:t>
            </a:r>
            <a:r>
              <a:rPr lang="en-US" sz="1500" dirty="0"/>
              <a:t>Nitrogen Dioxide Health. (2013, February 1). </a:t>
            </a:r>
            <a:r>
              <a:rPr lang="en-US" sz="1500" i="1" dirty="0"/>
              <a:t>EPA</a:t>
            </a:r>
            <a:r>
              <a:rPr lang="en-US" sz="1500" dirty="0"/>
              <a:t>. Retrieved April 1, 2014, from http://</a:t>
            </a:r>
            <a:r>
              <a:rPr lang="en-US" sz="1500" dirty="0" err="1"/>
              <a:t>www.epa.gov</a:t>
            </a:r>
            <a:r>
              <a:rPr lang="en-US" sz="1500" dirty="0"/>
              <a:t>/oaqps001/</a:t>
            </a:r>
            <a:r>
              <a:rPr lang="en-US" sz="1500" dirty="0" err="1"/>
              <a:t>nitrogenoxides</a:t>
            </a:r>
            <a:r>
              <a:rPr lang="en-US" sz="1500" dirty="0"/>
              <a:t>/</a:t>
            </a:r>
            <a:r>
              <a:rPr lang="en-US" sz="1500" dirty="0" err="1"/>
              <a:t>health.html</a:t>
            </a:r>
            <a:endParaRPr lang="en-US" sz="1500" dirty="0"/>
          </a:p>
          <a:p>
            <a:r>
              <a:rPr lang="en-US" sz="1500" baseline="30000" dirty="0"/>
              <a:t>6</a:t>
            </a:r>
            <a:r>
              <a:rPr lang="en-US" sz="1500" dirty="0"/>
              <a:t>An Introduction to Indoor Air Quality: Volatile Organic Compounds (VOCs). (2012, July 1). </a:t>
            </a:r>
            <a:r>
              <a:rPr lang="en-US" sz="1500" i="1" dirty="0"/>
              <a:t>EPA</a:t>
            </a:r>
            <a:r>
              <a:rPr lang="en-US" sz="1500" dirty="0"/>
              <a:t>. Retrieved April 1, 2014, from http://</a:t>
            </a:r>
            <a:r>
              <a:rPr lang="en-US" sz="1500" dirty="0" err="1"/>
              <a:t>www.epa.gov</a:t>
            </a:r>
            <a:r>
              <a:rPr lang="en-US" sz="1500" dirty="0"/>
              <a:t>/</a:t>
            </a:r>
            <a:r>
              <a:rPr lang="en-US" sz="1500" dirty="0" err="1"/>
              <a:t>iaq</a:t>
            </a:r>
            <a:r>
              <a:rPr lang="en-US" sz="1500" dirty="0"/>
              <a:t>/</a:t>
            </a:r>
            <a:r>
              <a:rPr lang="en-US" sz="1500" dirty="0" err="1"/>
              <a:t>voc.html#Levels</a:t>
            </a:r>
            <a:endParaRPr lang="en-US" sz="1500" dirty="0"/>
          </a:p>
          <a:p>
            <a:r>
              <a:rPr lang="en-US" sz="1500" baseline="30000" dirty="0"/>
              <a:t>7</a:t>
            </a:r>
            <a:r>
              <a:rPr lang="en-US" sz="1500" dirty="0"/>
              <a:t>Breast Cancer Rates by Race and Ethnicity . (2013, August 12). </a:t>
            </a:r>
            <a:r>
              <a:rPr lang="en-US" sz="1500" i="1" dirty="0"/>
              <a:t>Centers for Disease Control and Prevention</a:t>
            </a:r>
            <a:r>
              <a:rPr lang="en-US" sz="1500" dirty="0"/>
              <a:t>. Retrieved April 28, 2014, from http://</a:t>
            </a:r>
            <a:r>
              <a:rPr lang="en-US" sz="1500" dirty="0" err="1"/>
              <a:t>www.cdc.gov</a:t>
            </a:r>
            <a:r>
              <a:rPr lang="en-US" sz="1500" dirty="0"/>
              <a:t>/cancer/breast/statistics/</a:t>
            </a:r>
            <a:r>
              <a:rPr lang="en-US" sz="1500" dirty="0" err="1"/>
              <a:t>race.htm</a:t>
            </a:r>
            <a:endParaRPr lang="en-US" sz="1500" dirty="0"/>
          </a:p>
          <a:p>
            <a:r>
              <a:rPr lang="en-US" sz="1500" baseline="30000" dirty="0"/>
              <a:t>8</a:t>
            </a:r>
            <a:r>
              <a:rPr lang="en-US" sz="1500" dirty="0"/>
              <a:t>Indoor Air Quality Scientific Findings Resource </a:t>
            </a:r>
            <a:r>
              <a:rPr lang="en-US" sz="1500" dirty="0" err="1"/>
              <a:t>Bankhttp</a:t>
            </a:r>
            <a:r>
              <a:rPr lang="en-US" sz="1500" dirty="0"/>
              <a:t>://</a:t>
            </a:r>
            <a:r>
              <a:rPr lang="en-US" sz="1500" dirty="0" err="1"/>
              <a:t>www.iaqscience.lbl.gov</a:t>
            </a:r>
            <a:r>
              <a:rPr lang="en-US" sz="1500" dirty="0"/>
              <a:t>/. (2014, January 1). </a:t>
            </a:r>
            <a:r>
              <a:rPr lang="en-US" sz="1500" i="1" dirty="0"/>
              <a:t>Indoor Air Quality Scientific Findings Resource Bank : Indoor Volatile Organic Compounds (VOCs) and Health : Cancer</a:t>
            </a:r>
            <a:r>
              <a:rPr lang="en-US" sz="1500" dirty="0"/>
              <a:t>. Retrieved April 28, 2014, from http://</a:t>
            </a:r>
            <a:r>
              <a:rPr lang="en-US" sz="1500" dirty="0" err="1"/>
              <a:t>www.iaqscience.lbl.gov</a:t>
            </a:r>
            <a:r>
              <a:rPr lang="en-US" sz="1500" dirty="0"/>
              <a:t>/</a:t>
            </a:r>
            <a:r>
              <a:rPr lang="en-US" sz="1500" dirty="0" err="1"/>
              <a:t>voc-cancer.html</a:t>
            </a:r>
            <a:endParaRPr lang="en-US" sz="1500" dirty="0"/>
          </a:p>
          <a:p>
            <a:r>
              <a:rPr lang="en-US" sz="1500" baseline="30000" dirty="0"/>
              <a:t>9</a:t>
            </a:r>
            <a:r>
              <a:rPr lang="en-US" sz="1500" dirty="0"/>
              <a:t>Particle Pollution. (2013, January 1). </a:t>
            </a:r>
            <a:r>
              <a:rPr lang="en-US" sz="1500" i="1" dirty="0"/>
              <a:t>State of the Air 2013</a:t>
            </a:r>
            <a:r>
              <a:rPr lang="en-US" sz="1500" dirty="0"/>
              <a:t>. Retrieved April 28, 2014, from http://</a:t>
            </a:r>
            <a:r>
              <a:rPr lang="en-US" sz="1500" dirty="0" err="1"/>
              <a:t>www.stateoftheair.org</a:t>
            </a:r>
            <a:r>
              <a:rPr lang="en-US" sz="1500" dirty="0"/>
              <a:t>/2013/health-risks/health-risks-</a:t>
            </a:r>
            <a:r>
              <a:rPr lang="en-US" sz="1500" dirty="0" err="1"/>
              <a:t>particle.html</a:t>
            </a:r>
            <a:endParaRPr lang="en-US" sz="1500" dirty="0"/>
          </a:p>
          <a:p>
            <a:r>
              <a:rPr lang="en-US" sz="1500" baseline="30000" dirty="0"/>
              <a:t>10</a:t>
            </a:r>
            <a:r>
              <a:rPr lang="en-US" sz="1500" dirty="0"/>
              <a:t>SEER Stat Fact Sheet: Breast Cancer. (2012, January 1). </a:t>
            </a:r>
            <a:r>
              <a:rPr lang="en-US" sz="1500" i="1" dirty="0" err="1"/>
              <a:t>Surveillence</a:t>
            </a:r>
            <a:r>
              <a:rPr lang="en-US" sz="1500" i="1" dirty="0"/>
              <a:t>, Epidemiology and End Results Program</a:t>
            </a:r>
            <a:r>
              <a:rPr lang="en-US" sz="1500" dirty="0"/>
              <a:t>. Retrieved April 28, 2014, from http://seer.cancer.gov/statfacts/html/</a:t>
            </a:r>
            <a:r>
              <a:rPr lang="en-US" sz="1500" dirty="0" smtClean="0"/>
              <a:t>breast.html</a:t>
            </a:r>
          </a:p>
          <a:p>
            <a:r>
              <a:rPr lang="en-US" sz="1500" baseline="30000" dirty="0" smtClean="0"/>
              <a:t>11</a:t>
            </a:r>
            <a:r>
              <a:rPr lang="en-US" sz="1500" dirty="0" smtClean="0"/>
              <a:t>Frey</a:t>
            </a:r>
            <a:r>
              <a:rPr lang="en-US" sz="1500" dirty="0"/>
              <a:t>, W. (2011, May 1). Racial and Ethnic Changes in Metro America in the 2000s. </a:t>
            </a:r>
            <a:r>
              <a:rPr lang="en-US" sz="1500" i="1" dirty="0"/>
              <a:t>Metropolitan Policy Program</a:t>
            </a:r>
            <a:r>
              <a:rPr lang="en-US" sz="1500" dirty="0"/>
              <a:t>. Retrieved April 28, 2014, from http://</a:t>
            </a:r>
            <a:r>
              <a:rPr lang="en-US" sz="1500" dirty="0" err="1"/>
              <a:t>www.brookings.edu</a:t>
            </a:r>
            <a:r>
              <a:rPr lang="en-US" sz="1500" dirty="0"/>
              <a:t>/~/media/research/files/papers/2011/5/04%20census%20ethnicity%20frey/0504_census_ethnicity_frey.pdf</a:t>
            </a:r>
          </a:p>
        </p:txBody>
      </p:sp>
      <p:sp>
        <p:nvSpPr>
          <p:cNvPr id="3" name="TextBox 2"/>
          <p:cNvSpPr txBox="1"/>
          <p:nvPr/>
        </p:nvSpPr>
        <p:spPr>
          <a:xfrm>
            <a:off x="717759" y="35696035"/>
            <a:ext cx="13849991" cy="600164"/>
          </a:xfrm>
          <a:prstGeom prst="rect">
            <a:avLst/>
          </a:prstGeom>
          <a:noFill/>
        </p:spPr>
        <p:txBody>
          <a:bodyPr wrap="none" rtlCol="0">
            <a:spAutoFit/>
          </a:bodyPr>
          <a:lstStyle/>
          <a:p>
            <a:r>
              <a:rPr lang="en-US" sz="3300" dirty="0" smtClean="0"/>
              <a:t>Figure 1. Breast cancer death rates by race and ethnicity from 1999 until 2010</a:t>
            </a:r>
            <a:r>
              <a:rPr lang="en-US" sz="3300" baseline="30000" dirty="0" smtClean="0"/>
              <a:t>15</a:t>
            </a:r>
            <a:endParaRPr lang="en-US" sz="3300" dirty="0"/>
          </a:p>
        </p:txBody>
      </p:sp>
      <p:sp>
        <p:nvSpPr>
          <p:cNvPr id="5" name="Rectangle 4"/>
          <p:cNvSpPr/>
          <p:nvPr/>
        </p:nvSpPr>
        <p:spPr>
          <a:xfrm>
            <a:off x="15359299" y="27076231"/>
            <a:ext cx="14926366" cy="1107996"/>
          </a:xfrm>
          <a:prstGeom prst="rect">
            <a:avLst/>
          </a:prstGeom>
        </p:spPr>
        <p:txBody>
          <a:bodyPr wrap="square">
            <a:spAutoFit/>
          </a:bodyPr>
          <a:lstStyle/>
          <a:p>
            <a:r>
              <a:rPr lang="en-US" sz="3300" dirty="0"/>
              <a:t>Figure 2. NO</a:t>
            </a:r>
            <a:r>
              <a:rPr lang="en-US" sz="3300" baseline="-25000" dirty="0"/>
              <a:t>2</a:t>
            </a:r>
            <a:r>
              <a:rPr lang="en-US" sz="3300" dirty="0"/>
              <a:t> concentrations reported from 75 monitoring sites, USA, and the incidence rate of breast cancer in white females.</a:t>
            </a:r>
            <a:r>
              <a:rPr lang="en-US" sz="3300" baseline="30000" dirty="0"/>
              <a:t>1</a:t>
            </a:r>
            <a:endParaRPr lang="en-US" sz="3300" dirty="0"/>
          </a:p>
        </p:txBody>
      </p:sp>
      <p:sp>
        <p:nvSpPr>
          <p:cNvPr id="8" name="Rectangle 7"/>
          <p:cNvSpPr/>
          <p:nvPr/>
        </p:nvSpPr>
        <p:spPr>
          <a:xfrm>
            <a:off x="31191201" y="18286722"/>
            <a:ext cx="12019625" cy="1107996"/>
          </a:xfrm>
          <a:prstGeom prst="rect">
            <a:avLst/>
          </a:prstGeom>
        </p:spPr>
        <p:txBody>
          <a:bodyPr wrap="square">
            <a:spAutoFit/>
          </a:bodyPr>
          <a:lstStyle/>
          <a:p>
            <a:r>
              <a:rPr lang="en-US" sz="3300" dirty="0"/>
              <a:t>Figure 3. NO</a:t>
            </a:r>
            <a:r>
              <a:rPr lang="en-US" sz="3300" baseline="-25000" dirty="0"/>
              <a:t>2</a:t>
            </a:r>
            <a:r>
              <a:rPr lang="en-US" sz="3300" dirty="0"/>
              <a:t>, SO</a:t>
            </a:r>
            <a:r>
              <a:rPr lang="en-US" sz="3300" baseline="-25000" dirty="0"/>
              <a:t>2</a:t>
            </a:r>
            <a:r>
              <a:rPr lang="en-US" sz="3300" dirty="0"/>
              <a:t>, CO and lead concentrations tested across the US from 1980 to 2008</a:t>
            </a:r>
            <a:r>
              <a:rPr lang="en-US" sz="3300" baseline="30000" dirty="0"/>
              <a:t>4</a:t>
            </a:r>
            <a:endParaRPr lang="en-US" sz="3300" dirty="0"/>
          </a:p>
        </p:txBody>
      </p:sp>
    </p:spTree>
    <p:extLst>
      <p:ext uri="{BB962C8B-B14F-4D97-AF65-F5344CB8AC3E}">
        <p14:creationId xmlns:p14="http://schemas.microsoft.com/office/powerpoint/2010/main" val="25213255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2399</TotalTime>
  <Words>1402</Words>
  <Application>Microsoft Macintosh PowerPoint</Application>
  <PresentationFormat>Custom</PresentationFormat>
  <Paragraphs>37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Does Air Pollution Lead to Increased Incidence of Breast Cancer? Naomi Schmidt ‘16  ES366: The Environment and Human Health, Environmental Studies Program, Colby College </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Air Pollution Lead to Increased Incidence of Breast Cancer? Naomi Schmidt ‘16  ES366: The Environment and Human Health, Environmental Studies Program, Colby College </dc:title>
  <dc:creator>Naomi Schmidt</dc:creator>
  <cp:lastModifiedBy>Naomi Schmidt</cp:lastModifiedBy>
  <cp:revision>48</cp:revision>
  <dcterms:created xsi:type="dcterms:W3CDTF">2014-04-23T01:00:47Z</dcterms:created>
  <dcterms:modified xsi:type="dcterms:W3CDTF">2014-04-28T23:02:24Z</dcterms:modified>
</cp:coreProperties>
</file>