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3132" y="-4896"/>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63AF9E-AE3A-414E-958E-8F47AB7209CB}" type="datetimeFigureOut">
              <a:rPr lang="en-US" smtClean="0"/>
              <a:t>4/27/2015</a:t>
            </a:fld>
            <a:endParaRPr lang="en-US"/>
          </a:p>
        </p:txBody>
      </p:sp>
      <p:sp>
        <p:nvSpPr>
          <p:cNvPr id="4" name="Slide Image Placeholder 3"/>
          <p:cNvSpPr>
            <a:spLocks noGrp="1" noRot="1" noChangeAspect="1"/>
          </p:cNvSpPr>
          <p:nvPr>
            <p:ph type="sldImg" idx="2"/>
          </p:nvPr>
        </p:nvSpPr>
        <p:spPr>
          <a:xfrm>
            <a:off x="1665288" y="1143000"/>
            <a:ext cx="3527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B57316-2A20-457C-BAB7-62ED5783E956}" type="slidenum">
              <a:rPr lang="en-US" smtClean="0"/>
              <a:t>‹#›</a:t>
            </a:fld>
            <a:endParaRPr lang="en-US"/>
          </a:p>
        </p:txBody>
      </p:sp>
    </p:spTree>
    <p:extLst>
      <p:ext uri="{BB962C8B-B14F-4D97-AF65-F5344CB8AC3E}">
        <p14:creationId xmlns:p14="http://schemas.microsoft.com/office/powerpoint/2010/main" val="102553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57316-2A20-457C-BAB7-62ED5783E956}" type="slidenum">
              <a:rPr lang="en-US" smtClean="0"/>
              <a:t>1</a:t>
            </a:fld>
            <a:endParaRPr lang="en-US"/>
          </a:p>
        </p:txBody>
      </p:sp>
    </p:spTree>
    <p:extLst>
      <p:ext uri="{BB962C8B-B14F-4D97-AF65-F5344CB8AC3E}">
        <p14:creationId xmlns:p14="http://schemas.microsoft.com/office/powerpoint/2010/main" val="3506345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jpg"/><Relationship Id="rId7" Type="http://schemas.openxmlformats.org/officeDocument/2006/relationships/hyperlink" Target="http://www.diva-gis.org/datadown" TargetMode="External"/><Relationship Id="rId12"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arcgis.com/home/item.html?id=e232304f238e45638bb061c2507c3d90" TargetMode="External"/><Relationship Id="rId11" Type="http://schemas.openxmlformats.org/officeDocument/2006/relationships/image" Target="../media/image6.jpg"/><Relationship Id="rId5" Type="http://schemas.openxmlformats.org/officeDocument/2006/relationships/hyperlink" Target="http://www.masdap.mw/layers/geonode:malawi_cities" TargetMode="External"/><Relationship Id="rId10" Type="http://schemas.openxmlformats.org/officeDocument/2006/relationships/image" Target="../media/image5.jpg"/><Relationship Id="rId4" Type="http://schemas.openxmlformats.org/officeDocument/2006/relationships/image" Target="../media/image2.png"/><Relationship Id="rId9"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854777" y="15597475"/>
            <a:ext cx="40562646" cy="164322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6894" y="16611600"/>
            <a:ext cx="8403271" cy="12986875"/>
          </a:xfrm>
          <a:prstGeom prst="rect">
            <a:avLst/>
          </a:prstGeom>
        </p:spPr>
      </p:pic>
      <p:sp>
        <p:nvSpPr>
          <p:cNvPr id="2" name="Rectangle 1"/>
          <p:cNvSpPr/>
          <p:nvPr/>
        </p:nvSpPr>
        <p:spPr>
          <a:xfrm>
            <a:off x="1600200" y="838200"/>
            <a:ext cx="41071800" cy="5715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0565" y="2438400"/>
            <a:ext cx="3893778" cy="1975444"/>
          </a:xfrm>
          <a:prstGeom prst="rect">
            <a:avLst/>
          </a:prstGeom>
        </p:spPr>
      </p:pic>
      <p:sp>
        <p:nvSpPr>
          <p:cNvPr id="5" name="TextBox 4"/>
          <p:cNvSpPr txBox="1"/>
          <p:nvPr/>
        </p:nvSpPr>
        <p:spPr>
          <a:xfrm>
            <a:off x="10134600" y="1364842"/>
            <a:ext cx="27127200" cy="1569660"/>
          </a:xfrm>
          <a:prstGeom prst="rect">
            <a:avLst/>
          </a:prstGeom>
          <a:noFill/>
        </p:spPr>
        <p:txBody>
          <a:bodyPr wrap="square" rtlCol="0">
            <a:spAutoFit/>
          </a:bodyPr>
          <a:lstStyle/>
          <a:p>
            <a:pPr algn="ctr"/>
            <a:r>
              <a:rPr lang="en-US" sz="9600" dirty="0" smtClean="0">
                <a:latin typeface="Times New Roman" panose="02020603050405020304" pitchFamily="18" charset="0"/>
                <a:cs typeface="Times New Roman" panose="02020603050405020304" pitchFamily="18" charset="0"/>
              </a:rPr>
              <a:t>Predictin</a:t>
            </a:r>
            <a:r>
              <a:rPr lang="en-US" sz="9600" dirty="0" smtClean="0">
                <a:latin typeface="Times New Roman" panose="02020603050405020304" pitchFamily="18" charset="0"/>
                <a:cs typeface="Times New Roman" panose="02020603050405020304" pitchFamily="18" charset="0"/>
              </a:rPr>
              <a:t>g At-Risk Areas for</a:t>
            </a:r>
            <a:r>
              <a:rPr lang="en-US" sz="9600" dirty="0" smtClean="0">
                <a:latin typeface="Times New Roman" panose="02020603050405020304" pitchFamily="18" charset="0"/>
                <a:cs typeface="Times New Roman" panose="02020603050405020304" pitchFamily="18" charset="0"/>
              </a:rPr>
              <a:t> </a:t>
            </a:r>
            <a:r>
              <a:rPr lang="en-US" sz="9600" dirty="0" smtClean="0">
                <a:latin typeface="Times New Roman" panose="02020603050405020304" pitchFamily="18" charset="0"/>
                <a:cs typeface="Times New Roman" panose="02020603050405020304" pitchFamily="18" charset="0"/>
              </a:rPr>
              <a:t>Deforestation in Malawi</a:t>
            </a:r>
            <a:endParaRPr lang="en-US" sz="96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0896600" y="3178328"/>
            <a:ext cx="27127200" cy="1200329"/>
          </a:xfrm>
          <a:prstGeom prst="rect">
            <a:avLst/>
          </a:prstGeom>
          <a:noFill/>
        </p:spPr>
        <p:txBody>
          <a:bodyPr wrap="square" rtlCol="0">
            <a:spAutoFit/>
          </a:bodyPr>
          <a:lstStyle/>
          <a:p>
            <a:pPr algn="ctr"/>
            <a:r>
              <a:rPr lang="en-US" sz="7200" dirty="0" smtClean="0">
                <a:latin typeface="Times New Roman" panose="02020603050405020304" pitchFamily="18" charset="0"/>
                <a:cs typeface="Times New Roman" panose="02020603050405020304" pitchFamily="18" charset="0"/>
              </a:rPr>
              <a:t>Andy Currier 16’, Robin Lewis 17’</a:t>
            </a:r>
            <a:endParaRPr lang="en-US" sz="7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0134600" y="4749823"/>
            <a:ext cx="27127200" cy="1200329"/>
          </a:xfrm>
          <a:prstGeom prst="rect">
            <a:avLst/>
          </a:prstGeom>
          <a:noFill/>
        </p:spPr>
        <p:txBody>
          <a:bodyPr wrap="square" rtlCol="0">
            <a:spAutoFit/>
          </a:bodyPr>
          <a:lstStyle/>
          <a:p>
            <a:pPr algn="ctr"/>
            <a:r>
              <a:rPr lang="en-US" sz="7200" dirty="0" smtClean="0">
                <a:latin typeface="Times New Roman" panose="02020603050405020304" pitchFamily="18" charset="0"/>
                <a:cs typeface="Times New Roman" panose="02020603050405020304" pitchFamily="18" charset="0"/>
              </a:rPr>
              <a:t>Environmental Studies Program</a:t>
            </a:r>
            <a:r>
              <a:rPr lang="en-US" sz="7200" dirty="0" smtClean="0">
                <a:latin typeface="Times New Roman" panose="02020603050405020304" pitchFamily="18" charset="0"/>
                <a:cs typeface="Times New Roman" panose="02020603050405020304" pitchFamily="18" charset="0"/>
              </a:rPr>
              <a:t>, ES 212, </a:t>
            </a:r>
            <a:r>
              <a:rPr lang="en-US" sz="7200" dirty="0" smtClean="0">
                <a:latin typeface="Times New Roman" panose="02020603050405020304" pitchFamily="18" charset="0"/>
                <a:cs typeface="Times New Roman" panose="02020603050405020304" pitchFamily="18" charset="0"/>
              </a:rPr>
              <a:t>Colby College, Waterville, ME</a:t>
            </a:r>
            <a:endParaRPr lang="en-US" sz="72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1854777" y="6965258"/>
            <a:ext cx="13872021" cy="609397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5400" dirty="0" smtClean="0">
                <a:latin typeface="+mj-lt"/>
                <a:cs typeface="Times New Roman" panose="02020603050405020304" pitchFamily="18" charset="0"/>
              </a:rPr>
              <a:t>Introduction </a:t>
            </a:r>
            <a:endParaRPr lang="en-US" sz="5400" dirty="0" smtClean="0">
              <a:latin typeface="+mj-lt"/>
              <a:cs typeface="Times New Roman" panose="02020603050405020304" pitchFamily="18" charset="0"/>
            </a:endParaRPr>
          </a:p>
          <a:p>
            <a:r>
              <a:rPr lang="en-US" sz="2800" dirty="0" smtClean="0">
                <a:latin typeface="+mj-lt"/>
                <a:cs typeface="Times New Roman" panose="02020603050405020304" pitchFamily="18" charset="0"/>
              </a:rPr>
              <a:t>          Malawi </a:t>
            </a:r>
            <a:r>
              <a:rPr lang="en-US" sz="2800" dirty="0">
                <a:latin typeface="+mj-lt"/>
                <a:cs typeface="Times New Roman" panose="02020603050405020304" pitchFamily="18" charset="0"/>
              </a:rPr>
              <a:t>is a small country of 17 million people located in southeastern Africa. One of the poorest nations in Africa, Malawi continues to experience rapid forest loss. From 1990-2010, Malawi lost 660 ha of forested area, around 17% of its total forested land (FAO 2013). With the 6th highest population growth rate in the world (3.3% increase per year), Malawi’s population will continue expanding for the foreseeable future (CIA 2014). Villagers living around forests contribute to deforestation, mainly by cutting trees, opening up gardens, grazing livestock, and burning charcoal  (</a:t>
            </a:r>
            <a:r>
              <a:rPr lang="en-US" sz="2800" dirty="0" err="1">
                <a:latin typeface="+mj-lt"/>
                <a:cs typeface="Times New Roman" panose="02020603050405020304" pitchFamily="18" charset="0"/>
              </a:rPr>
              <a:t>Minde</a:t>
            </a:r>
            <a:r>
              <a:rPr lang="en-US" sz="2800" dirty="0">
                <a:latin typeface="+mj-lt"/>
                <a:cs typeface="Times New Roman" panose="02020603050405020304" pitchFamily="18" charset="0"/>
              </a:rPr>
              <a:t> et al. 2001). Expanding populations also results in a higher density of road networks, a factor linked to deforestation in Thailand (Cropper et al. 1997). With limited funding, conservation efforts must focus on the areas of highest risk for future deforestation. In this study we created a spatial model that could be tested on past deforestation trends in Malawi, in order to identify the currently forested areas that might be at risk for future deforestation</a:t>
            </a:r>
            <a:r>
              <a:rPr lang="en-US" sz="2800" dirty="0" smtClean="0">
                <a:latin typeface="+mj-lt"/>
                <a:cs typeface="Times New Roman" panose="02020603050405020304" pitchFamily="18" charset="0"/>
              </a:rPr>
              <a:t>.</a:t>
            </a:r>
            <a:endParaRPr lang="en-US" sz="2800" dirty="0">
              <a:latin typeface="+mj-lt"/>
              <a:cs typeface="Times New Roman" panose="02020603050405020304" pitchFamily="18" charset="0"/>
            </a:endParaRPr>
          </a:p>
        </p:txBody>
      </p:sp>
      <p:sp>
        <p:nvSpPr>
          <p:cNvPr id="13" name="Rectangle 12"/>
          <p:cNvSpPr/>
          <p:nvPr/>
        </p:nvSpPr>
        <p:spPr>
          <a:xfrm>
            <a:off x="29929781" y="32336264"/>
            <a:ext cx="12420600" cy="5847755"/>
          </a:xfrm>
          <a:prstGeom prst="rect">
            <a:avLst/>
          </a:prstGeom>
          <a:ln>
            <a:solidFill>
              <a:schemeClr val="tx1"/>
            </a:solidFill>
          </a:ln>
        </p:spPr>
        <p:txBody>
          <a:bodyPr wrap="square">
            <a:spAutoFit/>
          </a:bodyPr>
          <a:lstStyle/>
          <a:p>
            <a:pPr algn="ctr"/>
            <a:r>
              <a:rPr lang="en-US" sz="5400" dirty="0" smtClean="0">
                <a:latin typeface="+mj-lt"/>
                <a:cs typeface="Times New Roman" panose="02020603050405020304" pitchFamily="18" charset="0"/>
              </a:rPr>
              <a:t>Works </a:t>
            </a:r>
            <a:r>
              <a:rPr lang="en-US" sz="5400" dirty="0" smtClean="0">
                <a:latin typeface="+mj-lt"/>
                <a:cs typeface="Times New Roman" panose="02020603050405020304" pitchFamily="18" charset="0"/>
              </a:rPr>
              <a:t>Cited</a:t>
            </a:r>
            <a:endParaRPr lang="en-US" sz="1800" dirty="0">
              <a:latin typeface="+mj-lt"/>
              <a:cs typeface="Times New Roman" panose="02020603050405020304" pitchFamily="18" charset="0"/>
            </a:endParaRPr>
          </a:p>
          <a:p>
            <a:r>
              <a:rPr lang="en-US" sz="1600" dirty="0">
                <a:latin typeface="+mj-lt"/>
                <a:cs typeface="Times New Roman" panose="02020603050405020304" pitchFamily="18" charset="0"/>
              </a:rPr>
              <a:t>Cropper, Maureen, Charles W. Griffiths, and </a:t>
            </a:r>
            <a:r>
              <a:rPr lang="en-US" sz="1600" dirty="0" err="1">
                <a:latin typeface="+mj-lt"/>
                <a:cs typeface="Times New Roman" panose="02020603050405020304" pitchFamily="18" charset="0"/>
              </a:rPr>
              <a:t>Muthukumara</a:t>
            </a:r>
            <a:r>
              <a:rPr lang="en-US" sz="1600" dirty="0">
                <a:latin typeface="+mj-lt"/>
                <a:cs typeface="Times New Roman" panose="02020603050405020304" pitchFamily="18" charset="0"/>
              </a:rPr>
              <a:t> Mani. "Roads, population pressures, and deforestation in Thailand, 1976-89." World Bank Policy Research Working Paper 1726 (1997</a:t>
            </a:r>
            <a:r>
              <a:rPr lang="en-US" sz="1600" dirty="0" smtClean="0">
                <a:latin typeface="+mj-lt"/>
                <a:cs typeface="Times New Roman" panose="02020603050405020304" pitchFamily="18" charset="0"/>
              </a:rPr>
              <a:t>).</a:t>
            </a:r>
          </a:p>
          <a:p>
            <a:endParaRPr lang="en-US" sz="1600" dirty="0">
              <a:latin typeface="+mj-lt"/>
              <a:cs typeface="Times New Roman" panose="02020603050405020304" pitchFamily="18" charset="0"/>
            </a:endParaRPr>
          </a:p>
          <a:p>
            <a:r>
              <a:rPr lang="en-US" sz="1600" dirty="0">
                <a:latin typeface="+mj-lt"/>
                <a:cs typeface="Times New Roman" panose="02020603050405020304" pitchFamily="18" charset="0"/>
              </a:rPr>
              <a:t>FAO, 3.0 Forest resources: Malawi. (2014). Retrieved April 14, 2015, from http://www.fao.org/docrep/004/ab585e/AB585E04.htm </a:t>
            </a:r>
          </a:p>
          <a:p>
            <a:r>
              <a:rPr lang="en-US" sz="1600" dirty="0">
                <a:latin typeface="+mj-lt"/>
                <a:cs typeface="Times New Roman" panose="02020603050405020304" pitchFamily="18" charset="0"/>
              </a:rPr>
              <a:t>Hansen, M. C., P. V. </a:t>
            </a:r>
            <a:r>
              <a:rPr lang="en-US" sz="1600" dirty="0" err="1">
                <a:latin typeface="+mj-lt"/>
                <a:cs typeface="Times New Roman" panose="02020603050405020304" pitchFamily="18" charset="0"/>
              </a:rPr>
              <a:t>Potapov</a:t>
            </a:r>
            <a:r>
              <a:rPr lang="en-US" sz="1600" dirty="0">
                <a:latin typeface="+mj-lt"/>
                <a:cs typeface="Times New Roman" panose="02020603050405020304" pitchFamily="18" charset="0"/>
              </a:rPr>
              <a:t>, R. Moore, M. </a:t>
            </a:r>
            <a:r>
              <a:rPr lang="en-US" sz="1600" dirty="0" err="1">
                <a:latin typeface="+mj-lt"/>
                <a:cs typeface="Times New Roman" panose="02020603050405020304" pitchFamily="18" charset="0"/>
              </a:rPr>
              <a:t>Hancher</a:t>
            </a:r>
            <a:r>
              <a:rPr lang="en-US" sz="1600" dirty="0">
                <a:latin typeface="+mj-lt"/>
                <a:cs typeface="Times New Roman" panose="02020603050405020304" pitchFamily="18" charset="0"/>
              </a:rPr>
              <a:t>, S. A. </a:t>
            </a:r>
            <a:r>
              <a:rPr lang="en-US" sz="1600" dirty="0" err="1">
                <a:latin typeface="+mj-lt"/>
                <a:cs typeface="Times New Roman" panose="02020603050405020304" pitchFamily="18" charset="0"/>
              </a:rPr>
              <a:t>Turubanova</a:t>
            </a:r>
            <a:r>
              <a:rPr lang="en-US" sz="1600" dirty="0">
                <a:latin typeface="+mj-lt"/>
                <a:cs typeface="Times New Roman" panose="02020603050405020304" pitchFamily="18" charset="0"/>
              </a:rPr>
              <a:t>, A. </a:t>
            </a:r>
            <a:r>
              <a:rPr lang="en-US" sz="1600" dirty="0" err="1">
                <a:latin typeface="+mj-lt"/>
                <a:cs typeface="Times New Roman" panose="02020603050405020304" pitchFamily="18" charset="0"/>
              </a:rPr>
              <a:t>Tyukavina</a:t>
            </a:r>
            <a:r>
              <a:rPr lang="en-US" sz="1600" dirty="0">
                <a:latin typeface="+mj-lt"/>
                <a:cs typeface="Times New Roman" panose="02020603050405020304" pitchFamily="18" charset="0"/>
              </a:rPr>
              <a:t>, D. </a:t>
            </a:r>
            <a:r>
              <a:rPr lang="en-US" sz="1600" dirty="0" err="1">
                <a:latin typeface="+mj-lt"/>
                <a:cs typeface="Times New Roman" panose="02020603050405020304" pitchFamily="18" charset="0"/>
              </a:rPr>
              <a:t>Thau</a:t>
            </a:r>
            <a:r>
              <a:rPr lang="en-US" sz="1600" dirty="0">
                <a:latin typeface="+mj-lt"/>
                <a:cs typeface="Times New Roman" panose="02020603050405020304" pitchFamily="18" charset="0"/>
              </a:rPr>
              <a:t>, S. V. </a:t>
            </a:r>
            <a:r>
              <a:rPr lang="en-US" sz="1600" dirty="0" err="1">
                <a:latin typeface="+mj-lt"/>
                <a:cs typeface="Times New Roman" panose="02020603050405020304" pitchFamily="18" charset="0"/>
              </a:rPr>
              <a:t>Stehman</a:t>
            </a:r>
            <a:r>
              <a:rPr lang="en-US" sz="1600" dirty="0">
                <a:latin typeface="+mj-lt"/>
                <a:cs typeface="Times New Roman" panose="02020603050405020304" pitchFamily="18" charset="0"/>
              </a:rPr>
              <a:t>, S. J. Goetz, T. R. Loveland, A. </a:t>
            </a:r>
            <a:r>
              <a:rPr lang="en-US" sz="1600" dirty="0" err="1">
                <a:latin typeface="+mj-lt"/>
                <a:cs typeface="Times New Roman" panose="02020603050405020304" pitchFamily="18" charset="0"/>
              </a:rPr>
              <a:t>Kommareddy</a:t>
            </a:r>
            <a:r>
              <a:rPr lang="en-US" sz="1600" dirty="0">
                <a:latin typeface="+mj-lt"/>
                <a:cs typeface="Times New Roman" panose="02020603050405020304" pitchFamily="18" charset="0"/>
              </a:rPr>
              <a:t>, A. </a:t>
            </a:r>
            <a:r>
              <a:rPr lang="en-US" sz="1600" dirty="0" err="1">
                <a:latin typeface="+mj-lt"/>
                <a:cs typeface="Times New Roman" panose="02020603050405020304" pitchFamily="18" charset="0"/>
              </a:rPr>
              <a:t>Egorov</a:t>
            </a:r>
            <a:r>
              <a:rPr lang="en-US" sz="1600" dirty="0">
                <a:latin typeface="+mj-lt"/>
                <a:cs typeface="Times New Roman" panose="02020603050405020304" pitchFamily="18" charset="0"/>
              </a:rPr>
              <a:t>, L. </a:t>
            </a:r>
            <a:r>
              <a:rPr lang="en-US" sz="1600" dirty="0" err="1">
                <a:latin typeface="+mj-lt"/>
                <a:cs typeface="Times New Roman" panose="02020603050405020304" pitchFamily="18" charset="0"/>
              </a:rPr>
              <a:t>Chini</a:t>
            </a:r>
            <a:r>
              <a:rPr lang="en-US" sz="1600" dirty="0">
                <a:latin typeface="+mj-lt"/>
                <a:cs typeface="Times New Roman" panose="02020603050405020304" pitchFamily="18" charset="0"/>
              </a:rPr>
              <a:t>, C. O. Justice, and J. R. G. Townshend. 2013. “High-Resolution Global Maps of 21st-Century Forest Cover Change.” Science 342 (15 November): 850–53. Data available on-line </a:t>
            </a:r>
            <a:r>
              <a:rPr lang="en-US" sz="1600" dirty="0" err="1">
                <a:latin typeface="+mj-lt"/>
                <a:cs typeface="Times New Roman" panose="02020603050405020304" pitchFamily="18" charset="0"/>
              </a:rPr>
              <a:t>from:http</a:t>
            </a:r>
            <a:r>
              <a:rPr lang="en-US" sz="1600" dirty="0">
                <a:latin typeface="+mj-lt"/>
                <a:cs typeface="Times New Roman" panose="02020603050405020304" pitchFamily="18" charset="0"/>
              </a:rPr>
              <a:t>://earthenginepartners.appspot.com/science-2013-global-forest</a:t>
            </a:r>
            <a:r>
              <a:rPr lang="en-US" sz="1600" dirty="0" smtClean="0">
                <a:latin typeface="+mj-lt"/>
                <a:cs typeface="Times New Roman" panose="02020603050405020304" pitchFamily="18" charset="0"/>
              </a:rPr>
              <a:t>.</a:t>
            </a:r>
          </a:p>
          <a:p>
            <a:endParaRPr lang="en-US" sz="1600" dirty="0">
              <a:latin typeface="+mj-lt"/>
              <a:cs typeface="Times New Roman" panose="02020603050405020304" pitchFamily="18" charset="0"/>
            </a:endParaRPr>
          </a:p>
          <a:p>
            <a:r>
              <a:rPr lang="en-US" sz="1600" dirty="0">
                <a:latin typeface="+mj-lt"/>
                <a:cs typeface="Times New Roman" panose="02020603050405020304" pitchFamily="18" charset="0"/>
              </a:rPr>
              <a:t> Index | Global Forest Watch. (2015). Retrieved March 23, 2015, from http://www.globalforestwatch.org/</a:t>
            </a:r>
          </a:p>
          <a:p>
            <a:endParaRPr lang="en-US" sz="1600" dirty="0" smtClean="0">
              <a:latin typeface="+mj-lt"/>
              <a:cs typeface="Times New Roman" panose="02020603050405020304" pitchFamily="18" charset="0"/>
            </a:endParaRPr>
          </a:p>
          <a:p>
            <a:r>
              <a:rPr lang="en-US" sz="1600" dirty="0" err="1" smtClean="0">
                <a:latin typeface="+mj-lt"/>
                <a:cs typeface="Times New Roman" panose="02020603050405020304" pitchFamily="18" charset="0"/>
              </a:rPr>
              <a:t>Kabatha</a:t>
            </a:r>
            <a:r>
              <a:rPr lang="en-US" sz="1600" dirty="0">
                <a:latin typeface="+mj-lt"/>
                <a:cs typeface="Times New Roman" panose="02020603050405020304" pitchFamily="18" charset="0"/>
              </a:rPr>
              <a:t>, Patrick. "Malawi Cities." MASDAP. MASDAP, 1 Apr. 2014. Web. Data available on-line from: </a:t>
            </a:r>
            <a:r>
              <a:rPr lang="en-US" sz="1600" dirty="0">
                <a:latin typeface="+mj-lt"/>
                <a:cs typeface="Times New Roman" panose="02020603050405020304" pitchFamily="18" charset="0"/>
                <a:hlinkClick r:id="rId5"/>
              </a:rPr>
              <a:t>http://</a:t>
            </a:r>
            <a:r>
              <a:rPr lang="en-US" sz="1600" dirty="0" smtClean="0">
                <a:latin typeface="+mj-lt"/>
                <a:cs typeface="Times New Roman" panose="02020603050405020304" pitchFamily="18" charset="0"/>
                <a:hlinkClick r:id="rId5"/>
              </a:rPr>
              <a:t>www.masdap.mw/layers/geonode:malawi_cities</a:t>
            </a:r>
            <a:endParaRPr lang="en-US" sz="1600" dirty="0" smtClean="0">
              <a:latin typeface="+mj-lt"/>
              <a:cs typeface="Times New Roman" panose="02020603050405020304" pitchFamily="18" charset="0"/>
            </a:endParaRPr>
          </a:p>
          <a:p>
            <a:endParaRPr lang="en-US" sz="1600" dirty="0">
              <a:latin typeface="+mj-lt"/>
              <a:cs typeface="Times New Roman" panose="02020603050405020304" pitchFamily="18" charset="0"/>
            </a:endParaRPr>
          </a:p>
          <a:p>
            <a:r>
              <a:rPr lang="en-US" sz="1600" dirty="0">
                <a:latin typeface="+mj-lt"/>
                <a:cs typeface="Times New Roman" panose="02020603050405020304" pitchFamily="18" charset="0"/>
              </a:rPr>
              <a:t>"Malawi Population." ArcGIS. ArcGIS, 4 Mar. 2014. Web. Data available on-line from: </a:t>
            </a:r>
            <a:r>
              <a:rPr lang="en-US" sz="1600" dirty="0">
                <a:latin typeface="+mj-lt"/>
                <a:cs typeface="Times New Roman" panose="02020603050405020304" pitchFamily="18" charset="0"/>
                <a:hlinkClick r:id="rId6"/>
              </a:rPr>
              <a:t>http://</a:t>
            </a:r>
            <a:r>
              <a:rPr lang="en-US" sz="1600" dirty="0" smtClean="0">
                <a:latin typeface="+mj-lt"/>
                <a:cs typeface="Times New Roman" panose="02020603050405020304" pitchFamily="18" charset="0"/>
                <a:hlinkClick r:id="rId6"/>
              </a:rPr>
              <a:t>www.arcgis.com/home/item.html?id=e232304f238e45638bb061c2507c3d90</a:t>
            </a:r>
            <a:endParaRPr lang="en-US" sz="1600" dirty="0" smtClean="0">
              <a:latin typeface="+mj-lt"/>
              <a:cs typeface="Times New Roman" panose="02020603050405020304" pitchFamily="18" charset="0"/>
            </a:endParaRPr>
          </a:p>
          <a:p>
            <a:endParaRPr lang="en-US" sz="1600" dirty="0">
              <a:latin typeface="+mj-lt"/>
              <a:cs typeface="Times New Roman" panose="02020603050405020304" pitchFamily="18" charset="0"/>
            </a:endParaRPr>
          </a:p>
          <a:p>
            <a:r>
              <a:rPr lang="en-US" sz="1600" dirty="0">
                <a:latin typeface="+mj-lt"/>
                <a:cs typeface="Times New Roman" panose="02020603050405020304" pitchFamily="18" charset="0"/>
              </a:rPr>
              <a:t> "Malawi Roads." Spatial Data Download. DIVA-GIS, </a:t>
            </a:r>
            <a:r>
              <a:rPr lang="en-US" sz="1600" dirty="0" err="1">
                <a:latin typeface="+mj-lt"/>
                <a:cs typeface="Times New Roman" panose="02020603050405020304" pitchFamily="18" charset="0"/>
              </a:rPr>
              <a:t>n.d.</a:t>
            </a:r>
            <a:r>
              <a:rPr lang="en-US" sz="1600" dirty="0">
                <a:latin typeface="+mj-lt"/>
                <a:cs typeface="Times New Roman" panose="02020603050405020304" pitchFamily="18" charset="0"/>
              </a:rPr>
              <a:t> Web. 1 Apr. 2015. Data available on-line from: </a:t>
            </a:r>
            <a:r>
              <a:rPr lang="en-US" sz="1600" dirty="0">
                <a:latin typeface="+mj-lt"/>
                <a:cs typeface="Times New Roman" panose="02020603050405020304" pitchFamily="18" charset="0"/>
                <a:hlinkClick r:id="rId7"/>
              </a:rPr>
              <a:t>http://</a:t>
            </a:r>
            <a:r>
              <a:rPr lang="en-US" sz="1600" dirty="0" smtClean="0">
                <a:latin typeface="+mj-lt"/>
                <a:cs typeface="Times New Roman" panose="02020603050405020304" pitchFamily="18" charset="0"/>
                <a:hlinkClick r:id="rId7"/>
              </a:rPr>
              <a:t>www.diva-gis.org/datadown</a:t>
            </a:r>
            <a:endParaRPr lang="en-US" sz="1600" dirty="0" smtClean="0">
              <a:latin typeface="+mj-lt"/>
              <a:cs typeface="Times New Roman" panose="02020603050405020304" pitchFamily="18" charset="0"/>
            </a:endParaRPr>
          </a:p>
          <a:p>
            <a:endParaRPr lang="en-US" sz="1600" dirty="0">
              <a:latin typeface="+mj-lt"/>
              <a:cs typeface="Times New Roman" panose="02020603050405020304" pitchFamily="18" charset="0"/>
            </a:endParaRPr>
          </a:p>
          <a:p>
            <a:r>
              <a:rPr lang="en-US" sz="1600" dirty="0" err="1">
                <a:latin typeface="+mj-lt"/>
                <a:cs typeface="Times New Roman" panose="02020603050405020304" pitchFamily="18" charset="0"/>
              </a:rPr>
              <a:t>Minde</a:t>
            </a:r>
            <a:r>
              <a:rPr lang="en-US" sz="1600" dirty="0">
                <a:latin typeface="+mj-lt"/>
                <a:cs typeface="Times New Roman" panose="02020603050405020304" pitchFamily="18" charset="0"/>
              </a:rPr>
              <a:t>, I. J., et al. "Agricultural land expansion and deforestation in </a:t>
            </a:r>
            <a:r>
              <a:rPr lang="en-US" sz="1600" dirty="0" err="1">
                <a:latin typeface="+mj-lt"/>
                <a:cs typeface="Times New Roman" panose="02020603050405020304" pitchFamily="18" charset="0"/>
              </a:rPr>
              <a:t>Malawi."Forests</a:t>
            </a:r>
            <a:r>
              <a:rPr lang="en-US" sz="1600" dirty="0">
                <a:latin typeface="+mj-lt"/>
                <a:cs typeface="Times New Roman" panose="02020603050405020304" pitchFamily="18" charset="0"/>
              </a:rPr>
              <a:t>, Trees and Livelihoods 11.2 (2001): 167-182.</a:t>
            </a:r>
          </a:p>
          <a:p>
            <a:pPr algn="ctr"/>
            <a:endParaRPr lang="en-US" sz="1600" dirty="0">
              <a:latin typeface="+mj-lt"/>
              <a:cs typeface="Times New Roman" panose="02020603050405020304" pitchFamily="18" charset="0"/>
            </a:endParaRPr>
          </a:p>
        </p:txBody>
      </p:sp>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075803" y="32535334"/>
            <a:ext cx="5624124" cy="5624124"/>
          </a:xfrm>
          <a:prstGeom prst="rect">
            <a:avLst/>
          </a:prstGeom>
          <a:ln>
            <a:solidFill>
              <a:schemeClr val="tx1"/>
            </a:solidFill>
          </a:ln>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668000" y="16520081"/>
            <a:ext cx="8490524" cy="13121719"/>
          </a:xfrm>
          <a:prstGeom prst="rect">
            <a:avLst/>
          </a:prstGeom>
        </p:spPr>
      </p:pic>
      <p:pic>
        <p:nvPicPr>
          <p:cNvPr id="17" name="Picture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643221" y="16618133"/>
            <a:ext cx="8427078" cy="13023667"/>
          </a:xfrm>
          <a:prstGeom prst="rect">
            <a:avLst/>
          </a:prstGeom>
        </p:spPr>
      </p:pic>
      <p:sp>
        <p:nvSpPr>
          <p:cNvPr id="18" name="TextBox 17"/>
          <p:cNvSpPr txBox="1"/>
          <p:nvPr/>
        </p:nvSpPr>
        <p:spPr>
          <a:xfrm>
            <a:off x="2176211" y="29730335"/>
            <a:ext cx="8801100" cy="830997"/>
          </a:xfrm>
          <a:prstGeom prst="rect">
            <a:avLst/>
          </a:prstGeom>
          <a:noFill/>
        </p:spPr>
        <p:txBody>
          <a:bodyPr wrap="square" rtlCol="0">
            <a:spAutoFit/>
          </a:bodyPr>
          <a:lstStyle/>
          <a:p>
            <a:r>
              <a:rPr lang="en-US" sz="2400" b="1" dirty="0" smtClean="0"/>
              <a:t>Figure 1: </a:t>
            </a:r>
            <a:r>
              <a:rPr lang="en-US" sz="2400" dirty="0"/>
              <a:t>T</a:t>
            </a:r>
            <a:r>
              <a:rPr lang="en-US" sz="2400" dirty="0" smtClean="0"/>
              <a:t>his </a:t>
            </a:r>
            <a:r>
              <a:rPr lang="en-US" sz="2400" dirty="0" smtClean="0"/>
              <a:t>map shows tree </a:t>
            </a:r>
            <a:r>
              <a:rPr lang="en-US" sz="2400" dirty="0" smtClean="0"/>
              <a:t>cover (2000) </a:t>
            </a:r>
            <a:r>
              <a:rPr lang="en-US" sz="2400" dirty="0" smtClean="0"/>
              <a:t>and tree cover loss from 2000-2013</a:t>
            </a:r>
          </a:p>
        </p:txBody>
      </p:sp>
      <p:sp>
        <p:nvSpPr>
          <p:cNvPr id="19" name="TextBox 18"/>
          <p:cNvSpPr txBox="1"/>
          <p:nvPr/>
        </p:nvSpPr>
        <p:spPr>
          <a:xfrm>
            <a:off x="11458865" y="29871680"/>
            <a:ext cx="6858000" cy="830997"/>
          </a:xfrm>
          <a:prstGeom prst="rect">
            <a:avLst/>
          </a:prstGeom>
          <a:noFill/>
        </p:spPr>
        <p:txBody>
          <a:bodyPr wrap="square" rtlCol="0">
            <a:spAutoFit/>
          </a:bodyPr>
          <a:lstStyle/>
          <a:p>
            <a:r>
              <a:rPr lang="en-US" sz="2400" b="1" dirty="0" smtClean="0"/>
              <a:t>Figure 2: </a:t>
            </a:r>
            <a:r>
              <a:rPr lang="en-US" sz="2400" dirty="0" smtClean="0"/>
              <a:t>Population density and major cities are illustrated</a:t>
            </a:r>
          </a:p>
        </p:txBody>
      </p:sp>
      <p:sp>
        <p:nvSpPr>
          <p:cNvPr id="20" name="TextBox 19"/>
          <p:cNvSpPr txBox="1"/>
          <p:nvPr/>
        </p:nvSpPr>
        <p:spPr>
          <a:xfrm>
            <a:off x="20643221" y="29759537"/>
            <a:ext cx="8305800" cy="830997"/>
          </a:xfrm>
          <a:prstGeom prst="rect">
            <a:avLst/>
          </a:prstGeom>
          <a:noFill/>
        </p:spPr>
        <p:txBody>
          <a:bodyPr wrap="square" rtlCol="0">
            <a:spAutoFit/>
          </a:bodyPr>
          <a:lstStyle/>
          <a:p>
            <a:r>
              <a:rPr lang="en-US" sz="2400" b="1" dirty="0" smtClean="0"/>
              <a:t>Figure 3: </a:t>
            </a:r>
            <a:r>
              <a:rPr lang="en-US" sz="2400" dirty="0" smtClean="0"/>
              <a:t>This map illustrates the relationship between our </a:t>
            </a:r>
            <a:r>
              <a:rPr lang="en-US" sz="2400" dirty="0" smtClean="0"/>
              <a:t>deforestation </a:t>
            </a:r>
            <a:r>
              <a:rPr lang="en-US" sz="2400" dirty="0" smtClean="0"/>
              <a:t>model and actual tree cover loss from 2000-2013</a:t>
            </a:r>
            <a:endParaRPr lang="en-US" sz="2400" b="1" dirty="0"/>
          </a:p>
        </p:txBody>
      </p:sp>
      <p:sp>
        <p:nvSpPr>
          <p:cNvPr id="21" name="TextBox 20"/>
          <p:cNvSpPr txBox="1"/>
          <p:nvPr/>
        </p:nvSpPr>
        <p:spPr>
          <a:xfrm>
            <a:off x="24653560" y="6746015"/>
            <a:ext cx="17696821" cy="824841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5400" dirty="0" smtClean="0">
                <a:cs typeface="Times New Roman" panose="02020603050405020304" pitchFamily="18" charset="0"/>
              </a:rPr>
              <a:t>Methods</a:t>
            </a:r>
          </a:p>
          <a:p>
            <a:r>
              <a:rPr lang="en-US" sz="2800" dirty="0">
                <a:cs typeface="Times New Roman" panose="02020603050405020304" pitchFamily="18" charset="0"/>
              </a:rPr>
              <a:t> </a:t>
            </a:r>
            <a:r>
              <a:rPr lang="en-US" sz="2800" dirty="0" smtClean="0">
                <a:cs typeface="Times New Roman" panose="02020603050405020304" pitchFamily="18" charset="0"/>
              </a:rPr>
              <a:t>         We </a:t>
            </a:r>
            <a:r>
              <a:rPr lang="en-US" sz="2800" dirty="0">
                <a:cs typeface="Times New Roman" panose="02020603050405020304" pitchFamily="18" charset="0"/>
              </a:rPr>
              <a:t>used ARCGIS 10.2 (ESRI) to model and predict the most at-risk forested areas for future deforestation in Malawi</a:t>
            </a:r>
            <a:r>
              <a:rPr lang="en-US" sz="2800" dirty="0" smtClean="0">
                <a:cs typeface="Times New Roman" panose="02020603050405020304" pitchFamily="18" charset="0"/>
              </a:rPr>
              <a:t>. We </a:t>
            </a:r>
            <a:r>
              <a:rPr lang="en-US" sz="2800" dirty="0">
                <a:cs typeface="Times New Roman" panose="02020603050405020304" pitchFamily="18" charset="0"/>
              </a:rPr>
              <a:t>obtained Landsat images of forest cover for the year 2000, and forest cover lost from 2000-2013. These files came from the University of Maryland’s School of Geographic Science (Hansen 2013). These images were merged and clipped to only include the area within Malawi’s national boundaries. Diva-GIS provided a road network map, the ArcGIS website provided a population density map, and MASDAP provided the location of the three largest urban centers</a:t>
            </a:r>
            <a:r>
              <a:rPr lang="en-US" sz="2800" dirty="0" smtClean="0">
                <a:cs typeface="Times New Roman" panose="02020603050405020304" pitchFamily="18" charset="0"/>
              </a:rPr>
              <a:t>. The </a:t>
            </a:r>
            <a:r>
              <a:rPr lang="en-US" sz="2800" dirty="0">
                <a:cs typeface="Times New Roman" panose="02020603050405020304" pitchFamily="18" charset="0"/>
              </a:rPr>
              <a:t>population density map was converted to a raster layer. We projected the data to UTM Zone 36 WGS84. We created a deforestation model. The model determined areas that could be at risk for deforestation based on the following parameters: distance from roads, distance from markets, and population density. Euclidean distance from roads resulted in index scores from (1-40), while Euclidean distance from major markets resulted in a score of (1-30). Population density was reclassified to give each forested area a value of (1-30). These factors were combined to create an additive model. The parameters were weighted based on previous deforestation research (Cropper, </a:t>
            </a:r>
            <a:r>
              <a:rPr lang="en-US" sz="2800" dirty="0" err="1">
                <a:cs typeface="Times New Roman" panose="02020603050405020304" pitchFamily="18" charset="0"/>
              </a:rPr>
              <a:t>Minde</a:t>
            </a:r>
            <a:r>
              <a:rPr lang="en-US" sz="2800" dirty="0">
                <a:cs typeface="Times New Roman" panose="02020603050405020304" pitchFamily="18" charset="0"/>
              </a:rPr>
              <a:t>, FAO, Global Forest Watch). The tree cover data was then added to the model</a:t>
            </a:r>
            <a:r>
              <a:rPr lang="en-US" sz="2800" dirty="0" smtClean="0">
                <a:cs typeface="Times New Roman" panose="02020603050405020304" pitchFamily="18" charset="0"/>
              </a:rPr>
              <a:t>. We </a:t>
            </a:r>
            <a:r>
              <a:rPr lang="en-US" sz="2800" dirty="0">
                <a:cs typeface="Times New Roman" panose="02020603050405020304" pitchFamily="18" charset="0"/>
              </a:rPr>
              <a:t>included all forest areas with a canopy density greater than 30% (Global Forest Watch 2015).Those with under 30% cover were reclassified as “No data”. Our model was then compared to the actual tree cover loss from 2000-2013. In order to determine how accurate our model was in predicting areas at risk for deforestation, we generated a box plot output using R Studio. To predict future at-risk areas, we reclassified our model to highlight areas with scores of 50-75 (moderate risk), and 75-100 (high risk). The areas were clipped to the extent of existing tree cover in Malawi. </a:t>
            </a:r>
          </a:p>
        </p:txBody>
      </p:sp>
      <p:sp>
        <p:nvSpPr>
          <p:cNvPr id="22" name="TextBox 21"/>
          <p:cNvSpPr txBox="1"/>
          <p:nvPr/>
        </p:nvSpPr>
        <p:spPr>
          <a:xfrm>
            <a:off x="1854777" y="32632786"/>
            <a:ext cx="9144000" cy="5232202"/>
          </a:xfrm>
          <a:prstGeom prst="rect">
            <a:avLst/>
          </a:prstGeom>
          <a:noFill/>
          <a:ln>
            <a:solidFill>
              <a:schemeClr val="tx1"/>
            </a:solidFill>
          </a:ln>
        </p:spPr>
        <p:txBody>
          <a:bodyPr wrap="square" rtlCol="0">
            <a:spAutoFit/>
          </a:bodyPr>
          <a:lstStyle/>
          <a:p>
            <a:pPr algn="ctr"/>
            <a:r>
              <a:rPr lang="en-US" sz="5400" dirty="0" smtClean="0"/>
              <a:t>Results</a:t>
            </a:r>
          </a:p>
          <a:p>
            <a:r>
              <a:rPr lang="en-US" sz="2800" dirty="0" smtClean="0"/>
              <a:t>          The </a:t>
            </a:r>
            <a:r>
              <a:rPr lang="en-US" sz="2800" dirty="0"/>
              <a:t>boxplot output showed our model was somewhat able to predict deforestation from 2000-2013. This output demonstrated the relationship between our data (tree cover vs. tree cover loss) and the corresponding model values associated with these pixels. The mean is depicted by bold black line, and 50% percent of our data falls within the grey boxes. As can be seen by the output, areas with a higher mean value were more likely to be deforested than those with </a:t>
            </a:r>
            <a:r>
              <a:rPr lang="en-US" sz="2800" dirty="0" err="1"/>
              <a:t>with</a:t>
            </a:r>
            <a:r>
              <a:rPr lang="en-US" sz="2800" dirty="0"/>
              <a:t> a lower value. Areas with extremely high values (90 - 100) were almost all deforested, as seen in Figure 3. </a:t>
            </a:r>
            <a:endParaRPr lang="en-US" sz="2800" dirty="0" smtClean="0"/>
          </a:p>
        </p:txBody>
      </p:sp>
      <p:sp>
        <p:nvSpPr>
          <p:cNvPr id="23" name="TextBox 22"/>
          <p:cNvSpPr txBox="1"/>
          <p:nvPr/>
        </p:nvSpPr>
        <p:spPr>
          <a:xfrm>
            <a:off x="18612510" y="32394969"/>
            <a:ext cx="10483189" cy="5663089"/>
          </a:xfrm>
          <a:prstGeom prst="rect">
            <a:avLst/>
          </a:prstGeom>
          <a:noFill/>
          <a:ln>
            <a:solidFill>
              <a:schemeClr val="tx1"/>
            </a:solidFill>
          </a:ln>
        </p:spPr>
        <p:txBody>
          <a:bodyPr wrap="square" rtlCol="0">
            <a:spAutoFit/>
          </a:bodyPr>
          <a:lstStyle/>
          <a:p>
            <a:pPr algn="ctr"/>
            <a:r>
              <a:rPr lang="en-US" sz="5400" dirty="0" smtClean="0"/>
              <a:t>Discussion</a:t>
            </a:r>
          </a:p>
          <a:p>
            <a:r>
              <a:rPr lang="en-US" sz="2800" dirty="0" smtClean="0"/>
              <a:t>          Our </a:t>
            </a:r>
            <a:r>
              <a:rPr lang="en-US" sz="2800" dirty="0"/>
              <a:t>model can be used to predict areas at risk for future deforestation, specifically by looking at the areas with high values that have not yet been deforested. The areas with high values indicated by orange and red in Figure 4 are at risk. However, our model does have several limitations. By solely factoring in three major parameters, our model does not consider the additional factors that may contribute to deforestation. While deforestation can be modeled and predicted to a degree, it does not solely occur as a direct impact of the aforementioned factors. Our model cannot predict if areas of land will be purchased and converted for agricultural purposes, or if they will be set aside and conserved as forest lands.</a:t>
            </a:r>
            <a:endParaRPr lang="en-US" sz="2800" dirty="0" smtClean="0"/>
          </a:p>
        </p:txBody>
      </p:sp>
      <p:pic>
        <p:nvPicPr>
          <p:cNvPr id="25" name="Picture 2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1365886" y="15961806"/>
            <a:ext cx="8755949" cy="13531923"/>
          </a:xfrm>
          <a:prstGeom prst="rect">
            <a:avLst/>
          </a:prstGeom>
        </p:spPr>
      </p:pic>
      <p:pic>
        <p:nvPicPr>
          <p:cNvPr id="9"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220218" y="6924365"/>
            <a:ext cx="6235956" cy="8070061"/>
          </a:xfrm>
          <a:prstGeom prst="rect">
            <a:avLst/>
          </a:prstGeom>
        </p:spPr>
        <p:style>
          <a:lnRef idx="2">
            <a:schemeClr val="dk1"/>
          </a:lnRef>
          <a:fillRef idx="1">
            <a:schemeClr val="lt1"/>
          </a:fillRef>
          <a:effectRef idx="0">
            <a:schemeClr val="dk1"/>
          </a:effectRef>
          <a:fontRef idx="minor">
            <a:schemeClr val="dk1"/>
          </a:fontRef>
        </p:style>
      </p:pic>
      <p:sp>
        <p:nvSpPr>
          <p:cNvPr id="11" name="TextBox 10"/>
          <p:cNvSpPr txBox="1"/>
          <p:nvPr/>
        </p:nvSpPr>
        <p:spPr>
          <a:xfrm>
            <a:off x="32024234" y="29800255"/>
            <a:ext cx="9829800" cy="830997"/>
          </a:xfrm>
          <a:prstGeom prst="rect">
            <a:avLst/>
          </a:prstGeom>
          <a:noFill/>
        </p:spPr>
        <p:txBody>
          <a:bodyPr wrap="square" rtlCol="0">
            <a:spAutoFit/>
          </a:bodyPr>
          <a:lstStyle/>
          <a:p>
            <a:r>
              <a:rPr lang="en-US" sz="2400" b="1" dirty="0" smtClean="0"/>
              <a:t>Figure 4: </a:t>
            </a:r>
            <a:r>
              <a:rPr lang="en-US" sz="2400" dirty="0" smtClean="0"/>
              <a:t>This map illustrates the areas our model shows to be at-risk for deforestation , with an inset of the high risk areas in the southern region</a:t>
            </a:r>
            <a:endParaRPr lang="en-US" sz="2400" b="1" dirty="0"/>
          </a:p>
        </p:txBody>
      </p:sp>
      <p:sp>
        <p:nvSpPr>
          <p:cNvPr id="15" name="TextBox 14"/>
          <p:cNvSpPr txBox="1"/>
          <p:nvPr/>
        </p:nvSpPr>
        <p:spPr>
          <a:xfrm>
            <a:off x="1854776" y="13422206"/>
            <a:ext cx="13872021" cy="2031325"/>
          </a:xfrm>
          <a:prstGeom prst="rect">
            <a:avLst/>
          </a:prstGeom>
          <a:noFill/>
          <a:ln>
            <a:solidFill>
              <a:schemeClr val="tx1"/>
            </a:solidFill>
          </a:ln>
        </p:spPr>
        <p:txBody>
          <a:bodyPr wrap="square" rtlCol="0">
            <a:spAutoFit/>
          </a:bodyPr>
          <a:lstStyle/>
          <a:p>
            <a:pPr algn="ctr"/>
            <a:r>
              <a:rPr lang="en-US" sz="5400" dirty="0" smtClean="0"/>
              <a:t>Acknowledgements</a:t>
            </a:r>
          </a:p>
          <a:p>
            <a:r>
              <a:rPr lang="en-US" sz="2400" dirty="0" smtClean="0"/>
              <a:t>          We would like to thank Phillip Nyhus, Associate Professor of Environmental Studies, for his guidance and advice in making this project. We would also like to thank Manny Gimond, GIS and Quantitative Analysis specialist at Colby for his help using R studio to analyze our findings.</a:t>
            </a:r>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TotalTime>
  <Words>1250</Words>
  <Application>Microsoft Office PowerPoint</Application>
  <PresentationFormat>Custom</PresentationFormat>
  <Paragraphs>33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T. Andrew Currier</cp:lastModifiedBy>
  <cp:revision>35</cp:revision>
  <dcterms:created xsi:type="dcterms:W3CDTF">2014-04-08T13:46:32Z</dcterms:created>
  <dcterms:modified xsi:type="dcterms:W3CDTF">2015-04-28T00:36:15Z</dcterms:modified>
</cp:coreProperties>
</file>