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4" d="100"/>
          <a:sy n="14" d="100"/>
        </p:scale>
        <p:origin x="-2768" y="-568"/>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4/27/15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4/27/15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4/27/15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4/27/15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gif"/><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a:xfrm>
            <a:off x="1066800" y="609600"/>
            <a:ext cx="40538400" cy="70866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en-US" dirty="0"/>
          </a:p>
        </p:txBody>
      </p:sp>
      <p:sp>
        <p:nvSpPr>
          <p:cNvPr id="5" name="TextBox 4"/>
          <p:cNvSpPr txBox="1"/>
          <p:nvPr/>
        </p:nvSpPr>
        <p:spPr>
          <a:xfrm>
            <a:off x="7848600" y="1295400"/>
            <a:ext cx="27584400" cy="3046988"/>
          </a:xfrm>
          <a:prstGeom prst="rect">
            <a:avLst/>
          </a:prstGeom>
          <a:noFill/>
        </p:spPr>
        <p:txBody>
          <a:bodyPr wrap="square" rtlCol="0">
            <a:spAutoFit/>
          </a:bodyPr>
          <a:lstStyle/>
          <a:p>
            <a:pPr algn="ctr"/>
            <a:r>
              <a:rPr lang="en-US" sz="9600" dirty="0" smtClean="0">
                <a:latin typeface="Garamond"/>
                <a:cs typeface="Garamond"/>
              </a:rPr>
              <a:t>Child Soldier Networks: Examining the Factors that Determine Cohesion in Post-Conflict Settings</a:t>
            </a:r>
            <a:endParaRPr lang="en-US" sz="9600" dirty="0">
              <a:latin typeface="Garamond"/>
              <a:cs typeface="Garamond"/>
            </a:endParaRPr>
          </a:p>
        </p:txBody>
      </p:sp>
      <p:sp>
        <p:nvSpPr>
          <p:cNvPr id="7" name="TextBox 6"/>
          <p:cNvSpPr txBox="1"/>
          <p:nvPr/>
        </p:nvSpPr>
        <p:spPr>
          <a:xfrm>
            <a:off x="10668000" y="6096000"/>
            <a:ext cx="22326600" cy="1015663"/>
          </a:xfrm>
          <a:prstGeom prst="rect">
            <a:avLst/>
          </a:prstGeom>
          <a:noFill/>
        </p:spPr>
        <p:txBody>
          <a:bodyPr wrap="square" rtlCol="0">
            <a:spAutoFit/>
          </a:bodyPr>
          <a:lstStyle/>
          <a:p>
            <a:pPr algn="ctr"/>
            <a:r>
              <a:rPr lang="en-US" sz="6000" dirty="0" smtClean="0">
                <a:latin typeface="Garamond"/>
                <a:cs typeface="Garamond"/>
              </a:rPr>
              <a:t>Department of Government, Colby College, Waterville, ME</a:t>
            </a:r>
            <a:endParaRPr lang="en-US" sz="6000" dirty="0">
              <a:latin typeface="Garamond"/>
              <a:cs typeface="Garamond"/>
            </a:endParaRPr>
          </a:p>
        </p:txBody>
      </p:sp>
      <p:sp>
        <p:nvSpPr>
          <p:cNvPr id="8" name="TextBox 7"/>
          <p:cNvSpPr txBox="1"/>
          <p:nvPr/>
        </p:nvSpPr>
        <p:spPr>
          <a:xfrm>
            <a:off x="16154400" y="8305800"/>
            <a:ext cx="11887200" cy="1058751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200" b="1" dirty="0"/>
              <a:t>Abstract</a:t>
            </a:r>
            <a:r>
              <a:rPr lang="en-US" sz="3200" dirty="0"/>
              <a:t>: </a:t>
            </a:r>
            <a:r>
              <a:rPr lang="en-US" sz="2600" dirty="0"/>
              <a:t>This paper seeks to better understand the political cohesion and course of former child soldiers (FCS) in a post-conflict settings looking at the case studies of Liberia, Sierra Leone, Mozambique and Uganda. With mental health issues, existing chains of command and fresh wounds from </a:t>
            </a:r>
            <a:r>
              <a:rPr lang="en-US" sz="2600" dirty="0" smtClean="0"/>
              <a:t>battle, </a:t>
            </a:r>
            <a:r>
              <a:rPr lang="en-US" sz="2600" dirty="0"/>
              <a:t>FCS are feared to unleash instability in fragile post-conflict landscapes. However, the behavior of the former combatants is not uniform or completely predictable. This paper finds that victory in the conflict does not guarantee the cohesiveness of FCS networks. </a:t>
            </a:r>
            <a:r>
              <a:rPr lang="en-US" sz="2600" dirty="0" smtClean="0"/>
              <a:t>Losing </a:t>
            </a:r>
            <a:r>
              <a:rPr lang="en-US" sz="2600" dirty="0"/>
              <a:t>the conflict and lacking economic opportunities does not guarantee post-conflict cohesion for FCS networks although several examples emerge. The role of armed group ideology and the extent that child soldiers believed in the cause they fought for beyond merely surviving plays an influential role in the cohesion of FCS networks once the conflict has ended. Through analyses of multiple studies and surveys conducted on FCS, a much more complicated picture of the FCS and how their networks form appears. After emerging from their traumatizing and often forced time as a soldier, FCS look to reintegrate into society. A comparison of the effectiveness of government sponsored disarmament, rehabilitation and reintegration programs and traditional community-based rehabilitation and reacceptance ceremonies find government programs effective in disarming and providing vocational training. The research identifies disarmament as a crucial responsibility of government programs. Government and UN sponsored DDRR programs remain a critical aspect of the peace building process yet remain ineffective in addressing economic needs of FCS. Traditional ceremonies were found to play a larger role in transforming FCS’ identity back into an accepted member of society over Western style mental health approaches. Overall, this paper seeks to better understand the factors that result in a FCS having a strong post-conflict cohesion along former military units, with the potential for instability, or successful reintegration back into society as regular citizens</a:t>
            </a:r>
            <a:r>
              <a:rPr lang="en-US" sz="2600" dirty="0" smtClean="0"/>
              <a:t>.</a:t>
            </a:r>
          </a:p>
        </p:txBody>
      </p:sp>
      <p:sp>
        <p:nvSpPr>
          <p:cNvPr id="10" name="TextBox 9"/>
          <p:cNvSpPr txBox="1"/>
          <p:nvPr/>
        </p:nvSpPr>
        <p:spPr>
          <a:xfrm>
            <a:off x="29413200" y="8229600"/>
            <a:ext cx="13335000" cy="1569660"/>
          </a:xfrm>
          <a:prstGeom prst="rect">
            <a:avLst/>
          </a:prstGeom>
          <a:noFill/>
        </p:spPr>
        <p:txBody>
          <a:bodyPr wrap="square" rtlCol="0">
            <a:spAutoFit/>
          </a:bodyPr>
          <a:lstStyle/>
          <a:p>
            <a:endParaRPr lang="en-US" sz="3200" dirty="0">
              <a:latin typeface="Helvetica" pitchFamily="34" charset="0"/>
            </a:endParaRPr>
          </a:p>
          <a:p>
            <a:endParaRPr lang="en-US" sz="3200" dirty="0">
              <a:latin typeface="Helvetica" pitchFamily="34" charset="0"/>
            </a:endParaRPr>
          </a:p>
          <a:p>
            <a:endParaRPr lang="en-US" sz="3200" dirty="0">
              <a:latin typeface="Helvetica" pitchFamily="34" charset="0"/>
            </a:endParaRPr>
          </a:p>
        </p:txBody>
      </p:sp>
      <p:pic>
        <p:nvPicPr>
          <p:cNvPr id="11" name="Picture 10" descr="Case_study_countriesmxd.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35500" y="19583400"/>
            <a:ext cx="9220200" cy="92202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pic>
      <p:sp>
        <p:nvSpPr>
          <p:cNvPr id="12" name="TextBox 11"/>
          <p:cNvSpPr txBox="1"/>
          <p:nvPr/>
        </p:nvSpPr>
        <p:spPr>
          <a:xfrm>
            <a:off x="18440400" y="4953000"/>
            <a:ext cx="5410200" cy="1015663"/>
          </a:xfrm>
          <a:prstGeom prst="rect">
            <a:avLst/>
          </a:prstGeom>
          <a:noFill/>
        </p:spPr>
        <p:txBody>
          <a:bodyPr wrap="square" rtlCol="0">
            <a:spAutoFit/>
          </a:bodyPr>
          <a:lstStyle/>
          <a:p>
            <a:r>
              <a:rPr lang="en-US" sz="6000" dirty="0" smtClean="0">
                <a:latin typeface="Garamond"/>
                <a:cs typeface="Garamond"/>
              </a:rPr>
              <a:t>Andy Currier 16’</a:t>
            </a:r>
            <a:endParaRPr lang="en-US" sz="6000" dirty="0">
              <a:latin typeface="Garamond"/>
              <a:cs typeface="Garamond"/>
            </a:endParaRPr>
          </a:p>
        </p:txBody>
      </p:sp>
      <p:sp>
        <p:nvSpPr>
          <p:cNvPr id="17" name="TextBox 16"/>
          <p:cNvSpPr txBox="1"/>
          <p:nvPr/>
        </p:nvSpPr>
        <p:spPr>
          <a:xfrm>
            <a:off x="18669000" y="28919269"/>
            <a:ext cx="6553200" cy="646331"/>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800" dirty="0" smtClean="0"/>
              <a:t>Case Study Countries: Liberia, Mozambique, Sierra Leone &amp; </a:t>
            </a:r>
            <a:r>
              <a:rPr lang="en-US" sz="1800" dirty="0" smtClean="0"/>
              <a:t>Uganda</a:t>
            </a:r>
            <a:endParaRPr lang="en-US" sz="1800" dirty="0"/>
          </a:p>
          <a:p>
            <a:r>
              <a:rPr lang="en-US" sz="1800" dirty="0" smtClean="0"/>
              <a:t>                                     Made with ARCGIS 10.2 ESRI</a:t>
            </a:r>
            <a:endParaRPr lang="en-US" sz="1800" dirty="0" smtClean="0"/>
          </a:p>
        </p:txBody>
      </p:sp>
      <p:sp>
        <p:nvSpPr>
          <p:cNvPr id="2" name="TextBox 1"/>
          <p:cNvSpPr txBox="1"/>
          <p:nvPr/>
        </p:nvSpPr>
        <p:spPr>
          <a:xfrm>
            <a:off x="1066800" y="8305800"/>
            <a:ext cx="14020800" cy="1517337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gn="ctr"/>
            <a:r>
              <a:rPr lang="en-US" sz="2800" b="1" u="sng" dirty="0"/>
              <a:t>Hypothesis 1</a:t>
            </a:r>
            <a:r>
              <a:rPr lang="en-US" sz="2800" u="sng" dirty="0"/>
              <a:t>: </a:t>
            </a:r>
            <a:r>
              <a:rPr lang="en-US" sz="2800" dirty="0"/>
              <a:t>Child soldier networks that played a role in victory remain intact with continued support for military leaders who act as “Big Men” in post-conflict settings</a:t>
            </a:r>
            <a:r>
              <a:rPr lang="en-US" sz="2800" dirty="0" smtClean="0"/>
              <a:t>.</a:t>
            </a:r>
          </a:p>
          <a:p>
            <a:pPr lvl="0"/>
            <a:endParaRPr lang="en-US" sz="2800" dirty="0"/>
          </a:p>
          <a:p>
            <a:pPr lvl="0"/>
            <a:r>
              <a:rPr lang="en-US" sz="2800" b="1" u="sng" dirty="0" smtClean="0"/>
              <a:t>Findings:</a:t>
            </a:r>
          </a:p>
          <a:p>
            <a:pPr lvl="0"/>
            <a:endParaRPr lang="en-US" sz="2800" b="1" u="sng" dirty="0"/>
          </a:p>
          <a:p>
            <a:pPr marL="342900" indent="-342900">
              <a:buFont typeface="Arial"/>
              <a:buChar char="•"/>
            </a:pPr>
            <a:r>
              <a:rPr lang="en-US" sz="2800" dirty="0"/>
              <a:t>When formal structures of governance and security lack sustenance, </a:t>
            </a:r>
            <a:r>
              <a:rPr lang="en-US" sz="2800" dirty="0" err="1"/>
              <a:t>Bigmanity</a:t>
            </a:r>
            <a:r>
              <a:rPr lang="en-US" sz="2800" dirty="0"/>
              <a:t> can have a large influence. A “Big man” refers to someone who can leverage social relationships to gain power and control </a:t>
            </a:r>
            <a:r>
              <a:rPr lang="en-US" sz="2800" dirty="0" smtClean="0"/>
              <a:t>(</a:t>
            </a:r>
            <a:r>
              <a:rPr lang="en-US" sz="2800" dirty="0" err="1" smtClean="0"/>
              <a:t>Utas</a:t>
            </a:r>
            <a:r>
              <a:rPr lang="en-US" sz="2800" dirty="0" smtClean="0"/>
              <a:t> 2012) </a:t>
            </a:r>
            <a:endParaRPr lang="en-US" sz="2800" dirty="0" smtClean="0"/>
          </a:p>
          <a:p>
            <a:pPr marL="342900" indent="-342900">
              <a:buFont typeface="Arial"/>
              <a:buChar char="•"/>
            </a:pPr>
            <a:endParaRPr lang="en-US" sz="2800" dirty="0" smtClean="0"/>
          </a:p>
          <a:p>
            <a:pPr marL="342900" indent="-342900">
              <a:buFont typeface="Arial"/>
              <a:buChar char="•"/>
            </a:pPr>
            <a:r>
              <a:rPr lang="en-US" sz="2800" dirty="0" smtClean="0"/>
              <a:t>Liberia </a:t>
            </a:r>
            <a:r>
              <a:rPr lang="en-US" sz="2800" dirty="0"/>
              <a:t>provides a clear example of FCS networks operating under former chains of command to leverage power and economic resources from the control of the official government in power </a:t>
            </a:r>
            <a:endParaRPr lang="en-US" sz="2800" dirty="0" smtClean="0"/>
          </a:p>
          <a:p>
            <a:pPr marL="2694188" lvl="1" indent="-342900">
              <a:buFont typeface="Arial"/>
              <a:buChar char="•"/>
            </a:pPr>
            <a:r>
              <a:rPr lang="en-US" sz="2800" dirty="0" smtClean="0"/>
              <a:t>LURD command structures became primary police force in several areas of the country the government could not afford to police</a:t>
            </a:r>
          </a:p>
          <a:p>
            <a:pPr marL="2694188" lvl="1" indent="-342900">
              <a:buFont typeface="Arial"/>
              <a:buChar char="•"/>
            </a:pPr>
            <a:r>
              <a:rPr lang="en-US" sz="2800" dirty="0" smtClean="0"/>
              <a:t>LURD command structures also controlled largest rubber plantations in country, effectively stealing possible government export revenues (</a:t>
            </a:r>
            <a:r>
              <a:rPr lang="en-US" sz="2800" dirty="0" err="1" smtClean="0"/>
              <a:t>Utas</a:t>
            </a:r>
            <a:r>
              <a:rPr lang="en-US" sz="2800" dirty="0" smtClean="0"/>
              <a:t>) </a:t>
            </a:r>
            <a:endParaRPr lang="en-US" sz="2800" dirty="0" smtClean="0"/>
          </a:p>
          <a:p>
            <a:pPr lvl="1"/>
            <a:endParaRPr lang="en-US" sz="2800" dirty="0"/>
          </a:p>
          <a:p>
            <a:pPr marL="342900" lvl="1" indent="-342900">
              <a:buFont typeface="Arial"/>
              <a:buChar char="•"/>
            </a:pPr>
            <a:r>
              <a:rPr lang="en-US" sz="2800" dirty="0"/>
              <a:t>On the contrary, despite emerging victorious, FCS networks break apart as the former combatants look to move past their violent pasts and reintegrate into society. </a:t>
            </a:r>
          </a:p>
          <a:p>
            <a:pPr marL="2694188" lvl="1" indent="-342900">
              <a:buFont typeface="Arial"/>
              <a:buChar char="•"/>
            </a:pPr>
            <a:r>
              <a:rPr lang="en-US" sz="2800" dirty="0"/>
              <a:t>In Uganda, FCS have been found to vote at higher levels and be more likely to hold leadership positions within their communities (</a:t>
            </a:r>
            <a:r>
              <a:rPr lang="en-US" sz="2800" dirty="0" err="1"/>
              <a:t>Blattman</a:t>
            </a:r>
            <a:r>
              <a:rPr lang="en-US" sz="2800" dirty="0"/>
              <a:t> 2013</a:t>
            </a:r>
            <a:r>
              <a:rPr lang="en-US" sz="2800" dirty="0" smtClean="0"/>
              <a:t>)</a:t>
            </a:r>
            <a:endParaRPr lang="en-US" sz="2800" dirty="0" smtClean="0"/>
          </a:p>
          <a:p>
            <a:pPr lvl="1"/>
            <a:endParaRPr lang="en-US" sz="2800" dirty="0"/>
          </a:p>
          <a:p>
            <a:pPr marL="2694188" lvl="1" indent="-342900">
              <a:buFont typeface="Arial"/>
              <a:buChar char="•"/>
            </a:pPr>
            <a:r>
              <a:rPr lang="en-US" sz="2800" dirty="0"/>
              <a:t>Ugandan FCS did not return only to be stigmatized and pushed away from their former communities, likely playing a role in their FCS networks </a:t>
            </a:r>
            <a:r>
              <a:rPr lang="en-US" sz="2800" dirty="0" smtClean="0"/>
              <a:t>dissolving</a:t>
            </a:r>
            <a:endParaRPr lang="en-US" sz="2800" dirty="0" smtClean="0"/>
          </a:p>
          <a:p>
            <a:pPr lvl="1"/>
            <a:endParaRPr lang="en-US" sz="2800" dirty="0"/>
          </a:p>
          <a:p>
            <a:pPr marL="2694188" lvl="1" indent="-342900">
              <a:buFont typeface="Arial"/>
              <a:buChar char="•"/>
            </a:pPr>
            <a:r>
              <a:rPr lang="en-US" sz="2800" dirty="0"/>
              <a:t>Those who had been directly effected by acts of violence during the war were found to have a robust relationship across two survey data sets to have higher voting rates and community meeting participation (Bellows and Miguel 2009</a:t>
            </a:r>
            <a:r>
              <a:rPr lang="en-US" sz="2800" dirty="0" smtClean="0"/>
              <a:t>)</a:t>
            </a:r>
            <a:endParaRPr lang="en-US" sz="2800" dirty="0"/>
          </a:p>
          <a:p>
            <a:pPr marL="342900" indent="-342900">
              <a:buFont typeface="Arial"/>
              <a:buChar char="•"/>
            </a:pPr>
            <a:endParaRPr lang="en-US" sz="2800" dirty="0" smtClean="0"/>
          </a:p>
          <a:p>
            <a:pPr marL="342900" indent="-342900">
              <a:buFont typeface="Arial"/>
              <a:buChar char="•"/>
            </a:pPr>
            <a:r>
              <a:rPr lang="en-US" sz="2800" dirty="0" smtClean="0"/>
              <a:t>The </a:t>
            </a:r>
            <a:r>
              <a:rPr lang="en-US" sz="2800" dirty="0"/>
              <a:t>need for FCS to move beyond the traumatic events they endured and inflicted during war coupled with community’s willingness to forgive and reaccept their former children has had a significant impact in dissolving FCS networks in Mozambique and </a:t>
            </a:r>
            <a:r>
              <a:rPr lang="en-US" sz="2800" dirty="0" smtClean="0"/>
              <a:t>Uganda</a:t>
            </a:r>
          </a:p>
        </p:txBody>
      </p:sp>
      <p:sp>
        <p:nvSpPr>
          <p:cNvPr id="3" name="TextBox 2"/>
          <p:cNvSpPr txBox="1"/>
          <p:nvPr/>
        </p:nvSpPr>
        <p:spPr>
          <a:xfrm>
            <a:off x="1066800" y="23088600"/>
            <a:ext cx="14020800" cy="1474249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gn="ctr"/>
            <a:endParaRPr lang="en-US" sz="2800" b="1" u="sng" dirty="0" smtClean="0"/>
          </a:p>
          <a:p>
            <a:pPr lvl="0" algn="ctr"/>
            <a:r>
              <a:rPr lang="en-US" sz="2800" b="1" u="sng" dirty="0" smtClean="0"/>
              <a:t>Hypothesis </a:t>
            </a:r>
            <a:r>
              <a:rPr lang="en-US" sz="2800" b="1" u="sng" dirty="0"/>
              <a:t>2</a:t>
            </a:r>
            <a:r>
              <a:rPr lang="en-US" sz="2800" b="1" dirty="0"/>
              <a:t>:</a:t>
            </a:r>
            <a:r>
              <a:rPr lang="en-US" sz="2800" dirty="0"/>
              <a:t> If a rebel group loses the war for power and live in a post conflict state without adequate economic opportunities, child soldier networks remain intact and active in promoting destabilization</a:t>
            </a:r>
            <a:r>
              <a:rPr lang="en-US" sz="2800" dirty="0" smtClean="0"/>
              <a:t>.</a:t>
            </a:r>
            <a:endParaRPr lang="en-US" sz="2800" dirty="0"/>
          </a:p>
          <a:p>
            <a:pPr lvl="0"/>
            <a:r>
              <a:rPr lang="en-US" sz="2800" b="1" u="sng" dirty="0" smtClean="0"/>
              <a:t>Findings: </a:t>
            </a:r>
          </a:p>
          <a:p>
            <a:pPr lvl="0"/>
            <a:endParaRPr lang="en-US" sz="2800" b="1" u="sng" dirty="0"/>
          </a:p>
          <a:p>
            <a:pPr marL="342900" lvl="0" indent="-342900">
              <a:buFont typeface="Arial"/>
              <a:buChar char="•"/>
            </a:pPr>
            <a:r>
              <a:rPr lang="en-US" sz="2800" dirty="0" smtClean="0"/>
              <a:t>FCS networks remain intact when they become a legitimate political party</a:t>
            </a:r>
          </a:p>
          <a:p>
            <a:pPr marL="2694188" lvl="1" indent="-342900">
              <a:buFont typeface="Arial"/>
              <a:buChar char="•"/>
            </a:pPr>
            <a:r>
              <a:rPr lang="en-US" sz="2800" dirty="0"/>
              <a:t>The legitimization of RENAMO as a political party with former rebel leader Alfonso </a:t>
            </a:r>
            <a:r>
              <a:rPr lang="en-US" sz="2800" dirty="0" err="1"/>
              <a:t>Dhalkama</a:t>
            </a:r>
            <a:r>
              <a:rPr lang="en-US" sz="2800" dirty="0"/>
              <a:t> still at the head of the organization kept existing combat networks strong and active in promoting </a:t>
            </a:r>
            <a:r>
              <a:rPr lang="en-US" sz="2800" dirty="0" smtClean="0"/>
              <a:t>destabilization</a:t>
            </a:r>
          </a:p>
          <a:p>
            <a:pPr marL="2694188" lvl="1" indent="-342900">
              <a:buFont typeface="Arial"/>
              <a:buChar char="•"/>
            </a:pPr>
            <a:r>
              <a:rPr lang="en-US" sz="2800" dirty="0" smtClean="0"/>
              <a:t> </a:t>
            </a:r>
            <a:r>
              <a:rPr lang="en-US" sz="2800" dirty="0"/>
              <a:t>Weakening politically, RENAMO returned to insurgency in 2013, albeit with greatly diminished armed force (Vines 2013</a:t>
            </a:r>
            <a:r>
              <a:rPr lang="en-US" sz="2800" dirty="0" smtClean="0"/>
              <a:t>)</a:t>
            </a:r>
            <a:endParaRPr lang="en-US" sz="2800" dirty="0" smtClean="0"/>
          </a:p>
          <a:p>
            <a:pPr lvl="1"/>
            <a:endParaRPr lang="en-US" sz="2800" dirty="0" smtClean="0"/>
          </a:p>
          <a:p>
            <a:pPr marL="342900" indent="-342900">
              <a:buFont typeface="Arial"/>
              <a:buChar char="•"/>
            </a:pPr>
            <a:r>
              <a:rPr lang="en-US" sz="2800" dirty="0"/>
              <a:t>FCS will successfully reintegrate into society when have more to gain as integrated members of their community than they can from continuing functioning as nodes in their former combat </a:t>
            </a:r>
            <a:r>
              <a:rPr lang="en-US" sz="2800" dirty="0" smtClean="0"/>
              <a:t>units</a:t>
            </a:r>
            <a:endParaRPr lang="en-US" sz="2800" dirty="0" smtClean="0"/>
          </a:p>
          <a:p>
            <a:pPr marL="2694188" lvl="1" indent="-342900">
              <a:buFont typeface="Arial"/>
              <a:buChar char="•"/>
            </a:pPr>
            <a:r>
              <a:rPr lang="en-US" sz="2800" dirty="0" smtClean="0"/>
              <a:t>In Sierra Leone, FCS have reorganized as economic units around a new taxi bike service.</a:t>
            </a:r>
          </a:p>
          <a:p>
            <a:pPr marL="2694188" lvl="1" indent="-342900">
              <a:buFont typeface="Arial"/>
              <a:buChar char="•"/>
            </a:pPr>
            <a:r>
              <a:rPr lang="en-US" sz="2800" dirty="0"/>
              <a:t>Former combatants from both the RUF and CDF work as motorbike taxi drivers and in a sign of progress do not respond to grievances or difficulties with </a:t>
            </a:r>
            <a:r>
              <a:rPr lang="en-US" sz="2800" dirty="0" smtClean="0"/>
              <a:t>violence (Denov 2010</a:t>
            </a:r>
            <a:r>
              <a:rPr lang="en-US" sz="2800" dirty="0" smtClean="0"/>
              <a:t>)</a:t>
            </a:r>
            <a:endParaRPr lang="en-US" sz="2800" dirty="0" smtClean="0"/>
          </a:p>
          <a:p>
            <a:pPr lvl="1"/>
            <a:endParaRPr lang="en-US" sz="2800" dirty="0" smtClean="0"/>
          </a:p>
          <a:p>
            <a:pPr marL="342900" indent="-342900">
              <a:buFont typeface="Arial"/>
              <a:buChar char="•"/>
            </a:pPr>
            <a:r>
              <a:rPr lang="en-US" sz="2800" dirty="0" smtClean="0"/>
              <a:t>Several FCS </a:t>
            </a:r>
            <a:r>
              <a:rPr lang="en-US" sz="2800" dirty="0"/>
              <a:t>networks have remained intact and turned to violence in the form of banditry to ameliorate their economic </a:t>
            </a:r>
            <a:r>
              <a:rPr lang="en-US" sz="2800" dirty="0" smtClean="0"/>
              <a:t>disadvantages</a:t>
            </a:r>
            <a:endParaRPr lang="en-US" sz="2800" dirty="0" smtClean="0"/>
          </a:p>
          <a:p>
            <a:pPr marL="2694188" lvl="1" indent="-342900">
              <a:buFont typeface="Arial"/>
              <a:buChar char="•"/>
            </a:pPr>
            <a:r>
              <a:rPr lang="en-US" sz="2800" dirty="0" smtClean="0"/>
              <a:t>Short-term economic gain, not political control main driving factor in Uganda (Reconciliation Barometer)</a:t>
            </a:r>
          </a:p>
          <a:p>
            <a:pPr marL="2694188" lvl="1" indent="-342900">
              <a:buFont typeface="Arial"/>
              <a:buChar char="•"/>
            </a:pPr>
            <a:r>
              <a:rPr lang="en-US" sz="2800" dirty="0"/>
              <a:t>Similarly in Sierra Leone, groups of FCS have held onto their arms and left the country to act as security forces or mercenaries in other countries (Denov 2010</a:t>
            </a:r>
            <a:r>
              <a:rPr lang="en-US" sz="2800" dirty="0" smtClean="0"/>
              <a:t>)</a:t>
            </a:r>
            <a:endParaRPr lang="en-US" sz="2800" dirty="0" smtClean="0"/>
          </a:p>
          <a:p>
            <a:pPr marL="342900" indent="-342900">
              <a:buFont typeface="Arial"/>
              <a:buChar char="•"/>
            </a:pPr>
            <a:r>
              <a:rPr lang="en-US" sz="2800" dirty="0" smtClean="0"/>
              <a:t>Overall:</a:t>
            </a:r>
          </a:p>
          <a:p>
            <a:pPr marL="2694188" lvl="1" indent="-342900">
              <a:buFont typeface="Arial"/>
              <a:buChar char="•"/>
            </a:pPr>
            <a:r>
              <a:rPr lang="en-US" sz="2800" dirty="0"/>
              <a:t>T</a:t>
            </a:r>
            <a:r>
              <a:rPr lang="en-US" sz="2800" dirty="0" smtClean="0"/>
              <a:t>he </a:t>
            </a:r>
            <a:r>
              <a:rPr lang="en-US" sz="2800" dirty="0"/>
              <a:t>hypothesis cannot be confirmed, as case study evidence does not implicate losing the conflict as a primary driving factor in post-conflict cohesion of FCS </a:t>
            </a:r>
            <a:r>
              <a:rPr lang="en-US" sz="2800" dirty="0" smtClean="0"/>
              <a:t>networks</a:t>
            </a:r>
            <a:endParaRPr lang="en-US" sz="2800" dirty="0"/>
          </a:p>
        </p:txBody>
      </p:sp>
      <p:sp>
        <p:nvSpPr>
          <p:cNvPr id="4" name="TextBox 3"/>
          <p:cNvSpPr txBox="1"/>
          <p:nvPr/>
        </p:nvSpPr>
        <p:spPr>
          <a:xfrm>
            <a:off x="29260800" y="19659600"/>
            <a:ext cx="11963400" cy="14311606"/>
          </a:xfrm>
          <a:prstGeom prst="rect">
            <a:avLst/>
          </a:prstGeom>
          <a:ln>
            <a:solidFill>
              <a:srgbClr val="000000"/>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800" b="1" u="sng" dirty="0"/>
              <a:t>Hypothesis 3</a:t>
            </a:r>
            <a:r>
              <a:rPr lang="en-US" sz="2800" b="1" dirty="0"/>
              <a:t>:</a:t>
            </a:r>
            <a:r>
              <a:rPr lang="en-US" sz="2800" dirty="0"/>
              <a:t> If child soldiers did not feel a connection to the leader/rebel group mission they were fighting for, they will not remain organized as a political unit in a post-conflict setting.</a:t>
            </a:r>
          </a:p>
          <a:p>
            <a:endParaRPr lang="en-US" sz="2800" dirty="0" smtClean="0"/>
          </a:p>
          <a:p>
            <a:r>
              <a:rPr lang="en-US" sz="2800" b="1" u="sng" dirty="0" smtClean="0"/>
              <a:t>Findings:</a:t>
            </a:r>
          </a:p>
          <a:p>
            <a:pPr marL="342900" indent="-342900">
              <a:buFont typeface="Arial"/>
              <a:buChar char="•"/>
            </a:pPr>
            <a:r>
              <a:rPr lang="en-US" sz="2800" dirty="0" smtClean="0"/>
              <a:t>Uganda: </a:t>
            </a:r>
            <a:r>
              <a:rPr lang="en-US" sz="2800" dirty="0" err="1" smtClean="0"/>
              <a:t>Kony’s</a:t>
            </a:r>
            <a:r>
              <a:rPr lang="en-US" sz="2800" dirty="0" smtClean="0"/>
              <a:t> </a:t>
            </a:r>
            <a:r>
              <a:rPr lang="en-US" sz="2800" dirty="0"/>
              <a:t>struggle retaining child soldiers demonstrates an inability to convert the young fighters to truly believe in the cause. </a:t>
            </a:r>
            <a:endParaRPr lang="en-US" sz="2800" dirty="0" smtClean="0"/>
          </a:p>
          <a:p>
            <a:pPr marL="2694188" lvl="1" indent="-342900">
              <a:buFont typeface="Arial"/>
              <a:buChar char="•"/>
            </a:pPr>
            <a:r>
              <a:rPr lang="en-US" sz="2800" dirty="0" smtClean="0"/>
              <a:t>High percentage of recruitment through abduction coupled with high escape rates illustrate lack of belief in his mission for theocratic rule (</a:t>
            </a:r>
            <a:r>
              <a:rPr lang="en-US" sz="2800" dirty="0" err="1" smtClean="0"/>
              <a:t>Blattman</a:t>
            </a:r>
            <a:r>
              <a:rPr lang="en-US" sz="2800" dirty="0" smtClean="0"/>
              <a:t> 2010).</a:t>
            </a:r>
          </a:p>
          <a:p>
            <a:pPr lvl="1"/>
            <a:endParaRPr lang="en-US" sz="2800" dirty="0" smtClean="0"/>
          </a:p>
          <a:p>
            <a:pPr marL="342900" indent="-342900">
              <a:buFont typeface="Arial"/>
              <a:buChar char="•"/>
            </a:pPr>
            <a:r>
              <a:rPr lang="en-US" sz="2800" dirty="0" smtClean="0"/>
              <a:t>Mozambique offers counter argument to hypothesis</a:t>
            </a:r>
          </a:p>
          <a:p>
            <a:pPr marL="2694188" lvl="1" indent="-342900">
              <a:buFont typeface="Arial"/>
              <a:buChar char="•"/>
            </a:pPr>
            <a:r>
              <a:rPr lang="en-US" sz="2800" dirty="0" smtClean="0"/>
              <a:t>RENAMO lacked </a:t>
            </a:r>
            <a:r>
              <a:rPr lang="en-US" sz="2800" dirty="0"/>
              <a:t>coherent political agenda, set of social ties and had no home base from which to organize (Weinstein 2007). </a:t>
            </a:r>
            <a:endParaRPr lang="en-US" sz="2800" dirty="0" smtClean="0"/>
          </a:p>
          <a:p>
            <a:pPr marL="2694188" lvl="1" indent="-342900">
              <a:buFont typeface="Arial"/>
              <a:buChar char="•"/>
            </a:pPr>
            <a:r>
              <a:rPr lang="en-US" sz="2800" dirty="0" smtClean="0"/>
              <a:t>Post-conflict become largest opposition party in Africa</a:t>
            </a:r>
          </a:p>
          <a:p>
            <a:pPr lvl="1"/>
            <a:endParaRPr lang="en-US" sz="2800" dirty="0" smtClean="0"/>
          </a:p>
          <a:p>
            <a:pPr marL="342900" indent="-342900">
              <a:buFont typeface="Arial"/>
              <a:buChar char="•"/>
            </a:pPr>
            <a:r>
              <a:rPr lang="en-US" sz="2800" dirty="0" smtClean="0"/>
              <a:t>Sierra Leone: Children </a:t>
            </a:r>
            <a:r>
              <a:rPr lang="en-US" sz="2800" dirty="0"/>
              <a:t>abducted by the RUF clearly did not organize around their former armed group politically as it appears they fought only to survive. </a:t>
            </a:r>
            <a:endParaRPr lang="en-US" sz="2800" dirty="0" smtClean="0"/>
          </a:p>
          <a:p>
            <a:pPr marL="342900" indent="-342900">
              <a:buFont typeface="Arial"/>
              <a:buChar char="•"/>
            </a:pPr>
            <a:endParaRPr lang="en-US" sz="2800" dirty="0"/>
          </a:p>
          <a:p>
            <a:pPr marL="342900" indent="-342900">
              <a:buFont typeface="Arial"/>
              <a:buChar char="•"/>
            </a:pPr>
            <a:r>
              <a:rPr lang="en-US" sz="2800" dirty="0" smtClean="0"/>
              <a:t>Some voluntary CS involvement in Liberian Civil War linked to security concerns not belief in Charles Taylor’s mission</a:t>
            </a:r>
          </a:p>
          <a:p>
            <a:pPr marL="2694188" lvl="1" indent="-342900">
              <a:buFont typeface="Arial"/>
              <a:buChar char="•"/>
            </a:pPr>
            <a:r>
              <a:rPr lang="en-US" sz="2800" dirty="0"/>
              <a:t>Many joined the side that could offer protection to their communities leaving political ideology out of the equation (Boas and </a:t>
            </a:r>
            <a:r>
              <a:rPr lang="en-US" sz="2800" dirty="0" err="1"/>
              <a:t>Hatley</a:t>
            </a:r>
            <a:r>
              <a:rPr lang="en-US" sz="2800" dirty="0"/>
              <a:t> 2008) </a:t>
            </a:r>
            <a:endParaRPr lang="en-US" sz="2800" dirty="0" smtClean="0"/>
          </a:p>
          <a:p>
            <a:pPr marL="342900" indent="-342900">
              <a:buFont typeface="Arial"/>
              <a:buChar char="•"/>
            </a:pPr>
            <a:r>
              <a:rPr lang="en-US" sz="2800" dirty="0" smtClean="0"/>
              <a:t>Overall:</a:t>
            </a:r>
          </a:p>
          <a:p>
            <a:pPr marL="2694188" lvl="1" indent="-342900">
              <a:buFont typeface="Arial"/>
              <a:buChar char="•"/>
            </a:pPr>
            <a:r>
              <a:rPr lang="en-US" sz="2800" dirty="0"/>
              <a:t>Issues in data collection prevent a conclusive confirmation for the hypothesis </a:t>
            </a:r>
            <a:r>
              <a:rPr lang="en-US" sz="2800" dirty="0" smtClean="0"/>
              <a:t>.</a:t>
            </a:r>
          </a:p>
          <a:p>
            <a:pPr marL="2694188" lvl="1" indent="-342900">
              <a:buFont typeface="Arial"/>
              <a:buChar char="•"/>
            </a:pPr>
            <a:r>
              <a:rPr lang="en-US" sz="2800" dirty="0" smtClean="0"/>
              <a:t>Need for more data collection to gauge CS level of understanding of rebel group mission</a:t>
            </a:r>
          </a:p>
          <a:p>
            <a:pPr marL="2694188" lvl="1" indent="-342900">
              <a:buFont typeface="Arial"/>
              <a:buChar char="•"/>
            </a:pPr>
            <a:r>
              <a:rPr lang="en-US" sz="2800" dirty="0" smtClean="0"/>
              <a:t>More data collection on retention rates could help identify rebel groups that inspired CS.</a:t>
            </a:r>
          </a:p>
          <a:p>
            <a:pPr lvl="1"/>
            <a:endParaRPr lang="en-US" sz="2800" dirty="0"/>
          </a:p>
        </p:txBody>
      </p:sp>
      <p:sp>
        <p:nvSpPr>
          <p:cNvPr id="6" name="TextBox 5"/>
          <p:cNvSpPr txBox="1"/>
          <p:nvPr/>
        </p:nvSpPr>
        <p:spPr>
          <a:xfrm>
            <a:off x="29260800" y="8305801"/>
            <a:ext cx="11963400" cy="11233843"/>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800" b="1" u="sng" dirty="0" smtClean="0"/>
              <a:t>Reintegration Methods: Successes and Failures of Disarmament, Demobilization, Reintegration (DDR) Programs</a:t>
            </a:r>
          </a:p>
          <a:p>
            <a:endParaRPr lang="en-US" sz="2800" b="1" u="sng" dirty="0" smtClean="0"/>
          </a:p>
          <a:p>
            <a:r>
              <a:rPr lang="en-US" sz="2800" b="1" u="sng" dirty="0" smtClean="0"/>
              <a:t>Findings</a:t>
            </a:r>
            <a:r>
              <a:rPr lang="en-US" sz="2800" b="1" u="sng" dirty="0" smtClean="0"/>
              <a:t>:</a:t>
            </a:r>
          </a:p>
          <a:p>
            <a:endParaRPr lang="en-US" sz="2800" b="1" u="sng" dirty="0" smtClean="0"/>
          </a:p>
          <a:p>
            <a:pPr marL="342900" indent="-342900">
              <a:buFont typeface="Arial"/>
              <a:buChar char="•"/>
            </a:pPr>
            <a:r>
              <a:rPr lang="en-US" sz="2800" dirty="0"/>
              <a:t>The process of rehabilitating FCS back into functional, non-violent members of society remains an imperfect </a:t>
            </a:r>
            <a:r>
              <a:rPr lang="en-US" sz="2800" dirty="0" smtClean="0"/>
              <a:t>science</a:t>
            </a:r>
            <a:endParaRPr lang="en-US" sz="2800" dirty="0" smtClean="0"/>
          </a:p>
          <a:p>
            <a:pPr marL="342900" indent="-342900">
              <a:buFont typeface="Arial"/>
              <a:buChar char="•"/>
            </a:pPr>
            <a:r>
              <a:rPr lang="en-US" sz="2800" dirty="0"/>
              <a:t>The success of a DDRR program plays a large role in the stability of peacemaking in post-conflict </a:t>
            </a:r>
            <a:r>
              <a:rPr lang="en-US" sz="2800" dirty="0" smtClean="0"/>
              <a:t>nations</a:t>
            </a:r>
            <a:endParaRPr lang="en-US" sz="2800" dirty="0" smtClean="0"/>
          </a:p>
          <a:p>
            <a:pPr marL="342900" indent="-342900">
              <a:buFont typeface="Arial"/>
              <a:buChar char="•"/>
            </a:pPr>
            <a:r>
              <a:rPr lang="en-US" sz="2800" dirty="0"/>
              <a:t>Failing to disarm rebels and government forces in Mozambique propelled instability in southern </a:t>
            </a:r>
            <a:r>
              <a:rPr lang="en-US" sz="2800" dirty="0" smtClean="0"/>
              <a:t>Africa</a:t>
            </a:r>
            <a:endParaRPr lang="en-US" sz="2800" dirty="0" smtClean="0"/>
          </a:p>
          <a:p>
            <a:pPr marL="342900" indent="-342900">
              <a:buFont typeface="Arial"/>
              <a:buChar char="•"/>
            </a:pPr>
            <a:r>
              <a:rPr lang="en-US" sz="2800" dirty="0"/>
              <a:t>While the United Nations and Western countries offer economic and logistical support to </a:t>
            </a:r>
            <a:r>
              <a:rPr lang="en-US" sz="2800" dirty="0" smtClean="0"/>
              <a:t>DDRR </a:t>
            </a:r>
            <a:r>
              <a:rPr lang="en-US" sz="2800" dirty="0"/>
              <a:t>programs, creating thousands of jobs for poorly trained FCS remains a daunting </a:t>
            </a:r>
            <a:r>
              <a:rPr lang="en-US" sz="2800" dirty="0" smtClean="0"/>
              <a:t>task </a:t>
            </a:r>
            <a:endParaRPr lang="en-US" sz="2800" dirty="0" smtClean="0"/>
          </a:p>
          <a:p>
            <a:pPr marL="342900" indent="-342900">
              <a:buFont typeface="Arial"/>
              <a:buChar char="•"/>
            </a:pPr>
            <a:r>
              <a:rPr lang="en-US" sz="2800" dirty="0"/>
              <a:t>While effective in offering vocational training to a high percentage of FCS, this did not carry over into high employment </a:t>
            </a:r>
            <a:r>
              <a:rPr lang="en-US" sz="2800" dirty="0" smtClean="0"/>
              <a:t>rates </a:t>
            </a:r>
            <a:endParaRPr lang="en-US" sz="2800" dirty="0" smtClean="0"/>
          </a:p>
          <a:p>
            <a:pPr marL="342900" indent="-342900">
              <a:buFont typeface="Arial"/>
              <a:buChar char="•"/>
            </a:pPr>
            <a:r>
              <a:rPr lang="en-US" sz="2800" dirty="0" smtClean="0"/>
              <a:t>How </a:t>
            </a:r>
            <a:r>
              <a:rPr lang="en-US" sz="2800" dirty="0"/>
              <a:t>to address </a:t>
            </a:r>
            <a:r>
              <a:rPr lang="en-US" sz="2800" dirty="0" smtClean="0"/>
              <a:t>PTSD, a  </a:t>
            </a:r>
            <a:r>
              <a:rPr lang="en-US" sz="2800" dirty="0"/>
              <a:t>severe and complicated mental </a:t>
            </a:r>
            <a:r>
              <a:rPr lang="en-US" sz="2800" dirty="0" smtClean="0"/>
              <a:t>disorder, </a:t>
            </a:r>
            <a:r>
              <a:rPr lang="en-US" sz="2800" dirty="0"/>
              <a:t>remains a challenge in rural African settings that lack the presence of mental health experts and treatment </a:t>
            </a:r>
            <a:r>
              <a:rPr lang="en-US" sz="2800" dirty="0" smtClean="0"/>
              <a:t>drugs</a:t>
            </a:r>
            <a:endParaRPr lang="en-US" sz="2800" dirty="0" smtClean="0"/>
          </a:p>
          <a:p>
            <a:pPr marL="342900" indent="-342900">
              <a:buFont typeface="Arial"/>
              <a:buChar char="•"/>
            </a:pPr>
            <a:r>
              <a:rPr lang="en-US" sz="2800" dirty="0"/>
              <a:t>Treating mental illnesses such as PTSD using methods out of line with local conditions that emphasize a community mentality and the role of ancestral spirits will not fully address mental conditions </a:t>
            </a:r>
            <a:endParaRPr lang="en-US" sz="2800" dirty="0" smtClean="0"/>
          </a:p>
          <a:p>
            <a:pPr marL="342900" indent="-342900">
              <a:buFont typeface="Arial"/>
              <a:buChar char="•"/>
            </a:pPr>
            <a:r>
              <a:rPr lang="en-US" sz="2800" dirty="0"/>
              <a:t>Treatment of the individual fails to consider African cultural norms of community identification (Zack-Williams 2007</a:t>
            </a:r>
            <a:r>
              <a:rPr lang="en-US" sz="2800" dirty="0" smtClean="0"/>
              <a:t>)</a:t>
            </a:r>
            <a:endParaRPr lang="en-US" sz="2800" dirty="0" smtClean="0"/>
          </a:p>
          <a:p>
            <a:pPr marL="342900" indent="-342900">
              <a:buFont typeface="Arial"/>
              <a:buChar char="•"/>
            </a:pPr>
            <a:r>
              <a:rPr lang="en-US" sz="2800" dirty="0"/>
              <a:t>According to FCS testimony in Mozambique, the ceremonies played a large role in their mental </a:t>
            </a:r>
            <a:r>
              <a:rPr lang="en-US" sz="2800" dirty="0" smtClean="0"/>
              <a:t>state</a:t>
            </a:r>
            <a:endParaRPr lang="en-US" sz="2800" dirty="0" smtClean="0"/>
          </a:p>
        </p:txBody>
      </p:sp>
      <p:sp>
        <p:nvSpPr>
          <p:cNvPr id="16" name="TextBox 15"/>
          <p:cNvSpPr txBox="1"/>
          <p:nvPr/>
        </p:nvSpPr>
        <p:spPr>
          <a:xfrm>
            <a:off x="29260800" y="33909000"/>
            <a:ext cx="11963400" cy="3908763"/>
          </a:xfrm>
          <a:prstGeom prst="rect">
            <a:avLst/>
          </a:prstGeom>
          <a:ln>
            <a:solidFill>
              <a:srgbClr val="000000"/>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200" b="1" u="sng" dirty="0" smtClean="0"/>
              <a:t>Works Cited</a:t>
            </a:r>
          </a:p>
          <a:p>
            <a:r>
              <a:rPr lang="en-US" sz="1800" dirty="0" smtClean="0"/>
              <a:t>Barometer</a:t>
            </a:r>
            <a:r>
              <a:rPr lang="en-US" sz="1800" dirty="0"/>
              <a:t>, Reconciliation. 2004. “Reconciliation Barometer.” </a:t>
            </a:r>
            <a:r>
              <a:rPr lang="en-US" sz="1800" i="1" dirty="0"/>
              <a:t>October</a:t>
            </a:r>
            <a:r>
              <a:rPr lang="en-US" sz="1800" dirty="0"/>
              <a:t> 2 (3).</a:t>
            </a:r>
          </a:p>
          <a:p>
            <a:r>
              <a:rPr lang="en-US" sz="1800" dirty="0"/>
              <a:t>Bellows, John, and Edward Miguel. 2009. “War and Local Collective Action in Sierra Leone.” </a:t>
            </a:r>
            <a:r>
              <a:rPr lang="en-US" sz="1800" i="1" dirty="0"/>
              <a:t>Journal of Public Economics</a:t>
            </a:r>
            <a:r>
              <a:rPr lang="en-US" sz="1800" dirty="0"/>
              <a:t> 93 (11-12). Elsevier B.V.: 1144–57. doi:10.1016/j.jpubeco.2009.07.012.</a:t>
            </a:r>
          </a:p>
          <a:p>
            <a:r>
              <a:rPr lang="en-US" sz="1800" dirty="0" err="1"/>
              <a:t>Blattman</a:t>
            </a:r>
            <a:r>
              <a:rPr lang="en-US" sz="1800" dirty="0"/>
              <a:t>, Christopher, and Jeannie Annan. 2010. “The Consequences of Child Soldiering,” November. The MIT Press. http://</a:t>
            </a:r>
            <a:r>
              <a:rPr lang="en-US" sz="1800" dirty="0" err="1"/>
              <a:t>www.mitpressjournals.org</a:t>
            </a:r>
            <a:r>
              <a:rPr lang="en-US" sz="1800" dirty="0"/>
              <a:t>/</a:t>
            </a:r>
            <a:r>
              <a:rPr lang="en-US" sz="1800" dirty="0" err="1"/>
              <a:t>doi</a:t>
            </a:r>
            <a:r>
              <a:rPr lang="en-US" sz="1800" dirty="0"/>
              <a:t>/abs/10.1162/REST_a_00036#.VQXVq2TF8mU.</a:t>
            </a:r>
          </a:p>
          <a:p>
            <a:r>
              <a:rPr lang="en-US" sz="1800" dirty="0"/>
              <a:t>Knight, M. 2004. “Guns, Camps and Cash: Disarmament, Demobilization and Reinsertion of Former Combatants in Transitions from War to Peace” 41 (4): 499–516. doi:10.1177/0022343304044479.</a:t>
            </a:r>
          </a:p>
          <a:p>
            <a:r>
              <a:rPr lang="en-US" sz="1800" dirty="0"/>
              <a:t>Vines, Alex. "</a:t>
            </a:r>
            <a:r>
              <a:rPr lang="en-US" sz="1800" dirty="0" err="1"/>
              <a:t>Renamo's</a:t>
            </a:r>
            <a:r>
              <a:rPr lang="en-US" sz="1800" dirty="0"/>
              <a:t> Rise and Decline: The politics of reintegration in </a:t>
            </a:r>
            <a:r>
              <a:rPr lang="en-US" sz="1800" dirty="0" err="1"/>
              <a:t>mozambique</a:t>
            </a:r>
            <a:r>
              <a:rPr lang="en-US" sz="1800" dirty="0"/>
              <a:t>." </a:t>
            </a:r>
            <a:r>
              <a:rPr lang="en-US" sz="1800" i="1" dirty="0"/>
              <a:t>International Peacekeeping</a:t>
            </a:r>
            <a:r>
              <a:rPr lang="en-US" sz="1800" dirty="0"/>
              <a:t> 20.3 (2013): 375-393.</a:t>
            </a:r>
          </a:p>
          <a:p>
            <a:r>
              <a:rPr lang="en-US" sz="1800" dirty="0"/>
              <a:t>Zack‐Williams, </a:t>
            </a:r>
            <a:r>
              <a:rPr lang="en-US" sz="1800" dirty="0" err="1"/>
              <a:t>Tunde</a:t>
            </a:r>
            <a:r>
              <a:rPr lang="en-US" sz="1800" dirty="0"/>
              <a:t> B. 2006. “Child Soldiers in Sierra Leone and the Problems of </a:t>
            </a:r>
            <a:r>
              <a:rPr lang="en-US" sz="1800" dirty="0" err="1"/>
              <a:t>Demobilisation</a:t>
            </a:r>
            <a:r>
              <a:rPr lang="en-US" sz="1800" dirty="0"/>
              <a:t>, Rehabilitation and Reintegration into Society: Some Lessons for Social Workers in War‐torn Societies.” </a:t>
            </a:r>
            <a:r>
              <a:rPr lang="en-US" sz="1800" i="1" dirty="0"/>
              <a:t>Social Work Education</a:t>
            </a:r>
            <a:r>
              <a:rPr lang="en-US" sz="1800" dirty="0"/>
              <a:t> 25 (2): 119–28. doi:10.1080/02615470500487085</a:t>
            </a:r>
            <a:r>
              <a:rPr lang="en-US" sz="1800" dirty="0" smtClean="0"/>
              <a:t>.</a:t>
            </a:r>
            <a:endParaRPr lang="en-US" sz="1800" dirty="0"/>
          </a:p>
        </p:txBody>
      </p:sp>
      <p:sp>
        <p:nvSpPr>
          <p:cNvPr id="18" name="TextBox 17"/>
          <p:cNvSpPr txBox="1"/>
          <p:nvPr/>
        </p:nvSpPr>
        <p:spPr>
          <a:xfrm>
            <a:off x="19278600" y="36880800"/>
            <a:ext cx="7086600" cy="461665"/>
          </a:xfrm>
          <a:prstGeom prst="rect">
            <a:avLst/>
          </a:prstGeom>
          <a:noFill/>
        </p:spPr>
        <p:txBody>
          <a:bodyPr wrap="square" rtlCol="0">
            <a:spAutoFit/>
          </a:bodyPr>
          <a:lstStyle/>
          <a:p>
            <a:r>
              <a:rPr lang="en-US" sz="2400" dirty="0" smtClean="0"/>
              <a:t> *</a:t>
            </a:r>
            <a:r>
              <a:rPr lang="en-US" sz="2400" dirty="0" err="1" smtClean="0"/>
              <a:t>Blattman</a:t>
            </a:r>
            <a:r>
              <a:rPr lang="en-US" sz="2400" dirty="0" smtClean="0"/>
              <a:t> &amp; Annan, </a:t>
            </a:r>
            <a:r>
              <a:rPr lang="en-US" sz="2400" dirty="0" err="1" smtClean="0"/>
              <a:t>Denov</a:t>
            </a:r>
            <a:r>
              <a:rPr lang="en-US" sz="2400" dirty="0" smtClean="0"/>
              <a:t>, Vines, </a:t>
            </a:r>
            <a:r>
              <a:rPr lang="en-US" sz="2400" dirty="0" err="1"/>
              <a:t>Unicef</a:t>
            </a:r>
            <a:r>
              <a:rPr lang="en-US" sz="2400" dirty="0" smtClean="0"/>
              <a:t> </a:t>
            </a:r>
            <a:endParaRPr lang="en-US" sz="2400" dirty="0"/>
          </a:p>
        </p:txBody>
      </p:sp>
      <p:sp>
        <p:nvSpPr>
          <p:cNvPr id="19" name="TextBox 18"/>
          <p:cNvSpPr txBox="1"/>
          <p:nvPr/>
        </p:nvSpPr>
        <p:spPr>
          <a:xfrm>
            <a:off x="18516600" y="30251400"/>
            <a:ext cx="7696200" cy="584776"/>
          </a:xfrm>
          <a:prstGeom prst="rect">
            <a:avLst/>
          </a:prstGeom>
          <a:noFill/>
        </p:spPr>
        <p:txBody>
          <a:bodyPr wrap="square" rtlCol="0">
            <a:spAutoFit/>
          </a:bodyPr>
          <a:lstStyle/>
          <a:p>
            <a:pPr algn="ctr"/>
            <a:r>
              <a:rPr lang="en-US" sz="3200" b="1" dirty="0" smtClean="0"/>
              <a:t>Conflict Overview</a:t>
            </a:r>
            <a:endParaRPr lang="en-US" sz="3200" b="1" dirty="0"/>
          </a:p>
        </p:txBody>
      </p:sp>
      <p:graphicFrame>
        <p:nvGraphicFramePr>
          <p:cNvPr id="20" name="Table 19"/>
          <p:cNvGraphicFramePr>
            <a:graphicFrameLocks noGrp="1"/>
          </p:cNvGraphicFramePr>
          <p:nvPr>
            <p:extLst>
              <p:ext uri="{D42A27DB-BD31-4B8C-83A1-F6EECF244321}">
                <p14:modId xmlns:p14="http://schemas.microsoft.com/office/powerpoint/2010/main" val="4172277510"/>
              </p:ext>
            </p:extLst>
          </p:nvPr>
        </p:nvGraphicFramePr>
        <p:xfrm>
          <a:off x="16230600" y="30327600"/>
          <a:ext cx="12115800" cy="6690360"/>
        </p:xfrm>
        <a:graphic>
          <a:graphicData uri="http://schemas.openxmlformats.org/drawingml/2006/table">
            <a:tbl>
              <a:tblPr firstRow="1" bandRow="1">
                <a:tableStyleId>{073A0DAA-6AF3-43AB-8588-CEC1D06C72B9}</a:tableStyleId>
              </a:tblPr>
              <a:tblGrid>
                <a:gridCol w="2423160"/>
                <a:gridCol w="2423160"/>
                <a:gridCol w="2423160"/>
                <a:gridCol w="2423160"/>
                <a:gridCol w="2423160"/>
              </a:tblGrid>
              <a:tr h="685800">
                <a:tc>
                  <a:txBody>
                    <a:bodyPr/>
                    <a:lstStyle/>
                    <a:p>
                      <a:pPr marL="0" marR="0" algn="ctr">
                        <a:spcBef>
                          <a:spcPts val="0"/>
                        </a:spcBef>
                        <a:spcAft>
                          <a:spcPts val="0"/>
                        </a:spcAft>
                        <a:tabLst>
                          <a:tab pos="650240" algn="l"/>
                        </a:tabLst>
                      </a:pPr>
                      <a:r>
                        <a:rPr lang="en-US" sz="2800" b="0" dirty="0">
                          <a:effectLst/>
                        </a:rPr>
                        <a:t>Country</a:t>
                      </a:r>
                      <a:endParaRPr lang="en-US" sz="2800" b="0" dirty="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800" b="0" dirty="0">
                          <a:effectLst/>
                        </a:rPr>
                        <a:t>Liberia</a:t>
                      </a:r>
                      <a:endParaRPr lang="en-US" sz="2800" b="0" dirty="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800" b="0" dirty="0">
                          <a:effectLst/>
                        </a:rPr>
                        <a:t>Mozambique</a:t>
                      </a:r>
                      <a:endParaRPr lang="en-US" sz="2800" b="0" dirty="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800" b="0" dirty="0">
                          <a:effectLst/>
                        </a:rPr>
                        <a:t>Uganda</a:t>
                      </a:r>
                      <a:endParaRPr lang="en-US" sz="2800" b="0" dirty="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800" b="0" dirty="0">
                          <a:effectLst/>
                        </a:rPr>
                        <a:t>Sierra Leone</a:t>
                      </a:r>
                      <a:endParaRPr lang="en-US" sz="2800" b="0" dirty="0">
                        <a:effectLst/>
                        <a:latin typeface="Cambria"/>
                        <a:ea typeface="ＭＳ 明朝"/>
                        <a:cs typeface="Times New Roman"/>
                      </a:endParaRPr>
                    </a:p>
                  </a:txBody>
                  <a:tcPr marL="68580" marR="68580" marT="0" marB="0"/>
                </a:tc>
              </a:tr>
              <a:tr h="370840">
                <a:tc>
                  <a:txBody>
                    <a:bodyPr/>
                    <a:lstStyle/>
                    <a:p>
                      <a:pPr marL="0" marR="0" algn="ctr">
                        <a:spcBef>
                          <a:spcPts val="0"/>
                        </a:spcBef>
                        <a:spcAft>
                          <a:spcPts val="0"/>
                        </a:spcAft>
                        <a:tabLst>
                          <a:tab pos="650240" algn="l"/>
                        </a:tabLst>
                      </a:pPr>
                      <a:r>
                        <a:rPr lang="en-US" sz="2400">
                          <a:effectLst/>
                        </a:rPr>
                        <a:t> </a:t>
                      </a:r>
                    </a:p>
                    <a:p>
                      <a:pPr marL="0" marR="0" algn="ctr">
                        <a:spcBef>
                          <a:spcPts val="0"/>
                        </a:spcBef>
                        <a:spcAft>
                          <a:spcPts val="0"/>
                        </a:spcAft>
                        <a:tabLst>
                          <a:tab pos="650240" algn="l"/>
                        </a:tabLst>
                      </a:pPr>
                      <a:r>
                        <a:rPr lang="en-US" sz="2400">
                          <a:effectLst/>
                        </a:rPr>
                        <a:t> </a:t>
                      </a:r>
                    </a:p>
                    <a:p>
                      <a:pPr marL="0" marR="0" algn="ctr">
                        <a:spcBef>
                          <a:spcPts val="0"/>
                        </a:spcBef>
                        <a:spcAft>
                          <a:spcPts val="0"/>
                        </a:spcAft>
                        <a:tabLst>
                          <a:tab pos="650240" algn="l"/>
                        </a:tabLst>
                      </a:pPr>
                      <a:r>
                        <a:rPr lang="en-US" sz="2400">
                          <a:effectLst/>
                        </a:rPr>
                        <a:t> </a:t>
                      </a:r>
                    </a:p>
                    <a:p>
                      <a:pPr marL="0" marR="0" algn="ctr">
                        <a:spcBef>
                          <a:spcPts val="0"/>
                        </a:spcBef>
                        <a:spcAft>
                          <a:spcPts val="0"/>
                        </a:spcAft>
                        <a:tabLst>
                          <a:tab pos="650240" algn="l"/>
                        </a:tabLst>
                      </a:pPr>
                      <a:r>
                        <a:rPr lang="en-US" sz="2400">
                          <a:effectLst/>
                        </a:rPr>
                        <a:t> </a:t>
                      </a:r>
                    </a:p>
                    <a:p>
                      <a:pPr marL="0" marR="0" algn="ctr">
                        <a:spcBef>
                          <a:spcPts val="0"/>
                        </a:spcBef>
                        <a:spcAft>
                          <a:spcPts val="0"/>
                        </a:spcAft>
                        <a:tabLst>
                          <a:tab pos="650240" algn="l"/>
                        </a:tabLst>
                      </a:pPr>
                      <a:r>
                        <a:rPr lang="en-US" sz="2400">
                          <a:effectLst/>
                        </a:rPr>
                        <a:t>Sides of Conflict</a:t>
                      </a:r>
                      <a:endParaRPr lang="en-US" sz="240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400">
                          <a:effectLst/>
                        </a:rPr>
                        <a:t>National Patriotic Front of Liberia (NPLA) vs. Liberians United for Reconciliation and Democracy (LURD)</a:t>
                      </a:r>
                      <a:endParaRPr lang="en-US" sz="240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400" dirty="0">
                          <a:effectLst/>
                        </a:rPr>
                        <a:t> </a:t>
                      </a:r>
                    </a:p>
                    <a:p>
                      <a:pPr marL="0" marR="0" algn="ctr">
                        <a:spcBef>
                          <a:spcPts val="0"/>
                        </a:spcBef>
                        <a:spcAft>
                          <a:spcPts val="0"/>
                        </a:spcAft>
                        <a:tabLst>
                          <a:tab pos="650240" algn="l"/>
                        </a:tabLst>
                      </a:pPr>
                      <a:r>
                        <a:rPr lang="en-US" sz="2400" dirty="0">
                          <a:effectLst/>
                        </a:rPr>
                        <a:t> </a:t>
                      </a:r>
                    </a:p>
                    <a:p>
                      <a:pPr marL="0" marR="0" algn="ctr">
                        <a:spcBef>
                          <a:spcPts val="0"/>
                        </a:spcBef>
                        <a:spcAft>
                          <a:spcPts val="0"/>
                        </a:spcAft>
                        <a:tabLst>
                          <a:tab pos="650240" algn="l"/>
                        </a:tabLst>
                      </a:pPr>
                      <a:r>
                        <a:rPr lang="en-US" sz="2400" dirty="0">
                          <a:effectLst/>
                        </a:rPr>
                        <a:t> </a:t>
                      </a:r>
                    </a:p>
                    <a:p>
                      <a:pPr marL="0" marR="0" algn="ctr">
                        <a:spcBef>
                          <a:spcPts val="0"/>
                        </a:spcBef>
                        <a:spcAft>
                          <a:spcPts val="0"/>
                        </a:spcAft>
                        <a:tabLst>
                          <a:tab pos="650240" algn="l"/>
                        </a:tabLst>
                      </a:pPr>
                      <a:r>
                        <a:rPr lang="en-US" sz="2400" dirty="0">
                          <a:effectLst/>
                        </a:rPr>
                        <a:t>RENAMO vs. FRELIMO</a:t>
                      </a:r>
                    </a:p>
                    <a:p>
                      <a:pPr marL="0" marR="0" algn="ctr">
                        <a:spcBef>
                          <a:spcPts val="0"/>
                        </a:spcBef>
                        <a:spcAft>
                          <a:spcPts val="0"/>
                        </a:spcAft>
                        <a:tabLst>
                          <a:tab pos="650240" algn="l"/>
                        </a:tabLst>
                      </a:pPr>
                      <a:r>
                        <a:rPr lang="en-US" sz="2400" dirty="0">
                          <a:effectLst/>
                        </a:rPr>
                        <a:t> </a:t>
                      </a:r>
                    </a:p>
                    <a:p>
                      <a:pPr marL="0" marR="0" algn="ctr">
                        <a:spcBef>
                          <a:spcPts val="0"/>
                        </a:spcBef>
                        <a:spcAft>
                          <a:spcPts val="0"/>
                        </a:spcAft>
                        <a:tabLst>
                          <a:tab pos="650240" algn="l"/>
                        </a:tabLst>
                      </a:pPr>
                      <a:r>
                        <a:rPr lang="en-US" sz="2400" dirty="0">
                          <a:effectLst/>
                        </a:rPr>
                        <a:t> </a:t>
                      </a:r>
                      <a:endParaRPr lang="en-US" sz="2400" dirty="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400">
                          <a:effectLst/>
                        </a:rPr>
                        <a:t> </a:t>
                      </a:r>
                    </a:p>
                    <a:p>
                      <a:pPr marL="0" marR="0" algn="ctr">
                        <a:spcBef>
                          <a:spcPts val="0"/>
                        </a:spcBef>
                        <a:spcAft>
                          <a:spcPts val="0"/>
                        </a:spcAft>
                        <a:tabLst>
                          <a:tab pos="650240" algn="l"/>
                        </a:tabLst>
                      </a:pPr>
                      <a:r>
                        <a:rPr lang="en-US" sz="2400">
                          <a:effectLst/>
                        </a:rPr>
                        <a:t> </a:t>
                      </a:r>
                    </a:p>
                    <a:p>
                      <a:pPr marL="0" marR="0" algn="ctr">
                        <a:spcBef>
                          <a:spcPts val="0"/>
                        </a:spcBef>
                        <a:spcAft>
                          <a:spcPts val="0"/>
                        </a:spcAft>
                        <a:tabLst>
                          <a:tab pos="650240" algn="l"/>
                        </a:tabLst>
                      </a:pPr>
                      <a:r>
                        <a:rPr lang="en-US" sz="2400">
                          <a:effectLst/>
                        </a:rPr>
                        <a:t>Lord’s Resistance Army (LRA) vs. Ugandan Government</a:t>
                      </a:r>
                    </a:p>
                    <a:p>
                      <a:pPr marL="0" marR="0" algn="ctr">
                        <a:spcBef>
                          <a:spcPts val="0"/>
                        </a:spcBef>
                        <a:spcAft>
                          <a:spcPts val="0"/>
                        </a:spcAft>
                        <a:tabLst>
                          <a:tab pos="650240" algn="l"/>
                        </a:tabLst>
                      </a:pPr>
                      <a:r>
                        <a:rPr lang="en-US" sz="2400">
                          <a:effectLst/>
                        </a:rPr>
                        <a:t> </a:t>
                      </a:r>
                    </a:p>
                    <a:p>
                      <a:pPr marL="0" marR="0" algn="ctr">
                        <a:spcBef>
                          <a:spcPts val="0"/>
                        </a:spcBef>
                        <a:spcAft>
                          <a:spcPts val="0"/>
                        </a:spcAft>
                        <a:tabLst>
                          <a:tab pos="650240" algn="l"/>
                        </a:tabLst>
                      </a:pPr>
                      <a:r>
                        <a:rPr lang="en-US" sz="2400">
                          <a:effectLst/>
                        </a:rPr>
                        <a:t> </a:t>
                      </a:r>
                    </a:p>
                    <a:p>
                      <a:pPr marL="0" marR="0" algn="ctr">
                        <a:spcBef>
                          <a:spcPts val="0"/>
                        </a:spcBef>
                        <a:spcAft>
                          <a:spcPts val="0"/>
                        </a:spcAft>
                        <a:tabLst>
                          <a:tab pos="650240" algn="l"/>
                        </a:tabLst>
                      </a:pPr>
                      <a:r>
                        <a:rPr lang="en-US" sz="2400">
                          <a:effectLst/>
                        </a:rPr>
                        <a:t> </a:t>
                      </a:r>
                      <a:endParaRPr lang="en-US" sz="240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400" dirty="0">
                          <a:effectLst/>
                        </a:rPr>
                        <a:t>Government (Sierra Leone People’s Party) vs. Revolutionary United Front (RUF)</a:t>
                      </a:r>
                    </a:p>
                    <a:p>
                      <a:pPr marL="0" marR="0" algn="ctr">
                        <a:spcBef>
                          <a:spcPts val="0"/>
                        </a:spcBef>
                        <a:spcAft>
                          <a:spcPts val="0"/>
                        </a:spcAft>
                        <a:tabLst>
                          <a:tab pos="650240" algn="l"/>
                        </a:tabLst>
                      </a:pPr>
                      <a:r>
                        <a:rPr lang="en-US" sz="2400" dirty="0">
                          <a:effectLst/>
                        </a:rPr>
                        <a:t> </a:t>
                      </a:r>
                      <a:endParaRPr lang="en-US" sz="2400" dirty="0">
                        <a:effectLst/>
                        <a:latin typeface="Cambria"/>
                        <a:ea typeface="ＭＳ 明朝"/>
                        <a:cs typeface="Times New Roman"/>
                      </a:endParaRPr>
                    </a:p>
                  </a:txBody>
                  <a:tcPr marL="68580" marR="68580" marT="0" marB="0"/>
                </a:tc>
              </a:tr>
              <a:tr h="370840">
                <a:tc>
                  <a:txBody>
                    <a:bodyPr/>
                    <a:lstStyle/>
                    <a:p>
                      <a:pPr marL="0" marR="0" algn="ctr">
                        <a:spcBef>
                          <a:spcPts val="0"/>
                        </a:spcBef>
                        <a:spcAft>
                          <a:spcPts val="0"/>
                        </a:spcAft>
                        <a:tabLst>
                          <a:tab pos="650240" algn="l"/>
                        </a:tabLst>
                      </a:pPr>
                      <a:r>
                        <a:rPr lang="en-US" sz="2400">
                          <a:effectLst/>
                        </a:rPr>
                        <a:t>Duration of Conflict</a:t>
                      </a:r>
                      <a:endParaRPr lang="en-US" sz="240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400">
                          <a:effectLst/>
                        </a:rPr>
                        <a:t>1999-2003</a:t>
                      </a:r>
                      <a:endParaRPr lang="en-US" sz="240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400">
                          <a:effectLst/>
                        </a:rPr>
                        <a:t>1977-1994</a:t>
                      </a:r>
                      <a:endParaRPr lang="en-US" sz="240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400">
                          <a:effectLst/>
                        </a:rPr>
                        <a:t>1987-</a:t>
                      </a:r>
                      <a:endParaRPr lang="en-US" sz="240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400">
                          <a:effectLst/>
                        </a:rPr>
                        <a:t>1991-2002</a:t>
                      </a:r>
                      <a:endParaRPr lang="en-US" sz="2400">
                        <a:effectLst/>
                        <a:latin typeface="Cambria"/>
                        <a:ea typeface="ＭＳ 明朝"/>
                        <a:cs typeface="Times New Roman"/>
                      </a:endParaRPr>
                    </a:p>
                  </a:txBody>
                  <a:tcPr marL="68580" marR="68580" marT="0" marB="0"/>
                </a:tc>
              </a:tr>
              <a:tr h="370840">
                <a:tc>
                  <a:txBody>
                    <a:bodyPr/>
                    <a:lstStyle/>
                    <a:p>
                      <a:pPr marL="0" marR="0" algn="ctr">
                        <a:spcBef>
                          <a:spcPts val="0"/>
                        </a:spcBef>
                        <a:spcAft>
                          <a:spcPts val="0"/>
                        </a:spcAft>
                        <a:tabLst>
                          <a:tab pos="650240" algn="l"/>
                        </a:tabLst>
                      </a:pPr>
                      <a:r>
                        <a:rPr lang="en-US" sz="2400">
                          <a:effectLst/>
                        </a:rPr>
                        <a:t>Who emerged with power</a:t>
                      </a:r>
                      <a:endParaRPr lang="en-US" sz="240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400">
                          <a:effectLst/>
                        </a:rPr>
                        <a:t>LURD</a:t>
                      </a:r>
                      <a:endParaRPr lang="en-US" sz="240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400">
                          <a:effectLst/>
                        </a:rPr>
                        <a:t>FRELIMO</a:t>
                      </a:r>
                      <a:endParaRPr lang="en-US" sz="240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400">
                          <a:effectLst/>
                        </a:rPr>
                        <a:t>Ongoing, Government retains control</a:t>
                      </a:r>
                      <a:endParaRPr lang="en-US" sz="240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400">
                          <a:effectLst/>
                        </a:rPr>
                        <a:t>SLPP</a:t>
                      </a:r>
                      <a:endParaRPr lang="en-US" sz="2400">
                        <a:effectLst/>
                        <a:latin typeface="Cambria"/>
                        <a:ea typeface="ＭＳ 明朝"/>
                        <a:cs typeface="Times New Roman"/>
                      </a:endParaRPr>
                    </a:p>
                  </a:txBody>
                  <a:tcPr marL="68580" marR="68580" marT="0" marB="0"/>
                </a:tc>
              </a:tr>
              <a:tr h="883920">
                <a:tc>
                  <a:txBody>
                    <a:bodyPr/>
                    <a:lstStyle/>
                    <a:p>
                      <a:pPr marL="0" marR="0" algn="ctr">
                        <a:spcBef>
                          <a:spcPts val="0"/>
                        </a:spcBef>
                        <a:spcAft>
                          <a:spcPts val="0"/>
                        </a:spcAft>
                        <a:tabLst>
                          <a:tab pos="650240" algn="l"/>
                        </a:tabLst>
                      </a:pPr>
                      <a:r>
                        <a:rPr lang="en-US" sz="2400">
                          <a:effectLst/>
                        </a:rPr>
                        <a:t>Number of Child Soldiers </a:t>
                      </a:r>
                      <a:endParaRPr lang="en-US" sz="240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400">
                          <a:effectLst/>
                        </a:rPr>
                        <a:t>18% NPLA forces</a:t>
                      </a:r>
                      <a:endParaRPr lang="en-US" sz="240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400">
                          <a:effectLst/>
                        </a:rPr>
                        <a:t>~25,000</a:t>
                      </a:r>
                      <a:endParaRPr lang="en-US" sz="240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400">
                          <a:effectLst/>
                        </a:rPr>
                        <a:t>~20,000</a:t>
                      </a:r>
                      <a:endParaRPr lang="en-US" sz="2400">
                        <a:effectLst/>
                        <a:latin typeface="Cambria"/>
                        <a:ea typeface="ＭＳ 明朝"/>
                        <a:cs typeface="Times New Roman"/>
                      </a:endParaRPr>
                    </a:p>
                  </a:txBody>
                  <a:tcPr marL="68580" marR="68580" marT="0" marB="0"/>
                </a:tc>
                <a:tc>
                  <a:txBody>
                    <a:bodyPr/>
                    <a:lstStyle/>
                    <a:p>
                      <a:pPr marL="0" marR="0" algn="ctr">
                        <a:spcBef>
                          <a:spcPts val="0"/>
                        </a:spcBef>
                        <a:spcAft>
                          <a:spcPts val="0"/>
                        </a:spcAft>
                        <a:tabLst>
                          <a:tab pos="650240" algn="l"/>
                        </a:tabLst>
                      </a:pPr>
                      <a:r>
                        <a:rPr lang="en-US" sz="2400" dirty="0">
                          <a:effectLst/>
                        </a:rPr>
                        <a:t>~25,000</a:t>
                      </a:r>
                      <a:endParaRPr lang="en-US" sz="2400" dirty="0">
                        <a:effectLst/>
                        <a:latin typeface="Cambria"/>
                        <a:ea typeface="ＭＳ 明朝"/>
                        <a:cs typeface="Times New Roman"/>
                      </a:endParaRPr>
                    </a:p>
                  </a:txBody>
                  <a:tcPr marL="68580" marR="68580" marT="0" marB="0"/>
                </a:tc>
              </a:tr>
            </a:tbl>
          </a:graphicData>
        </a:graphic>
      </p:graphicFrame>
      <p:pic>
        <p:nvPicPr>
          <p:cNvPr id="21" name="Picture 20" descr="6.1.4.27-Colby-Colleg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0" y="2133600"/>
            <a:ext cx="3581400" cy="3622098"/>
          </a:xfrm>
          <a:prstGeom prst="rect">
            <a:avLst/>
          </a:prstGeom>
          <a:solidFill>
            <a:schemeClr val="tx1"/>
          </a:solidFill>
        </p:spPr>
      </p:pic>
      <p:pic>
        <p:nvPicPr>
          <p:cNvPr id="22" name="Picture 21" descr="6.1.4.27-Colby-Colleg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18800" y="2133600"/>
            <a:ext cx="3767191" cy="3810000"/>
          </a:xfrm>
          <a:prstGeom prst="rect">
            <a:avLst/>
          </a:prstGeom>
          <a:solidFill>
            <a:srgbClr val="000000"/>
          </a:solidFill>
        </p:spPr>
      </p:pic>
    </p:spTree>
    <p:extLst>
      <p:ext uri="{BB962C8B-B14F-4D97-AF65-F5344CB8AC3E}">
        <p14:creationId xmlns:p14="http://schemas.microsoft.com/office/powerpoint/2010/main" val="1925305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4501</TotalTime>
  <Words>1700</Words>
  <Application>Microsoft Macintosh PowerPoint</Application>
  <PresentationFormat>Custom</PresentationFormat>
  <Paragraphs>122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Andy Currier</cp:lastModifiedBy>
  <cp:revision>29</cp:revision>
  <dcterms:created xsi:type="dcterms:W3CDTF">2014-04-08T13:46:32Z</dcterms:created>
  <dcterms:modified xsi:type="dcterms:W3CDTF">2015-04-28T00:54:11Z</dcterms:modified>
</cp:coreProperties>
</file>