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3" d="100"/>
          <a:sy n="33" d="100"/>
        </p:scale>
        <p:origin x="1008" y="3760"/>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4/27/15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4/27/15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4/27/15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4/27/15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4/27/15</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70565" y="2438400"/>
            <a:ext cx="8305800" cy="4213810"/>
          </a:xfrm>
          <a:prstGeom prst="rect">
            <a:avLst/>
          </a:prstGeom>
        </p:spPr>
      </p:pic>
      <p:sp>
        <p:nvSpPr>
          <p:cNvPr id="5" name="TextBox 4"/>
          <p:cNvSpPr txBox="1"/>
          <p:nvPr/>
        </p:nvSpPr>
        <p:spPr>
          <a:xfrm>
            <a:off x="12843164" y="1290150"/>
            <a:ext cx="27127200" cy="3046988"/>
          </a:xfrm>
          <a:prstGeom prst="rect">
            <a:avLst/>
          </a:prstGeom>
          <a:noFill/>
        </p:spPr>
        <p:txBody>
          <a:bodyPr wrap="square" rtlCol="0">
            <a:spAutoFit/>
          </a:bodyPr>
          <a:lstStyle/>
          <a:p>
            <a:pPr algn="ctr"/>
            <a:r>
              <a:rPr lang="en-US" sz="9600" dirty="0" smtClean="0"/>
              <a:t>South African Minority Rule in the Context of the Cold War  </a:t>
            </a:r>
            <a:endParaRPr lang="en-US" sz="9600" dirty="0"/>
          </a:p>
        </p:txBody>
      </p:sp>
      <p:sp>
        <p:nvSpPr>
          <p:cNvPr id="6" name="TextBox 5"/>
          <p:cNvSpPr txBox="1"/>
          <p:nvPr/>
        </p:nvSpPr>
        <p:spPr>
          <a:xfrm>
            <a:off x="12877800" y="4114800"/>
            <a:ext cx="27127200" cy="1200329"/>
          </a:xfrm>
          <a:prstGeom prst="rect">
            <a:avLst/>
          </a:prstGeom>
          <a:noFill/>
        </p:spPr>
        <p:txBody>
          <a:bodyPr wrap="square" rtlCol="0">
            <a:spAutoFit/>
          </a:bodyPr>
          <a:lstStyle/>
          <a:p>
            <a:pPr algn="ctr"/>
            <a:r>
              <a:rPr lang="en-US" sz="7200" dirty="0" smtClean="0">
                <a:latin typeface="Helvetica" pitchFamily="34" charset="0"/>
              </a:rPr>
              <a:t>Jack Hartigan</a:t>
            </a:r>
            <a:endParaRPr lang="en-US" sz="7200" dirty="0">
              <a:latin typeface="Helvetica" pitchFamily="34" charset="0"/>
            </a:endParaRPr>
          </a:p>
        </p:txBody>
      </p:sp>
      <p:sp>
        <p:nvSpPr>
          <p:cNvPr id="7" name="TextBox 6"/>
          <p:cNvSpPr txBox="1"/>
          <p:nvPr/>
        </p:nvSpPr>
        <p:spPr>
          <a:xfrm>
            <a:off x="13030200" y="5410200"/>
            <a:ext cx="27127200" cy="1200329"/>
          </a:xfrm>
          <a:prstGeom prst="rect">
            <a:avLst/>
          </a:prstGeom>
          <a:noFill/>
        </p:spPr>
        <p:txBody>
          <a:bodyPr wrap="square" rtlCol="0">
            <a:spAutoFit/>
          </a:bodyPr>
          <a:lstStyle/>
          <a:p>
            <a:pPr algn="ctr"/>
            <a:r>
              <a:rPr lang="en-US" sz="7200" dirty="0" smtClean="0">
                <a:latin typeface="Helvetica" pitchFamily="34" charset="0"/>
              </a:rPr>
              <a:t>Department of Government , Colby College, Waterville, ME</a:t>
            </a:r>
            <a:endParaRPr lang="en-US" sz="7200" dirty="0">
              <a:latin typeface="Helvetica" pitchFamily="34" charset="0"/>
            </a:endParaRPr>
          </a:p>
        </p:txBody>
      </p:sp>
      <p:sp>
        <p:nvSpPr>
          <p:cNvPr id="8" name="TextBox 7"/>
          <p:cNvSpPr txBox="1"/>
          <p:nvPr/>
        </p:nvSpPr>
        <p:spPr>
          <a:xfrm>
            <a:off x="1600200" y="7765473"/>
            <a:ext cx="13258800" cy="14496280"/>
          </a:xfrm>
          <a:prstGeom prst="rect">
            <a:avLst/>
          </a:prstGeom>
          <a:noFill/>
        </p:spPr>
        <p:txBody>
          <a:bodyPr wrap="square" rtlCol="0">
            <a:spAutoFit/>
          </a:bodyPr>
          <a:lstStyle/>
          <a:p>
            <a:pPr algn="ctr"/>
            <a:r>
              <a:rPr lang="en-US" sz="7200" dirty="0" smtClean="0">
                <a:latin typeface="Helvetica" pitchFamily="34" charset="0"/>
              </a:rPr>
              <a:t>Question &amp; Background </a:t>
            </a:r>
          </a:p>
          <a:p>
            <a:pPr algn="ctr"/>
            <a:endParaRPr lang="en-US" sz="3200" dirty="0">
              <a:latin typeface="Helvetica" pitchFamily="34" charset="0"/>
            </a:endParaRPr>
          </a:p>
          <a:p>
            <a:r>
              <a:rPr lang="en-US" sz="3200" b="1" dirty="0" smtClean="0">
                <a:latin typeface="Calibri"/>
                <a:cs typeface="Calibri"/>
              </a:rPr>
              <a:t>Question: </a:t>
            </a:r>
            <a:r>
              <a:rPr lang="en-US" sz="3200" dirty="0" smtClean="0">
                <a:latin typeface="Calibri"/>
                <a:cs typeface="Calibri"/>
              </a:rPr>
              <a:t>Under </a:t>
            </a:r>
            <a:r>
              <a:rPr lang="en-US" sz="3200" dirty="0">
                <a:latin typeface="Calibri"/>
                <a:cs typeface="Calibri"/>
              </a:rPr>
              <a:t>what conditions, both international and domestic, was South Africa able to sustain minority rule longer than other states in Africa</a:t>
            </a:r>
            <a:r>
              <a:rPr lang="en-US" sz="3200" dirty="0" smtClean="0">
                <a:latin typeface="Calibri"/>
                <a:cs typeface="Calibri"/>
              </a:rPr>
              <a:t>? </a:t>
            </a:r>
          </a:p>
          <a:p>
            <a:endParaRPr lang="en-US" sz="3200" dirty="0" smtClean="0">
              <a:latin typeface="Calibri"/>
              <a:cs typeface="Calibri"/>
            </a:endParaRPr>
          </a:p>
          <a:p>
            <a:endParaRPr lang="en-US" sz="3200" dirty="0">
              <a:latin typeface="Calibri"/>
              <a:cs typeface="Calibri"/>
            </a:endParaRPr>
          </a:p>
          <a:p>
            <a:r>
              <a:rPr lang="en-US" sz="3200" b="1" dirty="0" smtClean="0">
                <a:latin typeface="Calibri"/>
                <a:cs typeface="Calibri"/>
              </a:rPr>
              <a:t>Background: </a:t>
            </a:r>
            <a:r>
              <a:rPr lang="en-US" sz="3200" dirty="0"/>
              <a:t>Apartheid South Africa was a pariah. Long after the legacies of colonialism faded from the African continent, South Africa remained ruled by a white minority. The National Party—a  pro-apartheid political party—governed South Africa until the Nelson Mandela was elected as the first black, democratically-elected president of the Republic of South Africa in 1994 </a:t>
            </a:r>
            <a:endParaRPr lang="en-US" sz="3200" b="1" dirty="0" smtClean="0">
              <a:latin typeface="Calibri"/>
              <a:cs typeface="Calibri"/>
            </a:endParaRPr>
          </a:p>
          <a:p>
            <a:endParaRPr lang="en-US" sz="3200" b="1" dirty="0">
              <a:latin typeface="Calibri"/>
              <a:cs typeface="Calibri"/>
            </a:endParaRPr>
          </a:p>
          <a:p>
            <a:r>
              <a:rPr lang="en-US" sz="3200" b="1" dirty="0" smtClean="0">
                <a:latin typeface="Calibri"/>
                <a:cs typeface="Calibri"/>
              </a:rPr>
              <a:t>Hypothesis:</a:t>
            </a:r>
          </a:p>
          <a:p>
            <a:pPr marL="571500" indent="-571500">
              <a:buFont typeface="+mj-lt"/>
              <a:buAutoNum type="romanUcPeriod"/>
            </a:pPr>
            <a:r>
              <a:rPr lang="en-US" sz="3200" dirty="0" smtClean="0">
                <a:latin typeface="Calibri"/>
                <a:cs typeface="Calibri"/>
              </a:rPr>
              <a:t>South </a:t>
            </a:r>
            <a:r>
              <a:rPr lang="en-US" sz="3200" dirty="0">
                <a:latin typeface="Calibri"/>
                <a:cs typeface="Calibri"/>
              </a:rPr>
              <a:t>Africa leveraged its staunch anti-communist stance to attract foreign support in order to perpetuate the </a:t>
            </a:r>
            <a:r>
              <a:rPr lang="en-US" sz="3200" dirty="0" smtClean="0">
                <a:latin typeface="Calibri"/>
                <a:cs typeface="Calibri"/>
              </a:rPr>
              <a:t>regime.</a:t>
            </a:r>
          </a:p>
          <a:p>
            <a:pPr marL="571500" indent="-571500">
              <a:buFont typeface="+mj-lt"/>
              <a:buAutoNum type="romanUcPeriod"/>
            </a:pPr>
            <a:r>
              <a:rPr lang="en-US" sz="3200" dirty="0" smtClean="0">
                <a:latin typeface="Calibri"/>
                <a:cs typeface="Calibri"/>
              </a:rPr>
              <a:t>South </a:t>
            </a:r>
            <a:r>
              <a:rPr lang="en-US" sz="3200" dirty="0">
                <a:latin typeface="Calibri"/>
                <a:cs typeface="Calibri"/>
              </a:rPr>
              <a:t>Africa’s economic advantage helped perpetuate rule South Africa had a strong security service that helped perpetuate minority rule </a:t>
            </a:r>
            <a:endParaRPr lang="en-US" sz="3200" dirty="0" smtClean="0">
              <a:latin typeface="Calibri"/>
              <a:cs typeface="Calibri"/>
            </a:endParaRPr>
          </a:p>
          <a:p>
            <a:pPr marL="571500" indent="-571500">
              <a:buFont typeface="+mj-lt"/>
              <a:buAutoNum type="romanUcPeriod"/>
            </a:pPr>
            <a:r>
              <a:rPr lang="en-US" sz="3200" dirty="0" smtClean="0">
                <a:latin typeface="Calibri"/>
                <a:cs typeface="Calibri"/>
              </a:rPr>
              <a:t>Minority </a:t>
            </a:r>
            <a:r>
              <a:rPr lang="en-US" sz="3200" dirty="0">
                <a:latin typeface="Calibri"/>
                <a:cs typeface="Calibri"/>
              </a:rPr>
              <a:t>rule was much more consolidated in South African than </a:t>
            </a:r>
            <a:r>
              <a:rPr lang="en-US" sz="3200" dirty="0" smtClean="0">
                <a:latin typeface="Calibri"/>
                <a:cs typeface="Calibri"/>
              </a:rPr>
              <a:t>in other African states</a:t>
            </a:r>
          </a:p>
          <a:p>
            <a:endParaRPr lang="en-US" sz="3200" b="1" dirty="0">
              <a:latin typeface="Calibri"/>
              <a:cs typeface="Calibri"/>
            </a:endParaRPr>
          </a:p>
          <a:p>
            <a:r>
              <a:rPr lang="en-US" sz="3200" b="1" dirty="0" smtClean="0">
                <a:cs typeface="Calibri"/>
              </a:rPr>
              <a:t>Argument</a:t>
            </a:r>
            <a:r>
              <a:rPr lang="en-US" sz="3200" b="1" dirty="0">
                <a:cs typeface="Calibri"/>
              </a:rPr>
              <a:t>: </a:t>
            </a:r>
            <a:r>
              <a:rPr lang="en-US" sz="3200" dirty="0">
                <a:cs typeface="Calibri"/>
              </a:rPr>
              <a:t>The South African minority regime was able to sustain white-minority rule so much longer than the rest of the continent because Pretoria effectively leveraged external Cold War support, to develop three areas crucial to the regimes survival:  the military, the economy , and state security </a:t>
            </a:r>
            <a:r>
              <a:rPr lang="en-US" sz="3200" dirty="0" smtClean="0">
                <a:cs typeface="Calibri"/>
              </a:rPr>
              <a:t>systems.</a:t>
            </a:r>
          </a:p>
          <a:p>
            <a:endParaRPr lang="en-US" sz="3200" dirty="0">
              <a:cs typeface="Calibri"/>
            </a:endParaRPr>
          </a:p>
          <a:p>
            <a:r>
              <a:rPr lang="en-US" sz="3200" dirty="0" smtClean="0">
                <a:cs typeface="Calibri"/>
              </a:rPr>
              <a:t> </a:t>
            </a:r>
            <a:endParaRPr lang="en-US" sz="3200" dirty="0">
              <a:cs typeface="Calibri"/>
            </a:endParaRPr>
          </a:p>
          <a:p>
            <a:pPr marL="571500" indent="-571500">
              <a:buFont typeface="+mj-lt"/>
              <a:buAutoNum type="romanUcPeriod"/>
            </a:pPr>
            <a:endParaRPr lang="en-US" sz="3200" dirty="0">
              <a:latin typeface="Calibri"/>
              <a:cs typeface="Calibri"/>
            </a:endParaRPr>
          </a:p>
          <a:p>
            <a:endParaRPr lang="en-US" sz="3200" dirty="0">
              <a:latin typeface="Cambria"/>
              <a:cs typeface="Cambria"/>
            </a:endParaRPr>
          </a:p>
        </p:txBody>
      </p:sp>
      <p:sp>
        <p:nvSpPr>
          <p:cNvPr id="9" name="TextBox 8"/>
          <p:cNvSpPr txBox="1"/>
          <p:nvPr/>
        </p:nvSpPr>
        <p:spPr>
          <a:xfrm>
            <a:off x="15621000" y="7751618"/>
            <a:ext cx="13258800" cy="27299791"/>
          </a:xfrm>
          <a:prstGeom prst="rect">
            <a:avLst/>
          </a:prstGeom>
          <a:noFill/>
        </p:spPr>
        <p:txBody>
          <a:bodyPr wrap="square" rtlCol="0">
            <a:spAutoFit/>
          </a:bodyPr>
          <a:lstStyle/>
          <a:p>
            <a:pPr algn="ctr"/>
            <a:r>
              <a:rPr lang="en-US" sz="7200" dirty="0" smtClean="0">
                <a:latin typeface="Helvetica"/>
                <a:cs typeface="Helvetica"/>
              </a:rPr>
              <a:t>Findings</a:t>
            </a:r>
          </a:p>
          <a:p>
            <a:pPr algn="ctr"/>
            <a:endParaRPr lang="en-US" sz="3200" dirty="0">
              <a:latin typeface="Helvetica"/>
              <a:cs typeface="Helvetica"/>
            </a:endParaRPr>
          </a:p>
          <a:p>
            <a:r>
              <a:rPr lang="en-US" sz="3200" dirty="0" smtClean="0">
                <a:latin typeface="Helvetica"/>
                <a:cs typeface="Helvetica"/>
              </a:rPr>
              <a:t>The National Party would not have been able to sustain minority-rule until 1993 if it were not for the Cold </a:t>
            </a:r>
            <a:r>
              <a:rPr lang="en-US" sz="3200" dirty="0" smtClean="0">
                <a:latin typeface="Helvetica"/>
                <a:cs typeface="Helvetica"/>
              </a:rPr>
              <a:t>War:</a:t>
            </a:r>
          </a:p>
          <a:p>
            <a:endParaRPr lang="en-US" sz="3200" dirty="0">
              <a:latin typeface="Helvetica"/>
              <a:cs typeface="Helvetica"/>
            </a:endParaRPr>
          </a:p>
          <a:p>
            <a:endParaRPr lang="en-US" sz="3200" dirty="0" smtClean="0">
              <a:latin typeface="Helvetica"/>
              <a:cs typeface="Helvetica"/>
            </a:endParaRPr>
          </a:p>
          <a:p>
            <a:r>
              <a:rPr lang="en-US" sz="3200" b="1" dirty="0" smtClean="0">
                <a:latin typeface="Helvetica"/>
                <a:cs typeface="Helvetica"/>
              </a:rPr>
              <a:t>South Africa’s Strategic Importance to the West:</a:t>
            </a:r>
          </a:p>
          <a:p>
            <a:pPr marL="457200" indent="-457200">
              <a:buFont typeface="Arial"/>
              <a:buChar char="•"/>
            </a:pPr>
            <a:r>
              <a:rPr lang="en-US" sz="3200" dirty="0" smtClean="0">
                <a:latin typeface="Helvetica"/>
                <a:cs typeface="Helvetica"/>
              </a:rPr>
              <a:t>Deep water ports centered around an important shipping lane</a:t>
            </a:r>
          </a:p>
          <a:p>
            <a:pPr marL="457200" indent="-457200">
              <a:buFont typeface="Arial"/>
              <a:buChar char="•"/>
            </a:pPr>
            <a:r>
              <a:rPr lang="en-US" sz="3200" dirty="0" smtClean="0">
                <a:latin typeface="Helvetica"/>
                <a:cs typeface="Helvetica"/>
              </a:rPr>
              <a:t>Rich in natural resources</a:t>
            </a:r>
          </a:p>
          <a:p>
            <a:pPr marL="457200" indent="-457200">
              <a:buFont typeface="Arial"/>
              <a:buChar char="•"/>
            </a:pPr>
            <a:r>
              <a:rPr lang="en-US" sz="3200" dirty="0" smtClean="0">
                <a:latin typeface="Helvetica"/>
                <a:cs typeface="Helvetica"/>
              </a:rPr>
              <a:t>Geographically important</a:t>
            </a:r>
          </a:p>
          <a:p>
            <a:pPr marL="2808488" lvl="1" indent="-457200">
              <a:buFont typeface="Arial"/>
              <a:buChar char="•"/>
            </a:pPr>
            <a:r>
              <a:rPr lang="en-US" sz="3200" dirty="0" smtClean="0">
                <a:latin typeface="Helvetica"/>
                <a:cs typeface="Helvetica"/>
              </a:rPr>
              <a:t>Balances Soviet advancements in the area</a:t>
            </a:r>
            <a:endParaRPr lang="en-US" sz="3200" dirty="0">
              <a:latin typeface="Helvetica"/>
              <a:cs typeface="Helvetica"/>
            </a:endParaRPr>
          </a:p>
          <a:p>
            <a:endParaRPr lang="en-US" sz="3200" dirty="0">
              <a:latin typeface="Helvetica"/>
              <a:cs typeface="Helvetica"/>
            </a:endParaRPr>
          </a:p>
          <a:p>
            <a:r>
              <a:rPr lang="en-US" sz="3200" b="1" dirty="0" smtClean="0">
                <a:latin typeface="Helvetica"/>
                <a:cs typeface="Helvetica"/>
              </a:rPr>
              <a:t>Cold War Dynamics Helped Perpetuate National Party Rule in Three Ways:</a:t>
            </a:r>
          </a:p>
          <a:p>
            <a:endParaRPr lang="en-US" sz="3200" b="1" dirty="0">
              <a:latin typeface="Helvetica"/>
              <a:cs typeface="Helvetica"/>
            </a:endParaRPr>
          </a:p>
          <a:p>
            <a:pPr marL="514350" indent="-514350">
              <a:buAutoNum type="arabicParenR"/>
            </a:pPr>
            <a:r>
              <a:rPr lang="en-US" sz="3200" b="1" dirty="0" smtClean="0">
                <a:latin typeface="Helvetica"/>
                <a:cs typeface="Helvetica"/>
              </a:rPr>
              <a:t>The West Generously Supported the South African Defense Force (SADF)</a:t>
            </a:r>
          </a:p>
          <a:p>
            <a:pPr marL="514350" indent="-514350">
              <a:buFont typeface="Arial"/>
              <a:buChar char="•"/>
            </a:pPr>
            <a:r>
              <a:rPr lang="en-US" sz="3200" dirty="0" smtClean="0">
                <a:latin typeface="Helvetica"/>
                <a:cs typeface="Helvetica"/>
              </a:rPr>
              <a:t>South Africa went looking for willing partners to supply military technology after the unilateral arms embargo against the National Party regime in 1964</a:t>
            </a:r>
          </a:p>
          <a:p>
            <a:pPr marL="514350" indent="-514350">
              <a:buFont typeface="Arial"/>
              <a:buChar char="•"/>
            </a:pPr>
            <a:r>
              <a:rPr lang="en-US" sz="3200" dirty="0" smtClean="0">
                <a:latin typeface="Helvetica"/>
                <a:cs typeface="Helvetica"/>
              </a:rPr>
              <a:t>However, moral issues were soon replaced by geostrategic interests </a:t>
            </a:r>
          </a:p>
          <a:p>
            <a:pPr marL="514350" indent="-514350">
              <a:buFont typeface="Arial"/>
              <a:buChar char="•"/>
            </a:pPr>
            <a:r>
              <a:rPr lang="en-US" sz="3200" dirty="0" smtClean="0">
                <a:latin typeface="Helvetica"/>
                <a:cs typeface="Helvetica"/>
              </a:rPr>
              <a:t>Sout</a:t>
            </a:r>
            <a:r>
              <a:rPr lang="en-US" sz="3200" dirty="0" smtClean="0">
                <a:latin typeface="Helvetica"/>
                <a:cs typeface="Helvetica"/>
              </a:rPr>
              <a:t>h Africa found two willing partners in France and Israeli</a:t>
            </a:r>
          </a:p>
          <a:p>
            <a:pPr marL="514350" indent="-514350">
              <a:buFont typeface="Arial"/>
              <a:buChar char="•"/>
            </a:pPr>
            <a:r>
              <a:rPr lang="en-US" sz="3200" dirty="0" smtClean="0">
                <a:latin typeface="Helvetica"/>
                <a:cs typeface="Helvetica"/>
              </a:rPr>
              <a:t>France subverted the ban buy claiming that they only sold weapons that could be used in external defense. </a:t>
            </a:r>
            <a:endParaRPr lang="en-US" sz="3200" dirty="0">
              <a:latin typeface="Helvetica"/>
              <a:cs typeface="Helvetica"/>
            </a:endParaRPr>
          </a:p>
          <a:p>
            <a:pPr marL="2865638" lvl="1" indent="-514350">
              <a:buFont typeface="Arial"/>
              <a:buChar char="•"/>
            </a:pPr>
            <a:r>
              <a:rPr lang="en-US" sz="3200" dirty="0" smtClean="0">
                <a:latin typeface="Helvetica"/>
                <a:cs typeface="Helvetica"/>
              </a:rPr>
              <a:t>An impossible claim to support </a:t>
            </a:r>
          </a:p>
          <a:p>
            <a:pPr marL="514350" indent="-514350">
              <a:buFont typeface="Arial"/>
              <a:buChar char="•"/>
            </a:pPr>
            <a:r>
              <a:rPr lang="en-US" sz="3200" dirty="0" smtClean="0">
                <a:latin typeface="Helvetica"/>
                <a:cs typeface="Helvetica"/>
              </a:rPr>
              <a:t>Israel took a strong interest in helping the SADF</a:t>
            </a:r>
          </a:p>
          <a:p>
            <a:pPr marL="2865638" lvl="1" indent="-514350">
              <a:buFont typeface="Arial"/>
              <a:buChar char="•"/>
            </a:pPr>
            <a:r>
              <a:rPr lang="en-US" sz="3200" dirty="0" smtClean="0">
                <a:latin typeface="Helvetica"/>
                <a:cs typeface="Helvetica"/>
              </a:rPr>
              <a:t>Fancied themselves as bothers whom faced similar geopolitical situations</a:t>
            </a:r>
          </a:p>
          <a:p>
            <a:pPr marL="514350" indent="-514350">
              <a:buFont typeface="Arial"/>
              <a:buChar char="•"/>
            </a:pPr>
            <a:r>
              <a:rPr lang="en-US" sz="3200" dirty="0" smtClean="0">
                <a:latin typeface="Helvetica"/>
                <a:cs typeface="Helvetica"/>
              </a:rPr>
              <a:t>SADF and Israeli Defense Force (IDF) cooperation began in earnest in 1974 when Israeli </a:t>
            </a:r>
            <a:r>
              <a:rPr lang="en-US" sz="3200" dirty="0">
                <a:latin typeface="Helvetica"/>
                <a:cs typeface="Helvetica"/>
              </a:rPr>
              <a:t>Defense minister Simone Peres made a secrete visit to Pretoria to meet with SADF leadership. In 1975, as a direct result of that meeting, the first Israel-South Africa agreement (ISSA) was born. </a:t>
            </a:r>
            <a:endParaRPr lang="en-US" sz="3200" dirty="0" smtClean="0">
              <a:latin typeface="Helvetica"/>
              <a:cs typeface="Helvetica"/>
            </a:endParaRPr>
          </a:p>
          <a:p>
            <a:pPr marL="514350" indent="-514350">
              <a:buFont typeface="Arial"/>
              <a:buChar char="•"/>
            </a:pPr>
            <a:r>
              <a:rPr lang="en-US" sz="3200" dirty="0">
                <a:latin typeface="Helvetica"/>
                <a:cs typeface="Helvetica"/>
              </a:rPr>
              <a:t>In 1975, South Africa was the recipient of a majority of Israeli’s military exports, a sum that reached just shy of $200 million (in 1975 dollars)</a:t>
            </a:r>
            <a:r>
              <a:rPr lang="en-US" sz="3200" dirty="0">
                <a:latin typeface="Helvetica"/>
                <a:cs typeface="Helvetica"/>
              </a:rPr>
              <a:t> </a:t>
            </a:r>
            <a:endParaRPr lang="en-US" sz="3200" dirty="0" smtClean="0">
              <a:latin typeface="Helvetica"/>
              <a:cs typeface="Helvetica"/>
            </a:endParaRPr>
          </a:p>
          <a:p>
            <a:pPr marL="514350" indent="-514350">
              <a:buFont typeface="Arial"/>
              <a:buChar char="•"/>
            </a:pPr>
            <a:r>
              <a:rPr lang="en-US" sz="3200" dirty="0">
                <a:latin typeface="Helvetica"/>
                <a:cs typeface="Helvetica"/>
              </a:rPr>
              <a:t>By 1976, that number had had risen to almost $700 million and would continue to rise</a:t>
            </a:r>
            <a:r>
              <a:rPr lang="en-US" sz="3200" dirty="0">
                <a:latin typeface="Helvetica"/>
                <a:cs typeface="Helvetica"/>
              </a:rPr>
              <a:t> </a:t>
            </a:r>
            <a:r>
              <a:rPr lang="en-US" sz="3200" dirty="0" smtClean="0">
                <a:latin typeface="Helvetica"/>
                <a:cs typeface="Helvetica"/>
              </a:rPr>
              <a:t>peaking in 1990</a:t>
            </a:r>
          </a:p>
          <a:p>
            <a:r>
              <a:rPr lang="en-US" sz="3200" b="1" dirty="0" smtClean="0">
                <a:latin typeface="Helvetica"/>
                <a:cs typeface="Helvetica"/>
              </a:rPr>
              <a:t>Nuclear Option </a:t>
            </a:r>
          </a:p>
          <a:p>
            <a:pPr marL="457200" indent="-457200">
              <a:buFont typeface="Arial"/>
              <a:buChar char="•"/>
            </a:pPr>
            <a:r>
              <a:rPr lang="en-US" sz="3200" dirty="0">
                <a:latin typeface="Helvetica"/>
                <a:cs typeface="Helvetica"/>
              </a:rPr>
              <a:t>Perhaps the most interesting example of western support for the South African regime came in the form of nuclear technology that was eventually developed to have offensive capability. </a:t>
            </a:r>
            <a:endParaRPr lang="en-US" sz="3200" dirty="0" smtClean="0">
              <a:latin typeface="Helvetica"/>
              <a:cs typeface="Helvetica"/>
            </a:endParaRPr>
          </a:p>
          <a:p>
            <a:pPr marL="457200" indent="-457200">
              <a:buFont typeface="Arial"/>
              <a:buChar char="•"/>
            </a:pPr>
            <a:r>
              <a:rPr lang="en-US" sz="3200" dirty="0">
                <a:latin typeface="Helvetica"/>
                <a:cs typeface="Helvetica"/>
              </a:rPr>
              <a:t>America’s nuclear cooperation with South Africa commenced in earnest during the Eisenhower administration under the  ‘Atoms for Peace’ program. </a:t>
            </a:r>
            <a:endParaRPr lang="en-US" sz="3200" dirty="0" smtClean="0">
              <a:latin typeface="Helvetica"/>
              <a:cs typeface="Helvetica"/>
            </a:endParaRPr>
          </a:p>
          <a:p>
            <a:pPr marL="2808488" lvl="1" indent="-457200">
              <a:buFont typeface="Arial"/>
              <a:buChar char="•"/>
            </a:pPr>
            <a:r>
              <a:rPr lang="en-US" sz="3200" dirty="0" smtClean="0">
                <a:latin typeface="Helvetica"/>
                <a:cs typeface="Helvetica"/>
              </a:rPr>
              <a:t>In return for technology</a:t>
            </a:r>
            <a:r>
              <a:rPr lang="en-US" sz="3200" dirty="0" smtClean="0">
                <a:latin typeface="Helvetica"/>
                <a:cs typeface="Helvetica"/>
              </a:rPr>
              <a:t>, participant countries would have to pledge not to develop offensive nuclear weapons</a:t>
            </a:r>
          </a:p>
          <a:p>
            <a:pPr marL="2808488" lvl="1" indent="-457200">
              <a:buFont typeface="Arial"/>
              <a:buChar char="•"/>
            </a:pPr>
            <a:r>
              <a:rPr lang="en-US" sz="3200" dirty="0" smtClean="0">
                <a:latin typeface="Helvetica"/>
                <a:cs typeface="Helvetica"/>
              </a:rPr>
              <a:t>U.S. trained 94 South African Scientists and developed SAFARI-I</a:t>
            </a:r>
          </a:p>
          <a:p>
            <a:pPr marL="457200" indent="-457200">
              <a:buFont typeface="Arial"/>
              <a:buChar char="•"/>
            </a:pPr>
            <a:r>
              <a:rPr lang="en-US" sz="3200" dirty="0" smtClean="0">
                <a:latin typeface="Helvetica"/>
                <a:cs typeface="Helvetica"/>
              </a:rPr>
              <a:t>South Africa supplied Israel with tons of yellowcake</a:t>
            </a:r>
          </a:p>
          <a:p>
            <a:pPr marL="457200" indent="-457200">
              <a:buFont typeface="Arial"/>
              <a:buChar char="•"/>
            </a:pPr>
            <a:r>
              <a:rPr lang="en-US" sz="3200" dirty="0" smtClean="0">
                <a:latin typeface="Helvetica"/>
                <a:cs typeface="Helvetica"/>
              </a:rPr>
              <a:t>Israeli eventual helped South Africa develop six nuclear warheads until the programs termination in 1986</a:t>
            </a:r>
          </a:p>
          <a:p>
            <a:pPr marL="457200" indent="-457200">
              <a:buFont typeface="Arial"/>
              <a:buChar char="•"/>
            </a:pPr>
            <a:r>
              <a:rPr lang="en-US" sz="3200" dirty="0" smtClean="0">
                <a:latin typeface="Helvetica"/>
                <a:cs typeface="Helvetica"/>
              </a:rPr>
              <a:t>Western support insured military advantage </a:t>
            </a:r>
            <a:endParaRPr lang="en-US" sz="3200" dirty="0">
              <a:latin typeface="Helvetica"/>
              <a:cs typeface="Helvetica"/>
            </a:endParaRPr>
          </a:p>
          <a:p>
            <a:endParaRPr lang="en-US" sz="3200" dirty="0">
              <a:latin typeface="Helvetica"/>
              <a:cs typeface="Helvetica"/>
            </a:endParaRPr>
          </a:p>
        </p:txBody>
      </p:sp>
      <p:sp>
        <p:nvSpPr>
          <p:cNvPr id="10" name="TextBox 9"/>
          <p:cNvSpPr txBox="1"/>
          <p:nvPr/>
        </p:nvSpPr>
        <p:spPr>
          <a:xfrm>
            <a:off x="29413200" y="7696200"/>
            <a:ext cx="13258800" cy="28777115"/>
          </a:xfrm>
          <a:prstGeom prst="rect">
            <a:avLst/>
          </a:prstGeom>
          <a:noFill/>
        </p:spPr>
        <p:txBody>
          <a:bodyPr wrap="square" rtlCol="0">
            <a:spAutoFit/>
          </a:bodyPr>
          <a:lstStyle/>
          <a:p>
            <a:pPr algn="ctr"/>
            <a:r>
              <a:rPr lang="en-US" sz="7200" dirty="0" smtClean="0">
                <a:latin typeface="Helvetica"/>
                <a:cs typeface="Helvetica"/>
              </a:rPr>
              <a:t>Findings</a:t>
            </a:r>
          </a:p>
          <a:p>
            <a:pPr algn="ctr"/>
            <a:endParaRPr lang="en-US" sz="3200" dirty="0">
              <a:latin typeface="Helvetica"/>
              <a:cs typeface="Helvetica"/>
            </a:endParaRPr>
          </a:p>
          <a:p>
            <a:r>
              <a:rPr lang="en-US" sz="3200" b="1" dirty="0" smtClean="0">
                <a:latin typeface="Helvetica"/>
                <a:cs typeface="Helvetica"/>
              </a:rPr>
              <a:t>2) Massive Economic Growth and South Africa’s Place in the Global </a:t>
            </a:r>
            <a:r>
              <a:rPr lang="en-US" sz="3200" b="1" dirty="0" err="1" smtClean="0">
                <a:latin typeface="Helvetica"/>
                <a:cs typeface="Helvetica"/>
              </a:rPr>
              <a:t>Economcy</a:t>
            </a:r>
            <a:r>
              <a:rPr lang="en-US" sz="3200" b="1" dirty="0" smtClean="0">
                <a:latin typeface="Helvetica"/>
                <a:cs typeface="Helvetica"/>
              </a:rPr>
              <a:t> Perpetuated White Rule:</a:t>
            </a:r>
          </a:p>
          <a:p>
            <a:pPr marL="457200" indent="-457200">
              <a:buFont typeface="Arial"/>
              <a:buChar char="•"/>
            </a:pPr>
            <a:r>
              <a:rPr lang="en-US" sz="3200" dirty="0">
                <a:latin typeface="Helvetica"/>
                <a:cs typeface="Helvetica"/>
              </a:rPr>
              <a:t>While South Africa enjoyed a military superiority over the region that was crucial in keeping the white National Party in power, perhaps just as crucial was the massive economic growth that South Africa experienced in the later decades of the twentieth century. </a:t>
            </a:r>
            <a:endParaRPr lang="en-US" sz="3200" dirty="0" smtClean="0">
              <a:latin typeface="Helvetica"/>
              <a:cs typeface="Helvetica"/>
            </a:endParaRPr>
          </a:p>
          <a:p>
            <a:pPr marL="457200" indent="-457200">
              <a:buFont typeface="Arial"/>
              <a:buChar char="•"/>
            </a:pPr>
            <a:r>
              <a:rPr lang="en-US" sz="3200" dirty="0">
                <a:latin typeface="Helvetica"/>
                <a:cs typeface="Helvetica"/>
              </a:rPr>
              <a:t>Because of the way the economy was structured, South Africa became a relatively attractive place for foreign direct investment</a:t>
            </a:r>
            <a:r>
              <a:rPr lang="en-US" sz="3200" dirty="0">
                <a:latin typeface="Helvetica"/>
                <a:cs typeface="Helvetica"/>
              </a:rPr>
              <a:t> </a:t>
            </a:r>
            <a:endParaRPr lang="en-US" sz="3200" dirty="0" smtClean="0">
              <a:latin typeface="Helvetica"/>
              <a:cs typeface="Helvetica"/>
            </a:endParaRPr>
          </a:p>
          <a:p>
            <a:pPr marL="457200" indent="-457200">
              <a:buFont typeface="Arial"/>
              <a:buChar char="•"/>
            </a:pPr>
            <a:r>
              <a:rPr lang="en-US" sz="3200" dirty="0">
                <a:latin typeface="Helvetica"/>
                <a:cs typeface="Helvetica"/>
              </a:rPr>
              <a:t>Traditionally, the black population has served white farmers, mining magnates, and industrialist with a supply of cheap </a:t>
            </a:r>
            <a:r>
              <a:rPr lang="en-US" sz="3200" dirty="0" smtClean="0">
                <a:latin typeface="Helvetica"/>
                <a:cs typeface="Helvetica"/>
              </a:rPr>
              <a:t>labor</a:t>
            </a:r>
          </a:p>
          <a:p>
            <a:pPr marL="457200" indent="-457200">
              <a:buFont typeface="Arial"/>
              <a:buChar char="•"/>
            </a:pPr>
            <a:r>
              <a:rPr lang="en-US" sz="3200" dirty="0">
                <a:latin typeface="Helvetica"/>
                <a:cs typeface="Helvetica"/>
              </a:rPr>
              <a:t>The South African economy grew five percent each year from 1948 until 1968, a pace of growth that was only topped by the post war economy of Japan </a:t>
            </a:r>
            <a:endParaRPr lang="en-US" sz="3200" dirty="0" smtClean="0">
              <a:latin typeface="Helvetica"/>
              <a:cs typeface="Helvetica"/>
            </a:endParaRPr>
          </a:p>
          <a:p>
            <a:pPr marL="457200" indent="-457200">
              <a:buFont typeface="Arial"/>
              <a:buChar char="•"/>
            </a:pPr>
            <a:r>
              <a:rPr lang="en-US" sz="3200" dirty="0">
                <a:latin typeface="Helvetica"/>
                <a:cs typeface="Helvetica"/>
              </a:rPr>
              <a:t>In 1976—at the height of South Africa’s economic growth plan — blacks represented 71% of the population, but only took home 23% of the pay. Furthermore, the National Party set the official absolute minimum that a black family of six could survive on at $123.65 per month in 1975. In the same year it was reported that </a:t>
            </a:r>
            <a:r>
              <a:rPr lang="en-US" sz="3200" dirty="0" smtClean="0">
                <a:latin typeface="Helvetica"/>
                <a:cs typeface="Helvetica"/>
              </a:rPr>
              <a:t>63.5% </a:t>
            </a:r>
            <a:r>
              <a:rPr lang="en-US" sz="3200" dirty="0">
                <a:latin typeface="Helvetica"/>
                <a:cs typeface="Helvetica"/>
              </a:rPr>
              <a:t>of black families took home less than $92 per month. </a:t>
            </a:r>
            <a:endParaRPr lang="en-US" sz="3200" dirty="0" smtClean="0">
              <a:latin typeface="Helvetica"/>
              <a:cs typeface="Helvetica"/>
            </a:endParaRPr>
          </a:p>
          <a:p>
            <a:pPr marL="457200" indent="-457200">
              <a:buFont typeface="Arial"/>
              <a:buChar char="•"/>
            </a:pPr>
            <a:r>
              <a:rPr lang="en-US" sz="3200" dirty="0">
                <a:latin typeface="Helvetica"/>
                <a:cs typeface="Helvetica"/>
              </a:rPr>
              <a:t>Between 1943 and 1978, direct investment in South Africa increased 4,000 percent from $50 million per year to over $2 billion </a:t>
            </a:r>
            <a:r>
              <a:rPr lang="en-US" sz="3200" dirty="0" smtClean="0">
                <a:latin typeface="Helvetica"/>
                <a:cs typeface="Helvetica"/>
              </a:rPr>
              <a:t>( </a:t>
            </a:r>
            <a:r>
              <a:rPr lang="en-US" sz="3200" dirty="0">
                <a:latin typeface="Helvetica"/>
                <a:cs typeface="Helvetica"/>
              </a:rPr>
              <a:t>Between 1970 and 1970, foreign direct investment liabilities as a percentage of GDP were thirty-five percent. That means that an amount equal to thirty–five percent of South Africa’s GDP or about $6.1 billon was either equity capital, long-term capital, or short-term capital from </a:t>
            </a:r>
            <a:r>
              <a:rPr lang="en-US" sz="3200" dirty="0" smtClean="0">
                <a:latin typeface="Helvetica"/>
                <a:cs typeface="Helvetica"/>
              </a:rPr>
              <a:t>abroad.</a:t>
            </a:r>
            <a:endParaRPr lang="en-US" sz="3200" dirty="0">
              <a:latin typeface="Helvetica"/>
              <a:cs typeface="Helvetica"/>
            </a:endParaRPr>
          </a:p>
          <a:p>
            <a:pPr marL="457200" indent="-457200">
              <a:buFont typeface="Arial"/>
              <a:buChar char="•"/>
            </a:pPr>
            <a:r>
              <a:rPr lang="en-US" sz="3200" dirty="0" smtClean="0">
                <a:latin typeface="Helvetica"/>
                <a:cs typeface="Helvetica"/>
              </a:rPr>
              <a:t>Meant that National Party Could Afford tools of oppression </a:t>
            </a:r>
          </a:p>
          <a:p>
            <a:endParaRPr lang="en-US" sz="3200" dirty="0">
              <a:latin typeface="Helvetica"/>
              <a:cs typeface="Helvetica"/>
            </a:endParaRPr>
          </a:p>
          <a:p>
            <a:r>
              <a:rPr lang="en-US" sz="3200" b="1" dirty="0" smtClean="0">
                <a:latin typeface="Helvetica"/>
                <a:cs typeface="Helvetica"/>
              </a:rPr>
              <a:t>3) South Africa Relied on Western Powers to Develop </a:t>
            </a:r>
            <a:r>
              <a:rPr lang="en-US" sz="3200" b="1" dirty="0">
                <a:latin typeface="Helvetica"/>
                <a:cs typeface="Helvetica"/>
              </a:rPr>
              <a:t>E</a:t>
            </a:r>
            <a:r>
              <a:rPr lang="en-US" sz="3200" b="1" dirty="0" smtClean="0">
                <a:latin typeface="Helvetica"/>
                <a:cs typeface="Helvetica"/>
              </a:rPr>
              <a:t>ffective State Security Apparatus </a:t>
            </a:r>
            <a:endParaRPr lang="en-US" sz="3200" b="1" dirty="0">
              <a:latin typeface="Helvetica"/>
              <a:cs typeface="Helvetica"/>
            </a:endParaRPr>
          </a:p>
          <a:p>
            <a:pPr marL="457200" indent="-457200">
              <a:buFont typeface="Arial"/>
              <a:buChar char="•"/>
            </a:pPr>
            <a:r>
              <a:rPr lang="en-US" sz="3200" dirty="0">
                <a:latin typeface="Helvetica"/>
                <a:cs typeface="Helvetica"/>
              </a:rPr>
              <a:t>in 1951, the Nation Party set aside plots of particularly undesirable land for resettlement (often forced) of the black population. These black ‘homelands’ or Bantustans were semi-autonomous regions where black citizens could expect to have some level of self-governance.</a:t>
            </a:r>
            <a:r>
              <a:rPr lang="en-US" sz="3200" dirty="0">
                <a:latin typeface="Helvetica"/>
                <a:cs typeface="Helvetica"/>
              </a:rPr>
              <a:t> </a:t>
            </a:r>
            <a:endParaRPr lang="en-US" sz="3200" dirty="0" smtClean="0">
              <a:latin typeface="Helvetica"/>
              <a:cs typeface="Helvetica"/>
            </a:endParaRPr>
          </a:p>
          <a:p>
            <a:pPr marL="457200" indent="-457200">
              <a:buFont typeface="Arial"/>
              <a:buChar char="•"/>
            </a:pPr>
            <a:r>
              <a:rPr lang="en-US" sz="3200" dirty="0">
                <a:latin typeface="Helvetica"/>
                <a:cs typeface="Helvetica"/>
              </a:rPr>
              <a:t>The National Party was by and large comprised of </a:t>
            </a:r>
            <a:r>
              <a:rPr lang="en-US" sz="3200" i="1" dirty="0" err="1">
                <a:latin typeface="Helvetica"/>
                <a:cs typeface="Helvetica"/>
              </a:rPr>
              <a:t>securocrats</a:t>
            </a:r>
            <a:r>
              <a:rPr lang="en-US" sz="3200" dirty="0">
                <a:latin typeface="Helvetica"/>
                <a:cs typeface="Helvetica"/>
              </a:rPr>
              <a:t>; they believed that state security should be at the heart of government. </a:t>
            </a:r>
            <a:endParaRPr lang="en-US" sz="3200" dirty="0" smtClean="0">
              <a:latin typeface="Helvetica"/>
              <a:cs typeface="Helvetica"/>
            </a:endParaRPr>
          </a:p>
          <a:p>
            <a:pPr marL="457200" indent="-457200">
              <a:buFont typeface="Arial"/>
              <a:buChar char="•"/>
            </a:pPr>
            <a:r>
              <a:rPr lang="en-US" sz="3200" dirty="0">
                <a:latin typeface="Helvetica"/>
                <a:cs typeface="Helvetica"/>
              </a:rPr>
              <a:t>The first of these services was the Bureau of State Security (BOSS) created in 1969. </a:t>
            </a:r>
            <a:endParaRPr lang="en-US" sz="3200" dirty="0" smtClean="0">
              <a:latin typeface="Helvetica"/>
              <a:cs typeface="Helvetica"/>
            </a:endParaRPr>
          </a:p>
          <a:p>
            <a:pPr marL="2808488" lvl="1" indent="-457200">
              <a:buFont typeface="Arial"/>
              <a:buChar char="•"/>
            </a:pPr>
            <a:r>
              <a:rPr lang="en-US" sz="3200" dirty="0">
                <a:latin typeface="Helvetica"/>
                <a:cs typeface="Helvetica"/>
              </a:rPr>
              <a:t>Since the creation of South African’s notorious BOSS, the CIA and BOSS have been thick as thieve</a:t>
            </a:r>
            <a:r>
              <a:rPr lang="en-US" sz="3200" dirty="0">
                <a:latin typeface="Helvetica"/>
                <a:cs typeface="Helvetica"/>
              </a:rPr>
              <a:t> </a:t>
            </a:r>
            <a:endParaRPr lang="en-US" sz="3200" dirty="0" smtClean="0">
              <a:latin typeface="Helvetica"/>
              <a:cs typeface="Helvetica"/>
            </a:endParaRPr>
          </a:p>
          <a:p>
            <a:pPr marL="457200" indent="-457200">
              <a:buFont typeface="Arial"/>
              <a:buChar char="•"/>
            </a:pPr>
            <a:r>
              <a:rPr lang="en-US" sz="3200" dirty="0">
                <a:latin typeface="Helvetica"/>
                <a:cs typeface="Helvetica"/>
              </a:rPr>
              <a:t>When newly appointed defense minister PW Botha came to power in 1978, he took immediate steps to phase out BOSS and replace it the Military Intelligence Division (DMI)</a:t>
            </a:r>
            <a:r>
              <a:rPr lang="en-US" sz="3200" dirty="0">
                <a:latin typeface="Helvetica"/>
                <a:cs typeface="Helvetica"/>
              </a:rPr>
              <a:t> </a:t>
            </a:r>
            <a:endParaRPr lang="en-US" sz="3200" dirty="0" smtClean="0">
              <a:latin typeface="Helvetica"/>
              <a:cs typeface="Helvetica"/>
            </a:endParaRPr>
          </a:p>
          <a:p>
            <a:pPr marL="2808488" lvl="1" indent="-457200">
              <a:buFont typeface="Arial"/>
              <a:buChar char="•"/>
            </a:pPr>
            <a:r>
              <a:rPr lang="en-US" sz="3200" dirty="0">
                <a:latin typeface="Helvetica"/>
                <a:cs typeface="Helvetica"/>
              </a:rPr>
              <a:t>The new DMI  was to become a hybrid of old BOSS intelligence structures mixed with units of the SDAF </a:t>
            </a:r>
            <a:r>
              <a:rPr lang="en-US" sz="3200" dirty="0" smtClean="0">
                <a:latin typeface="Helvetica"/>
                <a:cs typeface="Helvetica"/>
              </a:rPr>
              <a:t>and South African Police  (SAP) </a:t>
            </a:r>
            <a:r>
              <a:rPr lang="en-US" sz="3200" dirty="0">
                <a:latin typeface="Helvetica"/>
                <a:cs typeface="Helvetica"/>
              </a:rPr>
              <a:t>special branches.  </a:t>
            </a:r>
            <a:endParaRPr lang="en-US" sz="3200" dirty="0" smtClean="0">
              <a:latin typeface="Helvetica"/>
              <a:cs typeface="Helvetica"/>
            </a:endParaRPr>
          </a:p>
          <a:p>
            <a:pPr marL="2808488" lvl="1" indent="-457200">
              <a:buFont typeface="Arial"/>
              <a:buChar char="•"/>
            </a:pPr>
            <a:r>
              <a:rPr lang="en-US" sz="3200" dirty="0">
                <a:latin typeface="Helvetica"/>
                <a:cs typeface="Helvetica"/>
              </a:rPr>
              <a:t>After the reorganization of the SADF in 1979, DMI would come to command all SDAF and SAP special forces units including the Recces, South Africa’s version of the British Special Air Service (SAS). Aside from direct control over Recces, the DMI would recruit many recently emigrated members of Rhodesian SAS (RSAS) and </a:t>
            </a:r>
            <a:r>
              <a:rPr lang="en-US" sz="3200" dirty="0" err="1">
                <a:latin typeface="Helvetica"/>
                <a:cs typeface="Helvetica"/>
              </a:rPr>
              <a:t>Selous</a:t>
            </a:r>
            <a:r>
              <a:rPr lang="en-US" sz="3200" dirty="0">
                <a:latin typeface="Helvetica"/>
                <a:cs typeface="Helvetica"/>
              </a:rPr>
              <a:t> Scouts</a:t>
            </a:r>
            <a:r>
              <a:rPr lang="en-US" sz="3200" dirty="0">
                <a:latin typeface="Helvetica"/>
                <a:cs typeface="Helvetica"/>
              </a:rPr>
              <a:t> </a:t>
            </a:r>
            <a:endParaRPr lang="en-US" sz="3200" dirty="0" smtClean="0">
              <a:latin typeface="Helvetica"/>
              <a:cs typeface="Helvetica"/>
            </a:endParaRPr>
          </a:p>
          <a:p>
            <a:pPr marL="457200" indent="-457200">
              <a:buFont typeface="Arial"/>
              <a:buChar char="•"/>
            </a:pPr>
            <a:endParaRPr lang="en-US" sz="3200" dirty="0" smtClean="0">
              <a:latin typeface="Helvetica"/>
              <a:cs typeface="Helvetica"/>
            </a:endParaRPr>
          </a:p>
        </p:txBody>
      </p:sp>
      <p:pic>
        <p:nvPicPr>
          <p:cNvPr id="2" name="Picture 1" descr="political-map-of-South-Afri.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23317200"/>
            <a:ext cx="12701181" cy="9283017"/>
          </a:xfrm>
          <a:prstGeom prst="rect">
            <a:avLst/>
          </a:prstGeom>
        </p:spPr>
      </p:pic>
      <p:pic>
        <p:nvPicPr>
          <p:cNvPr id="3" name="Picture 2" descr="SOUTH AFRICAS BORDER WAR 1966_89.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117800" y="32537400"/>
            <a:ext cx="3429000" cy="4818267"/>
          </a:xfrm>
          <a:prstGeom prst="rect">
            <a:avLst/>
          </a:prstGeom>
        </p:spPr>
      </p:pic>
      <p:sp>
        <p:nvSpPr>
          <p:cNvPr id="11" name="TextBox 10"/>
          <p:cNvSpPr txBox="1"/>
          <p:nvPr/>
        </p:nvSpPr>
        <p:spPr>
          <a:xfrm>
            <a:off x="28727400" y="37490400"/>
            <a:ext cx="3276600" cy="400110"/>
          </a:xfrm>
          <a:prstGeom prst="rect">
            <a:avLst/>
          </a:prstGeom>
          <a:noFill/>
        </p:spPr>
        <p:txBody>
          <a:bodyPr wrap="square" rtlCol="0">
            <a:spAutoFit/>
          </a:bodyPr>
          <a:lstStyle/>
          <a:p>
            <a:r>
              <a:rPr lang="en-US" sz="1000" dirty="0"/>
              <a:t>http://www.30degreessouth.co.uk/catalog/images/SOUTH%20AFRICAS%20BORDER%20WAR%201966_89.jpg</a:t>
            </a:r>
          </a:p>
        </p:txBody>
      </p:sp>
      <p:sp>
        <p:nvSpPr>
          <p:cNvPr id="12" name="TextBox 11"/>
          <p:cNvSpPr txBox="1"/>
          <p:nvPr/>
        </p:nvSpPr>
        <p:spPr>
          <a:xfrm>
            <a:off x="10972800" y="33070800"/>
            <a:ext cx="3810000" cy="400110"/>
          </a:xfrm>
          <a:prstGeom prst="rect">
            <a:avLst/>
          </a:prstGeom>
          <a:noFill/>
        </p:spPr>
        <p:txBody>
          <a:bodyPr wrap="square" rtlCol="0">
            <a:spAutoFit/>
          </a:bodyPr>
          <a:lstStyle/>
          <a:p>
            <a:r>
              <a:rPr lang="en-US" sz="1000" dirty="0"/>
              <a:t>http://</a:t>
            </a:r>
            <a:r>
              <a:rPr lang="en-US" sz="1000" dirty="0" err="1"/>
              <a:t>www.ezilon.com</a:t>
            </a:r>
            <a:r>
              <a:rPr lang="en-US" sz="1000" dirty="0"/>
              <a:t>/maps/images/</a:t>
            </a:r>
            <a:r>
              <a:rPr lang="en-US" sz="1000" dirty="0" err="1"/>
              <a:t>africa</a:t>
            </a:r>
            <a:r>
              <a:rPr lang="en-US" sz="1000" dirty="0"/>
              <a:t>/political-map-of-South-</a:t>
            </a:r>
            <a:r>
              <a:rPr lang="en-US" sz="1000" dirty="0" err="1"/>
              <a:t>Afri.gif</a:t>
            </a:r>
            <a:endParaRPr lang="en-US" sz="1000" dirty="0"/>
          </a:p>
        </p:txBody>
      </p:sp>
    </p:spTree>
    <p:extLst>
      <p:ext uri="{BB962C8B-B14F-4D97-AF65-F5344CB8AC3E}">
        <p14:creationId xmlns:p14="http://schemas.microsoft.com/office/powerpoint/2010/main" val="192530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1162</TotalTime>
  <Words>1116</Words>
  <Application>Microsoft Macintosh PowerPoint</Application>
  <PresentationFormat>Custom</PresentationFormat>
  <Paragraphs>71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Jack Hartigan</cp:lastModifiedBy>
  <cp:revision>18</cp:revision>
  <dcterms:created xsi:type="dcterms:W3CDTF">2014-04-08T13:46:32Z</dcterms:created>
  <dcterms:modified xsi:type="dcterms:W3CDTF">2015-04-28T04:40:03Z</dcterms:modified>
</cp:coreProperties>
</file>