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96" y="-11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9E5486-175F-4B99-ABE3-B3A6663DA2FC}" type="datetimeFigureOut">
              <a:rPr lang="en-US" smtClean="0"/>
              <a:t>4/24/2014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74BF6A-8C35-42A5-A4BA-C541C98856D6}" type="slidenum">
              <a:rPr lang="en-US" smtClean="0"/>
              <a:t>‹#›</a:t>
            </a:fld>
            <a:endParaRPr lang="en-US"/>
          </a:p>
        </p:txBody>
      </p:sp>
    </p:spTree>
    <p:extLst>
      <p:ext uri="{BB962C8B-B14F-4D97-AF65-F5344CB8AC3E}">
        <p14:creationId xmlns:p14="http://schemas.microsoft.com/office/powerpoint/2010/main" val="256313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74BF6A-8C35-42A5-A4BA-C541C98856D6}" type="slidenum">
              <a:rPr lang="en-US" smtClean="0"/>
              <a:t>1</a:t>
            </a:fld>
            <a:endParaRPr lang="en-US"/>
          </a:p>
        </p:txBody>
      </p:sp>
    </p:spTree>
    <p:extLst>
      <p:ext uri="{BB962C8B-B14F-4D97-AF65-F5344CB8AC3E}">
        <p14:creationId xmlns:p14="http://schemas.microsoft.com/office/powerpoint/2010/main" val="3168883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696697-F71A-40CC-BDE2-65B254D76B47}"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1745049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696697-F71A-40CC-BDE2-65B254D76B47}"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3299986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696697-F71A-40CC-BDE2-65B254D76B47}"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3392355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696697-F71A-40CC-BDE2-65B254D76B47}"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3123270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696697-F71A-40CC-BDE2-65B254D76B47}" type="datetimeFigureOut">
              <a:rPr lang="en-US" smtClean="0"/>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426793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696697-F71A-40CC-BDE2-65B254D76B47}" type="datetimeFigureOut">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2857840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696697-F71A-40CC-BDE2-65B254D76B47}" type="datetimeFigureOut">
              <a:rPr lang="en-US" smtClean="0"/>
              <a:t>4/23/2014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1758761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696697-F71A-40CC-BDE2-65B254D76B47}" type="datetimeFigureOut">
              <a:rPr lang="en-US" smtClean="0"/>
              <a:t>4/23/2014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2409214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696697-F71A-40CC-BDE2-65B254D76B47}" type="datetimeFigureOut">
              <a:rPr lang="en-US" smtClean="0"/>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1524751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696697-F71A-40CC-BDE2-65B254D76B47}" type="datetimeFigureOut">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139489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696697-F71A-40CC-BDE2-65B254D76B47}" type="datetimeFigureOut">
              <a:rPr lang="en-US" smtClean="0"/>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A12ECB-942F-4286-8485-0D912CFCAE5F}" type="slidenum">
              <a:rPr lang="en-US" smtClean="0"/>
              <a:t>‹#›</a:t>
            </a:fld>
            <a:endParaRPr lang="en-US"/>
          </a:p>
        </p:txBody>
      </p:sp>
    </p:spTree>
    <p:extLst>
      <p:ext uri="{BB962C8B-B14F-4D97-AF65-F5344CB8AC3E}">
        <p14:creationId xmlns:p14="http://schemas.microsoft.com/office/powerpoint/2010/main" val="2586623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696697-F71A-40CC-BDE2-65B254D76B47}" type="datetimeFigureOut">
              <a:rPr lang="en-US" smtClean="0"/>
              <a:t>4/23/2014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12ECB-942F-4286-8485-0D912CFCAE5F}" type="slidenum">
              <a:rPr lang="en-US" smtClean="0"/>
              <a:t>‹#›</a:t>
            </a:fld>
            <a:endParaRPr lang="en-US"/>
          </a:p>
        </p:txBody>
      </p:sp>
    </p:spTree>
    <p:extLst>
      <p:ext uri="{BB962C8B-B14F-4D97-AF65-F5344CB8AC3E}">
        <p14:creationId xmlns:p14="http://schemas.microsoft.com/office/powerpoint/2010/main" val="1650312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worldbank.org/" TargetMode="External"/><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152400"/>
            <a:ext cx="8686800" cy="830997"/>
          </a:xfrm>
          <a:prstGeom prst="rect">
            <a:avLst/>
          </a:prstGeom>
          <a:solidFill>
            <a:schemeClr val="accent3">
              <a:lumMod val="20000"/>
              <a:lumOff val="80000"/>
            </a:schemeClr>
          </a:solidFill>
        </p:spPr>
        <p:txBody>
          <a:bodyPr wrap="square" rtlCol="0">
            <a:spAutoFit/>
          </a:bodyPr>
          <a:lstStyle/>
          <a:p>
            <a:r>
              <a:rPr lang="en-US" b="1" dirty="0" smtClean="0"/>
              <a:t>People, Plants, and Places:</a:t>
            </a:r>
          </a:p>
          <a:p>
            <a:r>
              <a:rPr lang="en-US" b="1" dirty="0" smtClean="0"/>
              <a:t>A Spatial Study of the Relationship Between Vegetation and Demography in Ethiopia</a:t>
            </a:r>
          </a:p>
          <a:p>
            <a:r>
              <a:rPr lang="en-US" sz="1200" dirty="0" smtClean="0"/>
              <a:t>By Mackenzie Nichols (‘14)</a:t>
            </a:r>
            <a:endParaRPr lang="en-US" sz="1200" dirty="0"/>
          </a:p>
        </p:txBody>
      </p:sp>
      <p:sp>
        <p:nvSpPr>
          <p:cNvPr id="6" name="TextBox 5"/>
          <p:cNvSpPr txBox="1"/>
          <p:nvPr/>
        </p:nvSpPr>
        <p:spPr>
          <a:xfrm>
            <a:off x="253014" y="4174775"/>
            <a:ext cx="2438400" cy="2462213"/>
          </a:xfrm>
          <a:prstGeom prst="rect">
            <a:avLst/>
          </a:prstGeom>
          <a:solidFill>
            <a:schemeClr val="bg2"/>
          </a:solidFill>
        </p:spPr>
        <p:txBody>
          <a:bodyPr wrap="square" rtlCol="0">
            <a:spAutoFit/>
          </a:bodyPr>
          <a:lstStyle/>
          <a:p>
            <a:r>
              <a:rPr lang="en-US" sz="1600" b="1" dirty="0" smtClean="0"/>
              <a:t>Methods</a:t>
            </a:r>
            <a:endParaRPr lang="en-US" sz="800" b="1" dirty="0" smtClean="0"/>
          </a:p>
          <a:p>
            <a:endParaRPr lang="en-US" sz="800" b="1" dirty="0"/>
          </a:p>
          <a:p>
            <a:r>
              <a:rPr lang="en-US" sz="900" b="1" dirty="0" smtClean="0"/>
              <a:t>Demographic </a:t>
            </a:r>
            <a:r>
              <a:rPr lang="en-US" sz="900" b="1" dirty="0" smtClean="0"/>
              <a:t>Data</a:t>
            </a:r>
            <a:endParaRPr lang="en-US" sz="900" b="1" dirty="0" smtClean="0"/>
          </a:p>
          <a:p>
            <a:r>
              <a:rPr lang="en-US" sz="800" dirty="0" smtClean="0"/>
              <a:t>The demographic data for this project was taken from the 2007 Ethiopian National </a:t>
            </a:r>
            <a:r>
              <a:rPr lang="en-US" sz="800" dirty="0" smtClean="0"/>
              <a:t>census. Diversity indices were calculated</a:t>
            </a:r>
            <a:endParaRPr lang="en-US" sz="800" dirty="0" smtClean="0"/>
          </a:p>
          <a:p>
            <a:endParaRPr lang="en-US" sz="800" dirty="0" smtClean="0"/>
          </a:p>
          <a:p>
            <a:endParaRPr lang="en-US" sz="800" dirty="0"/>
          </a:p>
          <a:p>
            <a:r>
              <a:rPr lang="en-US" sz="900" b="1" dirty="0" smtClean="0"/>
              <a:t>Vegetation </a:t>
            </a:r>
            <a:r>
              <a:rPr lang="en-US" sz="900" b="1" dirty="0" smtClean="0"/>
              <a:t>Data</a:t>
            </a:r>
            <a:endParaRPr lang="en-US" sz="900" b="1" dirty="0" smtClean="0"/>
          </a:p>
          <a:p>
            <a:r>
              <a:rPr lang="en-US" sz="800" dirty="0" smtClean="0"/>
              <a:t>Vegetation data was taken from the US Geological Survey’s website glovis.usgs.gov, and converted into a raster layers with normalized differential vegetation index (NDVI) values using an R Script written by Professor Manny </a:t>
            </a:r>
            <a:r>
              <a:rPr lang="en-US" sz="800" dirty="0" err="1" smtClean="0"/>
              <a:t>Gimond</a:t>
            </a:r>
            <a:r>
              <a:rPr lang="en-US" sz="800" dirty="0" smtClean="0"/>
              <a:t>. Layers from the SNNP and Amhara regions from the years 2014 and 1994 in the months between December and February were taken and subtracted to find the change in NDVI over the last decade</a:t>
            </a:r>
            <a:r>
              <a:rPr lang="en-US" sz="800" dirty="0" smtClean="0"/>
              <a:t>.. </a:t>
            </a:r>
            <a:endParaRPr lang="en-US" sz="800" dirty="0"/>
          </a:p>
        </p:txBody>
      </p:sp>
      <p:sp>
        <p:nvSpPr>
          <p:cNvPr id="10" name="TextBox 9"/>
          <p:cNvSpPr txBox="1"/>
          <p:nvPr/>
        </p:nvSpPr>
        <p:spPr>
          <a:xfrm>
            <a:off x="2967037" y="4876800"/>
            <a:ext cx="3048000" cy="1815882"/>
          </a:xfrm>
          <a:prstGeom prst="rect">
            <a:avLst/>
          </a:prstGeom>
          <a:solidFill>
            <a:schemeClr val="bg2"/>
          </a:solidFill>
        </p:spPr>
        <p:txBody>
          <a:bodyPr wrap="square" rtlCol="0">
            <a:spAutoFit/>
          </a:bodyPr>
          <a:lstStyle/>
          <a:p>
            <a:r>
              <a:rPr lang="en-US" sz="1600" b="1" dirty="0" smtClean="0"/>
              <a:t>Discussion</a:t>
            </a:r>
          </a:p>
          <a:p>
            <a:endParaRPr lang="en-US" sz="800" b="1" dirty="0" smtClean="0"/>
          </a:p>
          <a:p>
            <a:r>
              <a:rPr lang="en-US" sz="800" dirty="0" smtClean="0"/>
              <a:t>It’s safe to assume that Orthodox people are simply correlated with forest loss and not causing it. Orthodox churches throughout the country are active proponents of forest conservation</a:t>
            </a:r>
            <a:endParaRPr lang="en-US" sz="800" dirty="0" smtClean="0"/>
          </a:p>
          <a:p>
            <a:endParaRPr lang="en-US" sz="800" dirty="0"/>
          </a:p>
          <a:p>
            <a:r>
              <a:rPr lang="en-US" sz="800" dirty="0" smtClean="0"/>
              <a:t>These significant correlations may be caused by the expansive development occurring in the Amhara region, where most Orthodox and </a:t>
            </a:r>
            <a:r>
              <a:rPr lang="en-US" sz="800" dirty="0" err="1" smtClean="0"/>
              <a:t>Amaric</a:t>
            </a:r>
            <a:r>
              <a:rPr lang="en-US" sz="800" dirty="0" smtClean="0"/>
              <a:t> people live</a:t>
            </a:r>
          </a:p>
          <a:p>
            <a:endParaRPr lang="en-US" sz="800" dirty="0"/>
          </a:p>
          <a:p>
            <a:r>
              <a:rPr lang="en-US" sz="800" dirty="0" smtClean="0"/>
              <a:t>Further research ought to focus on specific regional zones or groups, and should consider socioeconomic factors, so to better consider the country’s demographic diversity and economic growth.</a:t>
            </a:r>
            <a:endParaRPr lang="en-US" sz="800" dirty="0"/>
          </a:p>
        </p:txBody>
      </p:sp>
      <p:sp>
        <p:nvSpPr>
          <p:cNvPr id="5" name="TextBox 4"/>
          <p:cNvSpPr txBox="1"/>
          <p:nvPr/>
        </p:nvSpPr>
        <p:spPr>
          <a:xfrm>
            <a:off x="248578" y="1136562"/>
            <a:ext cx="2438400" cy="1938992"/>
          </a:xfrm>
          <a:prstGeom prst="rect">
            <a:avLst/>
          </a:prstGeom>
          <a:solidFill>
            <a:schemeClr val="bg2"/>
          </a:solidFill>
        </p:spPr>
        <p:txBody>
          <a:bodyPr wrap="square" rtlCol="0">
            <a:spAutoFit/>
          </a:bodyPr>
          <a:lstStyle/>
          <a:p>
            <a:r>
              <a:rPr lang="en-US" sz="1600" b="1" dirty="0" smtClean="0"/>
              <a:t>Introduction</a:t>
            </a:r>
          </a:p>
          <a:p>
            <a:endParaRPr lang="en-US" sz="800" dirty="0" smtClean="0"/>
          </a:p>
          <a:p>
            <a:r>
              <a:rPr lang="en-US" sz="800" dirty="0" smtClean="0"/>
              <a:t>This project had two main objectives. </a:t>
            </a:r>
            <a:endParaRPr lang="en-US" sz="800" dirty="0" smtClean="0"/>
          </a:p>
          <a:p>
            <a:endParaRPr lang="en-US" sz="800" dirty="0" smtClean="0"/>
          </a:p>
          <a:p>
            <a:pPr marL="228600" indent="-228600">
              <a:buFont typeface="Arial" panose="020B0604020202020204" pitchFamily="34" charset="0"/>
              <a:buChar char="•"/>
            </a:pPr>
            <a:r>
              <a:rPr lang="en-US" sz="800" dirty="0"/>
              <a:t>T</a:t>
            </a:r>
            <a:r>
              <a:rPr lang="en-US" sz="800" dirty="0" smtClean="0"/>
              <a:t>o </a:t>
            </a:r>
            <a:r>
              <a:rPr lang="en-US" sz="800" dirty="0" smtClean="0"/>
              <a:t>determine and project the spatial distribution of demographic variables in Ethiopia</a:t>
            </a:r>
            <a:r>
              <a:rPr lang="en-US" sz="800" dirty="0" smtClean="0"/>
              <a:t>.</a:t>
            </a:r>
          </a:p>
          <a:p>
            <a:pPr marL="228600" indent="-228600">
              <a:buFont typeface="Arial" panose="020B0604020202020204" pitchFamily="34" charset="0"/>
              <a:buChar char="•"/>
            </a:pPr>
            <a:r>
              <a:rPr lang="en-US" sz="800" dirty="0" smtClean="0"/>
              <a:t>To </a:t>
            </a:r>
            <a:r>
              <a:rPr lang="en-US" sz="800" dirty="0" smtClean="0"/>
              <a:t>compare demographic spatial data to vegetation </a:t>
            </a:r>
            <a:r>
              <a:rPr lang="en-US" sz="800" dirty="0" smtClean="0"/>
              <a:t>distribution data </a:t>
            </a:r>
          </a:p>
          <a:p>
            <a:endParaRPr lang="en-US" sz="800" dirty="0"/>
          </a:p>
          <a:p>
            <a:r>
              <a:rPr lang="en-US" sz="800" dirty="0" smtClean="0"/>
              <a:t>This </a:t>
            </a:r>
            <a:r>
              <a:rPr lang="en-US" sz="800" dirty="0" smtClean="0"/>
              <a:t>study can give insights into the kinds of </a:t>
            </a:r>
            <a:r>
              <a:rPr lang="en-US" sz="800" dirty="0" smtClean="0"/>
              <a:t>demographic groups </a:t>
            </a:r>
            <a:r>
              <a:rPr lang="en-US" sz="800" dirty="0" smtClean="0"/>
              <a:t>that </a:t>
            </a:r>
            <a:r>
              <a:rPr lang="en-US" sz="800" dirty="0" smtClean="0"/>
              <a:t>best </a:t>
            </a:r>
            <a:r>
              <a:rPr lang="en-US" sz="800" dirty="0" smtClean="0"/>
              <a:t>conserve </a:t>
            </a:r>
            <a:r>
              <a:rPr lang="en-US" sz="800" dirty="0" smtClean="0"/>
              <a:t>forest </a:t>
            </a:r>
            <a:r>
              <a:rPr lang="en-US" sz="800" dirty="0" smtClean="0"/>
              <a:t>cover. </a:t>
            </a:r>
            <a:r>
              <a:rPr lang="en-US" sz="800" dirty="0" smtClean="0"/>
              <a:t>This topic</a:t>
            </a:r>
            <a:r>
              <a:rPr lang="en-US" sz="800" dirty="0" smtClean="0"/>
              <a:t> </a:t>
            </a:r>
            <a:r>
              <a:rPr lang="en-US" sz="800" dirty="0" smtClean="0"/>
              <a:t>is a </a:t>
            </a:r>
            <a:r>
              <a:rPr lang="en-US" sz="800" dirty="0" smtClean="0"/>
              <a:t>increasingly relevant</a:t>
            </a:r>
            <a:r>
              <a:rPr lang="en-US" sz="800" dirty="0" smtClean="0"/>
              <a:t> </a:t>
            </a:r>
            <a:r>
              <a:rPr lang="en-US" sz="800" dirty="0" smtClean="0"/>
              <a:t>in Ethiopia, one of the fastest growing economies </a:t>
            </a:r>
            <a:r>
              <a:rPr lang="en-US" sz="800" dirty="0" smtClean="0"/>
              <a:t>and populations in </a:t>
            </a:r>
            <a:r>
              <a:rPr lang="en-US" sz="800" dirty="0" smtClean="0"/>
              <a:t>Africa.</a:t>
            </a:r>
            <a:endParaRPr lang="en-US" sz="800" dirty="0"/>
          </a:p>
        </p:txBody>
      </p:sp>
      <p:sp>
        <p:nvSpPr>
          <p:cNvPr id="12" name="TextBox 11"/>
          <p:cNvSpPr txBox="1"/>
          <p:nvPr/>
        </p:nvSpPr>
        <p:spPr>
          <a:xfrm>
            <a:off x="2967037" y="2796921"/>
            <a:ext cx="3048000" cy="2185214"/>
          </a:xfrm>
          <a:prstGeom prst="rect">
            <a:avLst/>
          </a:prstGeom>
          <a:noFill/>
        </p:spPr>
        <p:txBody>
          <a:bodyPr wrap="square" rtlCol="0">
            <a:spAutoFit/>
          </a:bodyPr>
          <a:lstStyle/>
          <a:p>
            <a:r>
              <a:rPr lang="en-US" sz="1600" b="1" dirty="0" smtClean="0"/>
              <a:t>Results</a:t>
            </a:r>
          </a:p>
          <a:p>
            <a:endParaRPr lang="en-US" sz="800" dirty="0"/>
          </a:p>
          <a:p>
            <a:r>
              <a:rPr lang="en-US" sz="800" dirty="0" smtClean="0"/>
              <a:t>The northeast regions of Ethiopia were generally very homogenous, while the southwest was much more diverse, in terms of religion, ethnicity, and first language.</a:t>
            </a:r>
            <a:endParaRPr lang="en-US" sz="800" dirty="0" smtClean="0"/>
          </a:p>
          <a:p>
            <a:endParaRPr lang="en-US" sz="800" dirty="0"/>
          </a:p>
          <a:p>
            <a:r>
              <a:rPr lang="en-US" sz="800" dirty="0" smtClean="0"/>
              <a:t>While the SNNP region was more diverse and more forested than the Amhara region, there was no significant relationship found between these variables found. </a:t>
            </a:r>
          </a:p>
          <a:p>
            <a:endParaRPr lang="en-US" sz="800" dirty="0"/>
          </a:p>
          <a:p>
            <a:r>
              <a:rPr lang="en-US" sz="800" dirty="0" smtClean="0"/>
              <a:t>There were significan</a:t>
            </a:r>
            <a:r>
              <a:rPr lang="en-US" sz="800" dirty="0" smtClean="0"/>
              <a:t>t  negative relationships found between mean NDVI and the abundance of Orthodox and  ethnically </a:t>
            </a:r>
            <a:r>
              <a:rPr lang="en-US" sz="800" dirty="0" err="1" smtClean="0"/>
              <a:t>Amaric</a:t>
            </a:r>
            <a:r>
              <a:rPr lang="en-US" sz="800" dirty="0" smtClean="0"/>
              <a:t> people. </a:t>
            </a:r>
          </a:p>
          <a:p>
            <a:endParaRPr lang="en-US" sz="800" dirty="0"/>
          </a:p>
          <a:p>
            <a:r>
              <a:rPr lang="en-US" sz="800" dirty="0" smtClean="0"/>
              <a:t>There was no correlation found between diversity of any kind and proximity to development, or diversity of any kind and literacy rates.</a:t>
            </a:r>
            <a:endParaRPr lang="en-US" sz="800" dirty="0" smtClean="0"/>
          </a:p>
          <a:p>
            <a:endParaRPr lang="en-US" sz="800" dirty="0"/>
          </a:p>
        </p:txBody>
      </p:sp>
      <p:pic>
        <p:nvPicPr>
          <p:cNvPr id="19" name="Picture 18"/>
          <p:cNvPicPr>
            <a:picLocks noChangeAspect="1"/>
          </p:cNvPicPr>
          <p:nvPr/>
        </p:nvPicPr>
        <p:blipFill rotWithShape="1">
          <a:blip r:embed="rId3" cstate="print">
            <a:extLst>
              <a:ext uri="{28A0092B-C50C-407E-A947-70E740481C1C}">
                <a14:useLocalDpi xmlns:a14="http://schemas.microsoft.com/office/drawing/2010/main" val="0"/>
              </a:ext>
            </a:extLst>
          </a:blip>
          <a:srcRect l="14273" t="5882" r="7341" b="4395"/>
          <a:stretch/>
        </p:blipFill>
        <p:spPr>
          <a:xfrm>
            <a:off x="4858534" y="1001148"/>
            <a:ext cx="1417263" cy="2099395"/>
          </a:xfrm>
          <a:prstGeom prst="rect">
            <a:avLst/>
          </a:prstGeom>
        </p:spPr>
      </p:pic>
      <p:pic>
        <p:nvPicPr>
          <p:cNvPr id="17" name="Picture 16"/>
          <p:cNvPicPr>
            <a:picLocks noChangeAspect="1"/>
          </p:cNvPicPr>
          <p:nvPr/>
        </p:nvPicPr>
        <p:blipFill rotWithShape="1">
          <a:blip r:embed="rId4" cstate="print">
            <a:extLst>
              <a:ext uri="{28A0092B-C50C-407E-A947-70E740481C1C}">
                <a14:useLocalDpi xmlns:a14="http://schemas.microsoft.com/office/drawing/2010/main" val="0"/>
              </a:ext>
            </a:extLst>
          </a:blip>
          <a:srcRect l="5084" t="3744" r="8083" b="4942"/>
          <a:stretch/>
        </p:blipFill>
        <p:spPr>
          <a:xfrm>
            <a:off x="2686978" y="1043158"/>
            <a:ext cx="2203133" cy="1820333"/>
          </a:xfrm>
          <a:prstGeom prst="rect">
            <a:avLst/>
          </a:prstGeom>
        </p:spPr>
      </p:pic>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6409" t="7257" r="7063" b="5702"/>
          <a:stretch/>
        </p:blipFill>
        <p:spPr>
          <a:xfrm>
            <a:off x="6241164" y="1043158"/>
            <a:ext cx="2374883" cy="1846033"/>
          </a:xfrm>
          <a:prstGeom prst="rect">
            <a:avLst/>
          </a:prstGeom>
        </p:spPr>
      </p:pic>
      <p:cxnSp>
        <p:nvCxnSpPr>
          <p:cNvPr id="23" name="Straight Connector 22"/>
          <p:cNvCxnSpPr/>
          <p:nvPr/>
        </p:nvCxnSpPr>
        <p:spPr>
          <a:xfrm flipV="1">
            <a:off x="3495675" y="1043158"/>
            <a:ext cx="1908194" cy="333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495675" y="1828800"/>
            <a:ext cx="20714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495675" y="2127141"/>
            <a:ext cx="2143125" cy="78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495675" y="2514600"/>
            <a:ext cx="1762125" cy="585943"/>
          </a:xfrm>
          <a:prstGeom prst="line">
            <a:avLst/>
          </a:prstGeom>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6025721" y="3075554"/>
            <a:ext cx="2808161" cy="1626210"/>
            <a:chOff x="6136091" y="3620129"/>
            <a:chExt cx="2808161" cy="1580495"/>
          </a:xfrm>
          <a:solidFill>
            <a:schemeClr val="bg2">
              <a:lumMod val="50000"/>
            </a:schemeClr>
          </a:solidFill>
        </p:grpSpPr>
        <p:grpSp>
          <p:nvGrpSpPr>
            <p:cNvPr id="44" name="Group 43"/>
            <p:cNvGrpSpPr/>
            <p:nvPr/>
          </p:nvGrpSpPr>
          <p:grpSpPr>
            <a:xfrm>
              <a:off x="6136091" y="3970905"/>
              <a:ext cx="2808161" cy="1229719"/>
              <a:chOff x="6147719" y="4174775"/>
              <a:chExt cx="2808161" cy="1229719"/>
            </a:xfrm>
            <a:grpFill/>
          </p:grpSpPr>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04094" y="4174775"/>
                <a:ext cx="1325893" cy="1007776"/>
              </a:xfrm>
              <a:prstGeom prst="rect">
                <a:avLst/>
              </a:prstGeom>
              <a:grpFill/>
              <a:ln>
                <a:solidFill>
                  <a:schemeClr val="tx1"/>
                </a:solidFill>
              </a:ln>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29987" y="4174775"/>
                <a:ext cx="1325893" cy="1007776"/>
              </a:xfrm>
              <a:prstGeom prst="rect">
                <a:avLst/>
              </a:prstGeom>
              <a:grpFill/>
              <a:ln>
                <a:solidFill>
                  <a:schemeClr val="tx1"/>
                </a:solidFill>
              </a:ln>
            </p:spPr>
          </p:pic>
          <p:sp>
            <p:nvSpPr>
              <p:cNvPr id="14" name="TextBox 13"/>
              <p:cNvSpPr txBox="1"/>
              <p:nvPr/>
            </p:nvSpPr>
            <p:spPr>
              <a:xfrm>
                <a:off x="6471740" y="5189050"/>
                <a:ext cx="990600" cy="215444"/>
              </a:xfrm>
              <a:prstGeom prst="rect">
                <a:avLst/>
              </a:prstGeom>
              <a:grpFill/>
              <a:ln>
                <a:solidFill>
                  <a:schemeClr val="tx1"/>
                </a:solidFill>
              </a:ln>
            </p:spPr>
            <p:txBody>
              <a:bodyPr wrap="square" rtlCol="0">
                <a:spAutoFit/>
              </a:bodyPr>
              <a:lstStyle/>
              <a:p>
                <a:r>
                  <a:rPr lang="en-US" sz="800" dirty="0" smtClean="0">
                    <a:solidFill>
                      <a:schemeClr val="bg1"/>
                    </a:solidFill>
                  </a:rPr>
                  <a:t>Percent Orthodox</a:t>
                </a:r>
                <a:endParaRPr lang="en-US" sz="800" dirty="0">
                  <a:solidFill>
                    <a:schemeClr val="bg1"/>
                  </a:solidFill>
                </a:endParaRPr>
              </a:p>
            </p:txBody>
          </p:sp>
          <p:sp>
            <p:nvSpPr>
              <p:cNvPr id="15" name="TextBox 14"/>
              <p:cNvSpPr txBox="1"/>
              <p:nvPr/>
            </p:nvSpPr>
            <p:spPr>
              <a:xfrm>
                <a:off x="7721433" y="5181600"/>
                <a:ext cx="1143000" cy="215444"/>
              </a:xfrm>
              <a:prstGeom prst="rect">
                <a:avLst/>
              </a:prstGeom>
              <a:grpFill/>
              <a:ln>
                <a:solidFill>
                  <a:schemeClr val="tx1"/>
                </a:solidFill>
              </a:ln>
            </p:spPr>
            <p:txBody>
              <a:bodyPr wrap="square" rtlCol="0">
                <a:spAutoFit/>
              </a:bodyPr>
              <a:lstStyle/>
              <a:p>
                <a:r>
                  <a:rPr lang="en-US" sz="800" dirty="0" smtClean="0">
                    <a:solidFill>
                      <a:schemeClr val="bg1"/>
                    </a:solidFill>
                  </a:rPr>
                  <a:t>Percent Ethnic Amara</a:t>
                </a:r>
                <a:endParaRPr lang="en-US" sz="800" dirty="0">
                  <a:solidFill>
                    <a:schemeClr val="bg1"/>
                  </a:solidFill>
                </a:endParaRPr>
              </a:p>
            </p:txBody>
          </p:sp>
          <p:sp>
            <p:nvSpPr>
              <p:cNvPr id="16" name="TextBox 15"/>
              <p:cNvSpPr txBox="1"/>
              <p:nvPr/>
            </p:nvSpPr>
            <p:spPr>
              <a:xfrm rot="16200000">
                <a:off x="5907547" y="4507371"/>
                <a:ext cx="695787" cy="215444"/>
              </a:xfrm>
              <a:prstGeom prst="rect">
                <a:avLst/>
              </a:prstGeom>
              <a:grpFill/>
              <a:ln>
                <a:solidFill>
                  <a:schemeClr val="tx1"/>
                </a:solidFill>
              </a:ln>
            </p:spPr>
            <p:txBody>
              <a:bodyPr wrap="square" rtlCol="0">
                <a:spAutoFit/>
              </a:bodyPr>
              <a:lstStyle/>
              <a:p>
                <a:r>
                  <a:rPr lang="en-US" sz="800" dirty="0" smtClean="0">
                    <a:solidFill>
                      <a:schemeClr val="bg1"/>
                    </a:solidFill>
                  </a:rPr>
                  <a:t>Mean NDVI</a:t>
                </a:r>
                <a:endParaRPr lang="en-US" sz="800" dirty="0">
                  <a:solidFill>
                    <a:schemeClr val="bg1"/>
                  </a:solidFill>
                </a:endParaRPr>
              </a:p>
            </p:txBody>
          </p:sp>
        </p:grpSp>
        <p:sp>
          <p:nvSpPr>
            <p:cNvPr id="47" name="TextBox 46"/>
            <p:cNvSpPr txBox="1"/>
            <p:nvPr/>
          </p:nvSpPr>
          <p:spPr>
            <a:xfrm>
              <a:off x="6606526" y="3620129"/>
              <a:ext cx="1864309" cy="329037"/>
            </a:xfrm>
            <a:prstGeom prst="rect">
              <a:avLst/>
            </a:prstGeom>
            <a:grpFill/>
            <a:ln>
              <a:solidFill>
                <a:schemeClr val="tx1"/>
              </a:solidFill>
            </a:ln>
          </p:spPr>
          <p:txBody>
            <a:bodyPr wrap="square" rtlCol="0">
              <a:spAutoFit/>
            </a:bodyPr>
            <a:lstStyle/>
            <a:p>
              <a:r>
                <a:rPr lang="en-US" sz="1600" b="1" dirty="0" smtClean="0">
                  <a:solidFill>
                    <a:schemeClr val="bg1"/>
                  </a:solidFill>
                </a:rPr>
                <a:t>Significant Results</a:t>
              </a:r>
              <a:endParaRPr lang="en-US" sz="1600" b="1" dirty="0">
                <a:solidFill>
                  <a:schemeClr val="bg1"/>
                </a:solidFill>
              </a:endParaRPr>
            </a:p>
          </p:txBody>
        </p:sp>
      </p:grpSp>
      <p:sp>
        <p:nvSpPr>
          <p:cNvPr id="49" name="TextBox 48"/>
          <p:cNvSpPr txBox="1"/>
          <p:nvPr/>
        </p:nvSpPr>
        <p:spPr>
          <a:xfrm>
            <a:off x="253014" y="3121248"/>
            <a:ext cx="2433964" cy="954107"/>
          </a:xfrm>
          <a:prstGeom prst="rect">
            <a:avLst/>
          </a:prstGeom>
          <a:solidFill>
            <a:schemeClr val="bg2">
              <a:lumMod val="50000"/>
            </a:schemeClr>
          </a:solidFill>
          <a:ln>
            <a:solidFill>
              <a:schemeClr val="bg1"/>
            </a:solidFill>
          </a:ln>
        </p:spPr>
        <p:txBody>
          <a:bodyPr wrap="square" rtlCol="0">
            <a:spAutoFit/>
          </a:bodyPr>
          <a:lstStyle/>
          <a:p>
            <a:r>
              <a:rPr lang="en-US" sz="1600" b="1" dirty="0" smtClean="0">
                <a:solidFill>
                  <a:schemeClr val="bg1"/>
                </a:solidFill>
              </a:rPr>
              <a:t>Quick Facts</a:t>
            </a:r>
          </a:p>
          <a:p>
            <a:pPr marL="171450" indent="-171450">
              <a:buFont typeface="Arial" panose="020B0604020202020204" pitchFamily="34" charset="0"/>
              <a:buChar char="•"/>
            </a:pPr>
            <a:r>
              <a:rPr lang="en-US" sz="800" b="1" dirty="0" smtClean="0">
                <a:solidFill>
                  <a:schemeClr val="bg1"/>
                </a:solidFill>
              </a:rPr>
              <a:t>Over 90 languages are spoken in Ethiopia</a:t>
            </a:r>
          </a:p>
          <a:p>
            <a:pPr marL="171450" indent="-171450">
              <a:buFont typeface="Arial" panose="020B0604020202020204" pitchFamily="34" charset="0"/>
              <a:buChar char="•"/>
            </a:pPr>
            <a:r>
              <a:rPr lang="en-US" sz="800" b="1" dirty="0" smtClean="0">
                <a:solidFill>
                  <a:schemeClr val="bg1"/>
                </a:solidFill>
              </a:rPr>
              <a:t>Ethiopia is Sub Saharan Africa’s 2</a:t>
            </a:r>
            <a:r>
              <a:rPr lang="en-US" sz="800" b="1" baseline="30000" dirty="0" smtClean="0">
                <a:solidFill>
                  <a:schemeClr val="bg1"/>
                </a:solidFill>
              </a:rPr>
              <a:t>nd</a:t>
            </a:r>
            <a:r>
              <a:rPr lang="en-US" sz="800" b="1" dirty="0" smtClean="0">
                <a:solidFill>
                  <a:schemeClr val="bg1"/>
                </a:solidFill>
              </a:rPr>
              <a:t> most populous country</a:t>
            </a:r>
          </a:p>
          <a:p>
            <a:pPr marL="171450" indent="-171450">
              <a:buFont typeface="Arial" panose="020B0604020202020204" pitchFamily="34" charset="0"/>
              <a:buChar char="•"/>
            </a:pPr>
            <a:r>
              <a:rPr lang="en-US" sz="800" b="1" dirty="0" smtClean="0">
                <a:solidFill>
                  <a:schemeClr val="bg1"/>
                </a:solidFill>
              </a:rPr>
              <a:t>Ethiopia was among the world’s top 25 fastest growing economies in 2012</a:t>
            </a:r>
            <a:endParaRPr lang="en-US" sz="800" b="1" dirty="0">
              <a:solidFill>
                <a:schemeClr val="bg1"/>
              </a:solidFill>
            </a:endParaRPr>
          </a:p>
        </p:txBody>
      </p:sp>
      <p:sp>
        <p:nvSpPr>
          <p:cNvPr id="65" name="TextBox 64"/>
          <p:cNvSpPr txBox="1"/>
          <p:nvPr/>
        </p:nvSpPr>
        <p:spPr>
          <a:xfrm>
            <a:off x="6231547" y="4887440"/>
            <a:ext cx="2592718" cy="1138773"/>
          </a:xfrm>
          <a:prstGeom prst="rect">
            <a:avLst/>
          </a:prstGeom>
          <a:solidFill>
            <a:schemeClr val="bg2"/>
          </a:solidFill>
        </p:spPr>
        <p:txBody>
          <a:bodyPr wrap="square" rtlCol="0">
            <a:spAutoFit/>
          </a:bodyPr>
          <a:lstStyle/>
          <a:p>
            <a:r>
              <a:rPr lang="en-US" sz="1200" b="1" dirty="0" smtClean="0"/>
              <a:t>Acknowledgements</a:t>
            </a:r>
          </a:p>
          <a:p>
            <a:r>
              <a:rPr lang="en-US" sz="800" dirty="0" smtClean="0"/>
              <a:t>Manny </a:t>
            </a:r>
            <a:r>
              <a:rPr lang="en-US" sz="800" dirty="0" err="1" smtClean="0"/>
              <a:t>Gimond</a:t>
            </a:r>
            <a:r>
              <a:rPr lang="en-US" sz="800" dirty="0" smtClean="0"/>
              <a:t> contributed the script necessary to create the NDVI maps, and was always available to offer advice.</a:t>
            </a:r>
          </a:p>
          <a:p>
            <a:r>
              <a:rPr lang="en-US" sz="800" dirty="0" err="1" smtClean="0"/>
              <a:t>Ushari</a:t>
            </a:r>
            <a:r>
              <a:rPr lang="en-US" sz="800" dirty="0" smtClean="0"/>
              <a:t> Khalil contributed suggestions for the focus of the paper, as well as the census data used for the demographic data</a:t>
            </a:r>
          </a:p>
          <a:p>
            <a:r>
              <a:rPr lang="en-US" sz="800" dirty="0" smtClean="0"/>
              <a:t>Travis Reynolds contributed unlimited availability, direction, and advice throughout the project</a:t>
            </a:r>
          </a:p>
        </p:txBody>
      </p:sp>
      <p:sp>
        <p:nvSpPr>
          <p:cNvPr id="66" name="TextBox 65"/>
          <p:cNvSpPr txBox="1"/>
          <p:nvPr/>
        </p:nvSpPr>
        <p:spPr>
          <a:xfrm>
            <a:off x="6241164" y="6172200"/>
            <a:ext cx="2592718" cy="523220"/>
          </a:xfrm>
          <a:prstGeom prst="rect">
            <a:avLst/>
          </a:prstGeom>
          <a:solidFill>
            <a:schemeClr val="bg2"/>
          </a:solidFill>
        </p:spPr>
        <p:txBody>
          <a:bodyPr wrap="square" rtlCol="0">
            <a:spAutoFit/>
          </a:bodyPr>
          <a:lstStyle/>
          <a:p>
            <a:r>
              <a:rPr lang="en-US" sz="1200" b="1" dirty="0" smtClean="0"/>
              <a:t>References</a:t>
            </a:r>
          </a:p>
          <a:p>
            <a:r>
              <a:rPr lang="en-US" sz="800" dirty="0" smtClean="0"/>
              <a:t>The World Bank, </a:t>
            </a:r>
            <a:r>
              <a:rPr lang="en-US" sz="800" i="1" dirty="0" smtClean="0"/>
              <a:t>Ethiopia Overview</a:t>
            </a:r>
            <a:r>
              <a:rPr lang="en-US" sz="800" dirty="0" smtClean="0"/>
              <a:t>, World Bank Official	 page, </a:t>
            </a:r>
            <a:r>
              <a:rPr lang="en-US" sz="800" dirty="0" smtClean="0">
                <a:hlinkClick r:id="rId8"/>
              </a:rPr>
              <a:t>http</a:t>
            </a:r>
            <a:r>
              <a:rPr lang="en-US" sz="800" dirty="0">
                <a:hlinkClick r:id="rId8"/>
              </a:rPr>
              <a:t>://</a:t>
            </a:r>
            <a:r>
              <a:rPr lang="en-US" sz="800" dirty="0" smtClean="0">
                <a:hlinkClick r:id="rId8"/>
              </a:rPr>
              <a:t>www.worldbank.org/</a:t>
            </a:r>
            <a:r>
              <a:rPr lang="en-US" sz="800" dirty="0" smtClean="0"/>
              <a:t> </a:t>
            </a:r>
            <a:endParaRPr lang="en-US" sz="800" dirty="0"/>
          </a:p>
        </p:txBody>
      </p:sp>
    </p:spTree>
    <p:extLst>
      <p:ext uri="{BB962C8B-B14F-4D97-AF65-F5344CB8AC3E}">
        <p14:creationId xmlns:p14="http://schemas.microsoft.com/office/powerpoint/2010/main" val="41389618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477</Words>
  <Application>Microsoft Office PowerPoint</Application>
  <PresentationFormat>On-screen Show (4:3)</PresentationFormat>
  <Paragraphs>50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Colby College</cp:lastModifiedBy>
  <cp:revision>29</cp:revision>
  <dcterms:created xsi:type="dcterms:W3CDTF">2014-04-23T00:44:43Z</dcterms:created>
  <dcterms:modified xsi:type="dcterms:W3CDTF">2014-04-24T06:18:03Z</dcterms:modified>
</cp:coreProperties>
</file>