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43891200" cy="38404800"/>
  <p:notesSz cx="6858000" cy="9144000"/>
  <p:defaultTextStyle>
    <a:defPPr>
      <a:defRPr lang="en-US"/>
    </a:defPPr>
    <a:lvl1pPr marL="0" algn="l" defTabSz="4702576" rtl="0" eaLnBrk="1" latinLnBrk="0" hangingPunct="1">
      <a:defRPr sz="9300" kern="1200">
        <a:solidFill>
          <a:schemeClr val="tx1"/>
        </a:solidFill>
        <a:latin typeface="+mn-lt"/>
        <a:ea typeface="+mn-ea"/>
        <a:cs typeface="+mn-cs"/>
      </a:defRPr>
    </a:lvl1pPr>
    <a:lvl2pPr marL="2351288" algn="l" defTabSz="4702576" rtl="0" eaLnBrk="1" latinLnBrk="0" hangingPunct="1">
      <a:defRPr sz="9300" kern="1200">
        <a:solidFill>
          <a:schemeClr val="tx1"/>
        </a:solidFill>
        <a:latin typeface="+mn-lt"/>
        <a:ea typeface="+mn-ea"/>
        <a:cs typeface="+mn-cs"/>
      </a:defRPr>
    </a:lvl2pPr>
    <a:lvl3pPr marL="4702576" algn="l" defTabSz="4702576" rtl="0" eaLnBrk="1" latinLnBrk="0" hangingPunct="1">
      <a:defRPr sz="9300" kern="1200">
        <a:solidFill>
          <a:schemeClr val="tx1"/>
        </a:solidFill>
        <a:latin typeface="+mn-lt"/>
        <a:ea typeface="+mn-ea"/>
        <a:cs typeface="+mn-cs"/>
      </a:defRPr>
    </a:lvl3pPr>
    <a:lvl4pPr marL="7053864" algn="l" defTabSz="4702576" rtl="0" eaLnBrk="1" latinLnBrk="0" hangingPunct="1">
      <a:defRPr sz="9300" kern="1200">
        <a:solidFill>
          <a:schemeClr val="tx1"/>
        </a:solidFill>
        <a:latin typeface="+mn-lt"/>
        <a:ea typeface="+mn-ea"/>
        <a:cs typeface="+mn-cs"/>
      </a:defRPr>
    </a:lvl4pPr>
    <a:lvl5pPr marL="9405153" algn="l" defTabSz="4702576" rtl="0" eaLnBrk="1" latinLnBrk="0" hangingPunct="1">
      <a:defRPr sz="9300" kern="1200">
        <a:solidFill>
          <a:schemeClr val="tx1"/>
        </a:solidFill>
        <a:latin typeface="+mn-lt"/>
        <a:ea typeface="+mn-ea"/>
        <a:cs typeface="+mn-cs"/>
      </a:defRPr>
    </a:lvl5pPr>
    <a:lvl6pPr marL="11756441" algn="l" defTabSz="4702576" rtl="0" eaLnBrk="1" latinLnBrk="0" hangingPunct="1">
      <a:defRPr sz="9300" kern="1200">
        <a:solidFill>
          <a:schemeClr val="tx1"/>
        </a:solidFill>
        <a:latin typeface="+mn-lt"/>
        <a:ea typeface="+mn-ea"/>
        <a:cs typeface="+mn-cs"/>
      </a:defRPr>
    </a:lvl6pPr>
    <a:lvl7pPr marL="14107729" algn="l" defTabSz="4702576" rtl="0" eaLnBrk="1" latinLnBrk="0" hangingPunct="1">
      <a:defRPr sz="9300" kern="1200">
        <a:solidFill>
          <a:schemeClr val="tx1"/>
        </a:solidFill>
        <a:latin typeface="+mn-lt"/>
        <a:ea typeface="+mn-ea"/>
        <a:cs typeface="+mn-cs"/>
      </a:defRPr>
    </a:lvl7pPr>
    <a:lvl8pPr marL="16459017" algn="l" defTabSz="4702576" rtl="0" eaLnBrk="1" latinLnBrk="0" hangingPunct="1">
      <a:defRPr sz="9300" kern="1200">
        <a:solidFill>
          <a:schemeClr val="tx1"/>
        </a:solidFill>
        <a:latin typeface="+mn-lt"/>
        <a:ea typeface="+mn-ea"/>
        <a:cs typeface="+mn-cs"/>
      </a:defRPr>
    </a:lvl8pPr>
    <a:lvl9pPr marL="18810305" algn="l" defTabSz="4702576" rtl="0" eaLnBrk="1" latinLnBrk="0" hangingPunct="1">
      <a:defRPr sz="93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66" d="100"/>
          <a:sy n="66" d="100"/>
        </p:scale>
        <p:origin x="9048" y="12352"/>
      </p:cViewPr>
      <p:guideLst>
        <p:guide orient="horz" pos="12864"/>
        <p:guide pos="13776"/>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4" Type="http://schemas.openxmlformats.org/officeDocument/2006/relationships/printerSettings" Target="printerSettings/printerSettings1.bin"/><Relationship Id="rId5" Type="http://schemas.openxmlformats.org/officeDocument/2006/relationships/presProps" Target="presProps.xml"/><Relationship Id="rId6" Type="http://schemas.openxmlformats.org/officeDocument/2006/relationships/viewProps" Target="viewProps.xml"/><Relationship Id="rId7" Type="http://schemas.openxmlformats.org/officeDocument/2006/relationships/theme" Target="theme/theme1.xml"/><Relationship Id="rId8"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6A53702-E3D5-974A-A859-B19B68B3E8E2}" type="datetimeFigureOut">
              <a:rPr lang="en-US" smtClean="0"/>
              <a:t>4/23/15</a:t>
            </a:fld>
            <a:endParaRPr lang="en-US"/>
          </a:p>
        </p:txBody>
      </p:sp>
      <p:sp>
        <p:nvSpPr>
          <p:cNvPr id="4" name="Slide Image Placeholder 3"/>
          <p:cNvSpPr>
            <a:spLocks noGrp="1" noRot="1" noChangeAspect="1"/>
          </p:cNvSpPr>
          <p:nvPr>
            <p:ph type="sldImg" idx="2"/>
          </p:nvPr>
        </p:nvSpPr>
        <p:spPr>
          <a:xfrm>
            <a:off x="1470025" y="685800"/>
            <a:ext cx="391795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1D818B5-428F-D04F-A232-2F288C0C2139}" type="slidenum">
              <a:rPr lang="en-US" smtClean="0"/>
              <a:t>‹#›</a:t>
            </a:fld>
            <a:endParaRPr lang="en-US"/>
          </a:p>
        </p:txBody>
      </p:sp>
    </p:spTree>
    <p:extLst>
      <p:ext uri="{BB962C8B-B14F-4D97-AF65-F5344CB8AC3E}">
        <p14:creationId xmlns:p14="http://schemas.microsoft.com/office/powerpoint/2010/main" val="629296113"/>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1D818B5-428F-D04F-A232-2F288C0C2139}" type="slidenum">
              <a:rPr lang="en-US" smtClean="0"/>
              <a:t>1</a:t>
            </a:fld>
            <a:endParaRPr lang="en-US"/>
          </a:p>
        </p:txBody>
      </p:sp>
    </p:spTree>
    <p:extLst>
      <p:ext uri="{BB962C8B-B14F-4D97-AF65-F5344CB8AC3E}">
        <p14:creationId xmlns:p14="http://schemas.microsoft.com/office/powerpoint/2010/main" val="29061113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291840" y="11930383"/>
            <a:ext cx="37307520" cy="8232140"/>
          </a:xfrm>
        </p:spPr>
        <p:txBody>
          <a:bodyPr/>
          <a:lstStyle/>
          <a:p>
            <a:r>
              <a:rPr lang="en-US" smtClean="0"/>
              <a:t>Click to edit Master title style</a:t>
            </a:r>
            <a:endParaRPr lang="en-US"/>
          </a:p>
        </p:txBody>
      </p:sp>
      <p:sp>
        <p:nvSpPr>
          <p:cNvPr id="3" name="Subtitle 2"/>
          <p:cNvSpPr>
            <a:spLocks noGrp="1"/>
          </p:cNvSpPr>
          <p:nvPr>
            <p:ph type="subTitle" idx="1"/>
          </p:nvPr>
        </p:nvSpPr>
        <p:spPr>
          <a:xfrm>
            <a:off x="6583680" y="21762720"/>
            <a:ext cx="30723840" cy="9814560"/>
          </a:xfrm>
        </p:spPr>
        <p:txBody>
          <a:bodyPr/>
          <a:lstStyle>
            <a:lvl1pPr marL="0" indent="0" algn="ctr">
              <a:buNone/>
              <a:defRPr>
                <a:solidFill>
                  <a:schemeClr val="tx1">
                    <a:tint val="75000"/>
                  </a:schemeClr>
                </a:solidFill>
              </a:defRPr>
            </a:lvl1pPr>
            <a:lvl2pPr marL="2351288" indent="0" algn="ctr">
              <a:buNone/>
              <a:defRPr>
                <a:solidFill>
                  <a:schemeClr val="tx1">
                    <a:tint val="75000"/>
                  </a:schemeClr>
                </a:solidFill>
              </a:defRPr>
            </a:lvl2pPr>
            <a:lvl3pPr marL="4702576" indent="0" algn="ctr">
              <a:buNone/>
              <a:defRPr>
                <a:solidFill>
                  <a:schemeClr val="tx1">
                    <a:tint val="75000"/>
                  </a:schemeClr>
                </a:solidFill>
              </a:defRPr>
            </a:lvl3pPr>
            <a:lvl4pPr marL="7053864" indent="0" algn="ctr">
              <a:buNone/>
              <a:defRPr>
                <a:solidFill>
                  <a:schemeClr val="tx1">
                    <a:tint val="75000"/>
                  </a:schemeClr>
                </a:solidFill>
              </a:defRPr>
            </a:lvl4pPr>
            <a:lvl5pPr marL="9405153" indent="0" algn="ctr">
              <a:buNone/>
              <a:defRPr>
                <a:solidFill>
                  <a:schemeClr val="tx1">
                    <a:tint val="75000"/>
                  </a:schemeClr>
                </a:solidFill>
              </a:defRPr>
            </a:lvl5pPr>
            <a:lvl6pPr marL="11756441" indent="0" algn="ctr">
              <a:buNone/>
              <a:defRPr>
                <a:solidFill>
                  <a:schemeClr val="tx1">
                    <a:tint val="75000"/>
                  </a:schemeClr>
                </a:solidFill>
              </a:defRPr>
            </a:lvl6pPr>
            <a:lvl7pPr marL="14107729" indent="0" algn="ctr">
              <a:buNone/>
              <a:defRPr>
                <a:solidFill>
                  <a:schemeClr val="tx1">
                    <a:tint val="75000"/>
                  </a:schemeClr>
                </a:solidFill>
              </a:defRPr>
            </a:lvl7pPr>
            <a:lvl8pPr marL="16459017" indent="0" algn="ctr">
              <a:buNone/>
              <a:defRPr>
                <a:solidFill>
                  <a:schemeClr val="tx1">
                    <a:tint val="75000"/>
                  </a:schemeClr>
                </a:solidFill>
              </a:defRPr>
            </a:lvl8pPr>
            <a:lvl9pPr marL="18810305"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5C253B7-7725-45E2-85A7-ECFFAB05BAA7}" type="datetimeFigureOut">
              <a:rPr lang="en-US" smtClean="0"/>
              <a:t>4/23/15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DCDF07-851C-4DD2-BDF8-692F7B755055}" type="slidenum">
              <a:rPr lang="en-US" smtClean="0"/>
              <a:t>‹#›</a:t>
            </a:fld>
            <a:endParaRPr lang="en-US"/>
          </a:p>
        </p:txBody>
      </p:sp>
    </p:spTree>
    <p:extLst>
      <p:ext uri="{BB962C8B-B14F-4D97-AF65-F5344CB8AC3E}">
        <p14:creationId xmlns:p14="http://schemas.microsoft.com/office/powerpoint/2010/main" val="41988935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5C253B7-7725-45E2-85A7-ECFFAB05BAA7}" type="datetimeFigureOut">
              <a:rPr lang="en-US" smtClean="0"/>
              <a:t>4/23/15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DCDF07-851C-4DD2-BDF8-692F7B755055}" type="slidenum">
              <a:rPr lang="en-US" smtClean="0"/>
              <a:t>‹#›</a:t>
            </a:fld>
            <a:endParaRPr lang="en-US"/>
          </a:p>
        </p:txBody>
      </p:sp>
    </p:spTree>
    <p:extLst>
      <p:ext uri="{BB962C8B-B14F-4D97-AF65-F5344CB8AC3E}">
        <p14:creationId xmlns:p14="http://schemas.microsoft.com/office/powerpoint/2010/main" val="20835651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52742905" y="8614416"/>
            <a:ext cx="47404018" cy="18349848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0530843" y="8614416"/>
            <a:ext cx="141480542" cy="18349848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5C253B7-7725-45E2-85A7-ECFFAB05BAA7}" type="datetimeFigureOut">
              <a:rPr lang="en-US" smtClean="0"/>
              <a:t>4/23/15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DCDF07-851C-4DD2-BDF8-692F7B755055}" type="slidenum">
              <a:rPr lang="en-US" smtClean="0"/>
              <a:t>‹#›</a:t>
            </a:fld>
            <a:endParaRPr lang="en-US"/>
          </a:p>
        </p:txBody>
      </p:sp>
    </p:spTree>
    <p:extLst>
      <p:ext uri="{BB962C8B-B14F-4D97-AF65-F5344CB8AC3E}">
        <p14:creationId xmlns:p14="http://schemas.microsoft.com/office/powerpoint/2010/main" val="16855718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5C253B7-7725-45E2-85A7-ECFFAB05BAA7}" type="datetimeFigureOut">
              <a:rPr lang="en-US" smtClean="0"/>
              <a:t>4/23/15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DCDF07-851C-4DD2-BDF8-692F7B755055}" type="slidenum">
              <a:rPr lang="en-US" smtClean="0"/>
              <a:t>‹#›</a:t>
            </a:fld>
            <a:endParaRPr lang="en-US"/>
          </a:p>
        </p:txBody>
      </p:sp>
    </p:spTree>
    <p:extLst>
      <p:ext uri="{BB962C8B-B14F-4D97-AF65-F5344CB8AC3E}">
        <p14:creationId xmlns:p14="http://schemas.microsoft.com/office/powerpoint/2010/main" val="16187348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467102" y="24678643"/>
            <a:ext cx="37307520" cy="7627620"/>
          </a:xfrm>
        </p:spPr>
        <p:txBody>
          <a:bodyPr anchor="t"/>
          <a:lstStyle>
            <a:lvl1pPr algn="l">
              <a:defRPr sz="20600" b="1" cap="all"/>
            </a:lvl1pPr>
          </a:lstStyle>
          <a:p>
            <a:r>
              <a:rPr lang="en-US" smtClean="0"/>
              <a:t>Click to edit Master title style</a:t>
            </a:r>
            <a:endParaRPr lang="en-US"/>
          </a:p>
        </p:txBody>
      </p:sp>
      <p:sp>
        <p:nvSpPr>
          <p:cNvPr id="3" name="Text Placeholder 2"/>
          <p:cNvSpPr>
            <a:spLocks noGrp="1"/>
          </p:cNvSpPr>
          <p:nvPr>
            <p:ph type="body" idx="1"/>
          </p:nvPr>
        </p:nvSpPr>
        <p:spPr>
          <a:xfrm>
            <a:off x="3467102" y="16277596"/>
            <a:ext cx="37307520" cy="8401047"/>
          </a:xfrm>
        </p:spPr>
        <p:txBody>
          <a:bodyPr anchor="b"/>
          <a:lstStyle>
            <a:lvl1pPr marL="0" indent="0">
              <a:buNone/>
              <a:defRPr sz="10300">
                <a:solidFill>
                  <a:schemeClr val="tx1">
                    <a:tint val="75000"/>
                  </a:schemeClr>
                </a:solidFill>
              </a:defRPr>
            </a:lvl1pPr>
            <a:lvl2pPr marL="2351288" indent="0">
              <a:buNone/>
              <a:defRPr sz="9300">
                <a:solidFill>
                  <a:schemeClr val="tx1">
                    <a:tint val="75000"/>
                  </a:schemeClr>
                </a:solidFill>
              </a:defRPr>
            </a:lvl2pPr>
            <a:lvl3pPr marL="4702576" indent="0">
              <a:buNone/>
              <a:defRPr sz="8200">
                <a:solidFill>
                  <a:schemeClr val="tx1">
                    <a:tint val="75000"/>
                  </a:schemeClr>
                </a:solidFill>
              </a:defRPr>
            </a:lvl3pPr>
            <a:lvl4pPr marL="7053864" indent="0">
              <a:buNone/>
              <a:defRPr sz="7200">
                <a:solidFill>
                  <a:schemeClr val="tx1">
                    <a:tint val="75000"/>
                  </a:schemeClr>
                </a:solidFill>
              </a:defRPr>
            </a:lvl4pPr>
            <a:lvl5pPr marL="9405153" indent="0">
              <a:buNone/>
              <a:defRPr sz="7200">
                <a:solidFill>
                  <a:schemeClr val="tx1">
                    <a:tint val="75000"/>
                  </a:schemeClr>
                </a:solidFill>
              </a:defRPr>
            </a:lvl5pPr>
            <a:lvl6pPr marL="11756441" indent="0">
              <a:buNone/>
              <a:defRPr sz="7200">
                <a:solidFill>
                  <a:schemeClr val="tx1">
                    <a:tint val="75000"/>
                  </a:schemeClr>
                </a:solidFill>
              </a:defRPr>
            </a:lvl6pPr>
            <a:lvl7pPr marL="14107729" indent="0">
              <a:buNone/>
              <a:defRPr sz="7200">
                <a:solidFill>
                  <a:schemeClr val="tx1">
                    <a:tint val="75000"/>
                  </a:schemeClr>
                </a:solidFill>
              </a:defRPr>
            </a:lvl7pPr>
            <a:lvl8pPr marL="16459017" indent="0">
              <a:buNone/>
              <a:defRPr sz="7200">
                <a:solidFill>
                  <a:schemeClr val="tx1">
                    <a:tint val="75000"/>
                  </a:schemeClr>
                </a:solidFill>
              </a:defRPr>
            </a:lvl8pPr>
            <a:lvl9pPr marL="18810305" indent="0">
              <a:buNone/>
              <a:defRPr sz="7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5C253B7-7725-45E2-85A7-ECFFAB05BAA7}" type="datetimeFigureOut">
              <a:rPr lang="en-US" smtClean="0"/>
              <a:t>4/23/15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DCDF07-851C-4DD2-BDF8-692F7B755055}" type="slidenum">
              <a:rPr lang="en-US" smtClean="0"/>
              <a:t>‹#›</a:t>
            </a:fld>
            <a:endParaRPr lang="en-US"/>
          </a:p>
        </p:txBody>
      </p:sp>
    </p:spTree>
    <p:extLst>
      <p:ext uri="{BB962C8B-B14F-4D97-AF65-F5344CB8AC3E}">
        <p14:creationId xmlns:p14="http://schemas.microsoft.com/office/powerpoint/2010/main" val="26951566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0530842" y="50184056"/>
            <a:ext cx="94442280" cy="141928847"/>
          </a:xfrm>
        </p:spPr>
        <p:txBody>
          <a:bodyPr/>
          <a:lstStyle>
            <a:lvl1pPr>
              <a:defRPr sz="14400"/>
            </a:lvl1pPr>
            <a:lvl2pPr>
              <a:defRPr sz="12300"/>
            </a:lvl2pPr>
            <a:lvl3pPr>
              <a:defRPr sz="10300"/>
            </a:lvl3pPr>
            <a:lvl4pPr>
              <a:defRPr sz="9300"/>
            </a:lvl4pPr>
            <a:lvl5pPr>
              <a:defRPr sz="9300"/>
            </a:lvl5pPr>
            <a:lvl6pPr>
              <a:defRPr sz="9300"/>
            </a:lvl6pPr>
            <a:lvl7pPr>
              <a:defRPr sz="9300"/>
            </a:lvl7pPr>
            <a:lvl8pPr>
              <a:defRPr sz="9300"/>
            </a:lvl8pPr>
            <a:lvl9pPr>
              <a:defRPr sz="9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105704642" y="50184056"/>
            <a:ext cx="94442280" cy="141928847"/>
          </a:xfrm>
        </p:spPr>
        <p:txBody>
          <a:bodyPr/>
          <a:lstStyle>
            <a:lvl1pPr>
              <a:defRPr sz="14400"/>
            </a:lvl1pPr>
            <a:lvl2pPr>
              <a:defRPr sz="12300"/>
            </a:lvl2pPr>
            <a:lvl3pPr>
              <a:defRPr sz="10300"/>
            </a:lvl3pPr>
            <a:lvl4pPr>
              <a:defRPr sz="9300"/>
            </a:lvl4pPr>
            <a:lvl5pPr>
              <a:defRPr sz="9300"/>
            </a:lvl5pPr>
            <a:lvl6pPr>
              <a:defRPr sz="9300"/>
            </a:lvl6pPr>
            <a:lvl7pPr>
              <a:defRPr sz="9300"/>
            </a:lvl7pPr>
            <a:lvl8pPr>
              <a:defRPr sz="9300"/>
            </a:lvl8pPr>
            <a:lvl9pPr>
              <a:defRPr sz="9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5C253B7-7725-45E2-85A7-ECFFAB05BAA7}" type="datetimeFigureOut">
              <a:rPr lang="en-US" smtClean="0"/>
              <a:t>4/23/15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7DCDF07-851C-4DD2-BDF8-692F7B755055}" type="slidenum">
              <a:rPr lang="en-US" smtClean="0"/>
              <a:t>‹#›</a:t>
            </a:fld>
            <a:endParaRPr lang="en-US"/>
          </a:p>
        </p:txBody>
      </p:sp>
    </p:spTree>
    <p:extLst>
      <p:ext uri="{BB962C8B-B14F-4D97-AF65-F5344CB8AC3E}">
        <p14:creationId xmlns:p14="http://schemas.microsoft.com/office/powerpoint/2010/main" val="41457719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194560" y="1537973"/>
            <a:ext cx="39502080" cy="64008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2194560" y="8596633"/>
            <a:ext cx="19392902" cy="3582667"/>
          </a:xfrm>
        </p:spPr>
        <p:txBody>
          <a:bodyPr anchor="b"/>
          <a:lstStyle>
            <a:lvl1pPr marL="0" indent="0">
              <a:buNone/>
              <a:defRPr sz="12300" b="1"/>
            </a:lvl1pPr>
            <a:lvl2pPr marL="2351288" indent="0">
              <a:buNone/>
              <a:defRPr sz="10300" b="1"/>
            </a:lvl2pPr>
            <a:lvl3pPr marL="4702576" indent="0">
              <a:buNone/>
              <a:defRPr sz="9300" b="1"/>
            </a:lvl3pPr>
            <a:lvl4pPr marL="7053864" indent="0">
              <a:buNone/>
              <a:defRPr sz="8200" b="1"/>
            </a:lvl4pPr>
            <a:lvl5pPr marL="9405153" indent="0">
              <a:buNone/>
              <a:defRPr sz="8200" b="1"/>
            </a:lvl5pPr>
            <a:lvl6pPr marL="11756441" indent="0">
              <a:buNone/>
              <a:defRPr sz="8200" b="1"/>
            </a:lvl6pPr>
            <a:lvl7pPr marL="14107729" indent="0">
              <a:buNone/>
              <a:defRPr sz="8200" b="1"/>
            </a:lvl7pPr>
            <a:lvl8pPr marL="16459017" indent="0">
              <a:buNone/>
              <a:defRPr sz="8200" b="1"/>
            </a:lvl8pPr>
            <a:lvl9pPr marL="18810305" indent="0">
              <a:buNone/>
              <a:defRPr sz="8200" b="1"/>
            </a:lvl9pPr>
          </a:lstStyle>
          <a:p>
            <a:pPr lvl="0"/>
            <a:r>
              <a:rPr lang="en-US" smtClean="0"/>
              <a:t>Click to edit Master text styles</a:t>
            </a:r>
          </a:p>
        </p:txBody>
      </p:sp>
      <p:sp>
        <p:nvSpPr>
          <p:cNvPr id="4" name="Content Placeholder 3"/>
          <p:cNvSpPr>
            <a:spLocks noGrp="1"/>
          </p:cNvSpPr>
          <p:nvPr>
            <p:ph sz="half" idx="2"/>
          </p:nvPr>
        </p:nvSpPr>
        <p:spPr>
          <a:xfrm>
            <a:off x="2194560" y="12179300"/>
            <a:ext cx="19392902" cy="22127213"/>
          </a:xfrm>
        </p:spPr>
        <p:txBody>
          <a:bodyPr/>
          <a:lstStyle>
            <a:lvl1pPr>
              <a:defRPr sz="12300"/>
            </a:lvl1pPr>
            <a:lvl2pPr>
              <a:defRPr sz="10300"/>
            </a:lvl2pPr>
            <a:lvl3pPr>
              <a:defRPr sz="9300"/>
            </a:lvl3pPr>
            <a:lvl4pPr>
              <a:defRPr sz="8200"/>
            </a:lvl4pPr>
            <a:lvl5pPr>
              <a:defRPr sz="8200"/>
            </a:lvl5pPr>
            <a:lvl6pPr>
              <a:defRPr sz="8200"/>
            </a:lvl6pPr>
            <a:lvl7pPr>
              <a:defRPr sz="8200"/>
            </a:lvl7pPr>
            <a:lvl8pPr>
              <a:defRPr sz="8200"/>
            </a:lvl8pPr>
            <a:lvl9pPr>
              <a:defRPr sz="8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22296122" y="8596633"/>
            <a:ext cx="19400520" cy="3582667"/>
          </a:xfrm>
        </p:spPr>
        <p:txBody>
          <a:bodyPr anchor="b"/>
          <a:lstStyle>
            <a:lvl1pPr marL="0" indent="0">
              <a:buNone/>
              <a:defRPr sz="12300" b="1"/>
            </a:lvl1pPr>
            <a:lvl2pPr marL="2351288" indent="0">
              <a:buNone/>
              <a:defRPr sz="10300" b="1"/>
            </a:lvl2pPr>
            <a:lvl3pPr marL="4702576" indent="0">
              <a:buNone/>
              <a:defRPr sz="9300" b="1"/>
            </a:lvl3pPr>
            <a:lvl4pPr marL="7053864" indent="0">
              <a:buNone/>
              <a:defRPr sz="8200" b="1"/>
            </a:lvl4pPr>
            <a:lvl5pPr marL="9405153" indent="0">
              <a:buNone/>
              <a:defRPr sz="8200" b="1"/>
            </a:lvl5pPr>
            <a:lvl6pPr marL="11756441" indent="0">
              <a:buNone/>
              <a:defRPr sz="8200" b="1"/>
            </a:lvl6pPr>
            <a:lvl7pPr marL="14107729" indent="0">
              <a:buNone/>
              <a:defRPr sz="8200" b="1"/>
            </a:lvl7pPr>
            <a:lvl8pPr marL="16459017" indent="0">
              <a:buNone/>
              <a:defRPr sz="8200" b="1"/>
            </a:lvl8pPr>
            <a:lvl9pPr marL="18810305" indent="0">
              <a:buNone/>
              <a:defRPr sz="8200" b="1"/>
            </a:lvl9pPr>
          </a:lstStyle>
          <a:p>
            <a:pPr lvl="0"/>
            <a:r>
              <a:rPr lang="en-US" smtClean="0"/>
              <a:t>Click to edit Master text styles</a:t>
            </a:r>
          </a:p>
        </p:txBody>
      </p:sp>
      <p:sp>
        <p:nvSpPr>
          <p:cNvPr id="6" name="Content Placeholder 5"/>
          <p:cNvSpPr>
            <a:spLocks noGrp="1"/>
          </p:cNvSpPr>
          <p:nvPr>
            <p:ph sz="quarter" idx="4"/>
          </p:nvPr>
        </p:nvSpPr>
        <p:spPr>
          <a:xfrm>
            <a:off x="22296122" y="12179300"/>
            <a:ext cx="19400520" cy="22127213"/>
          </a:xfrm>
        </p:spPr>
        <p:txBody>
          <a:bodyPr/>
          <a:lstStyle>
            <a:lvl1pPr>
              <a:defRPr sz="12300"/>
            </a:lvl1pPr>
            <a:lvl2pPr>
              <a:defRPr sz="10300"/>
            </a:lvl2pPr>
            <a:lvl3pPr>
              <a:defRPr sz="9300"/>
            </a:lvl3pPr>
            <a:lvl4pPr>
              <a:defRPr sz="8200"/>
            </a:lvl4pPr>
            <a:lvl5pPr>
              <a:defRPr sz="8200"/>
            </a:lvl5pPr>
            <a:lvl6pPr>
              <a:defRPr sz="8200"/>
            </a:lvl6pPr>
            <a:lvl7pPr>
              <a:defRPr sz="8200"/>
            </a:lvl7pPr>
            <a:lvl8pPr>
              <a:defRPr sz="8200"/>
            </a:lvl8pPr>
            <a:lvl9pPr>
              <a:defRPr sz="8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5C253B7-7725-45E2-85A7-ECFFAB05BAA7}" type="datetimeFigureOut">
              <a:rPr lang="en-US" smtClean="0"/>
              <a:t>4/23/15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7DCDF07-851C-4DD2-BDF8-692F7B755055}" type="slidenum">
              <a:rPr lang="en-US" smtClean="0"/>
              <a:t>‹#›</a:t>
            </a:fld>
            <a:endParaRPr lang="en-US"/>
          </a:p>
        </p:txBody>
      </p:sp>
    </p:spTree>
    <p:extLst>
      <p:ext uri="{BB962C8B-B14F-4D97-AF65-F5344CB8AC3E}">
        <p14:creationId xmlns:p14="http://schemas.microsoft.com/office/powerpoint/2010/main" val="34958236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5C253B7-7725-45E2-85A7-ECFFAB05BAA7}" type="datetimeFigureOut">
              <a:rPr lang="en-US" smtClean="0"/>
              <a:t>4/23/15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7DCDF07-851C-4DD2-BDF8-692F7B755055}" type="slidenum">
              <a:rPr lang="en-US" smtClean="0"/>
              <a:t>‹#›</a:t>
            </a:fld>
            <a:endParaRPr lang="en-US"/>
          </a:p>
        </p:txBody>
      </p:sp>
    </p:spTree>
    <p:extLst>
      <p:ext uri="{BB962C8B-B14F-4D97-AF65-F5344CB8AC3E}">
        <p14:creationId xmlns:p14="http://schemas.microsoft.com/office/powerpoint/2010/main" val="22848690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5C253B7-7725-45E2-85A7-ECFFAB05BAA7}" type="datetimeFigureOut">
              <a:rPr lang="en-US" smtClean="0"/>
              <a:t>4/23/15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7DCDF07-851C-4DD2-BDF8-692F7B755055}" type="slidenum">
              <a:rPr lang="en-US" smtClean="0"/>
              <a:t>‹#›</a:t>
            </a:fld>
            <a:endParaRPr lang="en-US"/>
          </a:p>
        </p:txBody>
      </p:sp>
    </p:spTree>
    <p:extLst>
      <p:ext uri="{BB962C8B-B14F-4D97-AF65-F5344CB8AC3E}">
        <p14:creationId xmlns:p14="http://schemas.microsoft.com/office/powerpoint/2010/main" val="9982121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94563" y="1529080"/>
            <a:ext cx="14439902" cy="6507480"/>
          </a:xfrm>
        </p:spPr>
        <p:txBody>
          <a:bodyPr anchor="b"/>
          <a:lstStyle>
            <a:lvl1pPr algn="l">
              <a:defRPr sz="10300" b="1"/>
            </a:lvl1pPr>
          </a:lstStyle>
          <a:p>
            <a:r>
              <a:rPr lang="en-US" smtClean="0"/>
              <a:t>Click to edit Master title style</a:t>
            </a:r>
            <a:endParaRPr lang="en-US"/>
          </a:p>
        </p:txBody>
      </p:sp>
      <p:sp>
        <p:nvSpPr>
          <p:cNvPr id="3" name="Content Placeholder 2"/>
          <p:cNvSpPr>
            <a:spLocks noGrp="1"/>
          </p:cNvSpPr>
          <p:nvPr>
            <p:ph idx="1"/>
          </p:nvPr>
        </p:nvSpPr>
        <p:spPr>
          <a:xfrm>
            <a:off x="17160240" y="1529083"/>
            <a:ext cx="24536400" cy="32777433"/>
          </a:xfrm>
        </p:spPr>
        <p:txBody>
          <a:bodyPr/>
          <a:lstStyle>
            <a:lvl1pPr>
              <a:defRPr sz="16500"/>
            </a:lvl1pPr>
            <a:lvl2pPr>
              <a:defRPr sz="14400"/>
            </a:lvl2pPr>
            <a:lvl3pPr>
              <a:defRPr sz="12300"/>
            </a:lvl3pPr>
            <a:lvl4pPr>
              <a:defRPr sz="10300"/>
            </a:lvl4pPr>
            <a:lvl5pPr>
              <a:defRPr sz="10300"/>
            </a:lvl5pPr>
            <a:lvl6pPr>
              <a:defRPr sz="10300"/>
            </a:lvl6pPr>
            <a:lvl7pPr>
              <a:defRPr sz="10300"/>
            </a:lvl7pPr>
            <a:lvl8pPr>
              <a:defRPr sz="10300"/>
            </a:lvl8pPr>
            <a:lvl9pPr>
              <a:defRPr sz="10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2194563" y="8036563"/>
            <a:ext cx="14439902" cy="26269953"/>
          </a:xfrm>
        </p:spPr>
        <p:txBody>
          <a:bodyPr/>
          <a:lstStyle>
            <a:lvl1pPr marL="0" indent="0">
              <a:buNone/>
              <a:defRPr sz="7200"/>
            </a:lvl1pPr>
            <a:lvl2pPr marL="2351288" indent="0">
              <a:buNone/>
              <a:defRPr sz="6200"/>
            </a:lvl2pPr>
            <a:lvl3pPr marL="4702576" indent="0">
              <a:buNone/>
              <a:defRPr sz="5100"/>
            </a:lvl3pPr>
            <a:lvl4pPr marL="7053864" indent="0">
              <a:buNone/>
              <a:defRPr sz="4600"/>
            </a:lvl4pPr>
            <a:lvl5pPr marL="9405153" indent="0">
              <a:buNone/>
              <a:defRPr sz="4600"/>
            </a:lvl5pPr>
            <a:lvl6pPr marL="11756441" indent="0">
              <a:buNone/>
              <a:defRPr sz="4600"/>
            </a:lvl6pPr>
            <a:lvl7pPr marL="14107729" indent="0">
              <a:buNone/>
              <a:defRPr sz="4600"/>
            </a:lvl7pPr>
            <a:lvl8pPr marL="16459017" indent="0">
              <a:buNone/>
              <a:defRPr sz="4600"/>
            </a:lvl8pPr>
            <a:lvl9pPr marL="18810305" indent="0">
              <a:buNone/>
              <a:defRPr sz="46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5C253B7-7725-45E2-85A7-ECFFAB05BAA7}" type="datetimeFigureOut">
              <a:rPr lang="en-US" smtClean="0"/>
              <a:t>4/23/15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7DCDF07-851C-4DD2-BDF8-692F7B755055}" type="slidenum">
              <a:rPr lang="en-US" smtClean="0"/>
              <a:t>‹#›</a:t>
            </a:fld>
            <a:endParaRPr lang="en-US"/>
          </a:p>
        </p:txBody>
      </p:sp>
    </p:spTree>
    <p:extLst>
      <p:ext uri="{BB962C8B-B14F-4D97-AF65-F5344CB8AC3E}">
        <p14:creationId xmlns:p14="http://schemas.microsoft.com/office/powerpoint/2010/main" val="21816546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02982" y="26883360"/>
            <a:ext cx="26334720" cy="3173733"/>
          </a:xfrm>
        </p:spPr>
        <p:txBody>
          <a:bodyPr anchor="b"/>
          <a:lstStyle>
            <a:lvl1pPr algn="l">
              <a:defRPr sz="10300" b="1"/>
            </a:lvl1pPr>
          </a:lstStyle>
          <a:p>
            <a:r>
              <a:rPr lang="en-US" smtClean="0"/>
              <a:t>Click to edit Master title style</a:t>
            </a:r>
            <a:endParaRPr lang="en-US"/>
          </a:p>
        </p:txBody>
      </p:sp>
      <p:sp>
        <p:nvSpPr>
          <p:cNvPr id="3" name="Picture Placeholder 2"/>
          <p:cNvSpPr>
            <a:spLocks noGrp="1"/>
          </p:cNvSpPr>
          <p:nvPr>
            <p:ph type="pic" idx="1"/>
          </p:nvPr>
        </p:nvSpPr>
        <p:spPr>
          <a:xfrm>
            <a:off x="8602982" y="3431540"/>
            <a:ext cx="26334720" cy="23042880"/>
          </a:xfrm>
        </p:spPr>
        <p:txBody>
          <a:bodyPr/>
          <a:lstStyle>
            <a:lvl1pPr marL="0" indent="0">
              <a:buNone/>
              <a:defRPr sz="16500"/>
            </a:lvl1pPr>
            <a:lvl2pPr marL="2351288" indent="0">
              <a:buNone/>
              <a:defRPr sz="14400"/>
            </a:lvl2pPr>
            <a:lvl3pPr marL="4702576" indent="0">
              <a:buNone/>
              <a:defRPr sz="12300"/>
            </a:lvl3pPr>
            <a:lvl4pPr marL="7053864" indent="0">
              <a:buNone/>
              <a:defRPr sz="10300"/>
            </a:lvl4pPr>
            <a:lvl5pPr marL="9405153" indent="0">
              <a:buNone/>
              <a:defRPr sz="10300"/>
            </a:lvl5pPr>
            <a:lvl6pPr marL="11756441" indent="0">
              <a:buNone/>
              <a:defRPr sz="10300"/>
            </a:lvl6pPr>
            <a:lvl7pPr marL="14107729" indent="0">
              <a:buNone/>
              <a:defRPr sz="10300"/>
            </a:lvl7pPr>
            <a:lvl8pPr marL="16459017" indent="0">
              <a:buNone/>
              <a:defRPr sz="10300"/>
            </a:lvl8pPr>
            <a:lvl9pPr marL="18810305" indent="0">
              <a:buNone/>
              <a:defRPr sz="10300"/>
            </a:lvl9pPr>
          </a:lstStyle>
          <a:p>
            <a:endParaRPr lang="en-US"/>
          </a:p>
        </p:txBody>
      </p:sp>
      <p:sp>
        <p:nvSpPr>
          <p:cNvPr id="4" name="Text Placeholder 3"/>
          <p:cNvSpPr>
            <a:spLocks noGrp="1"/>
          </p:cNvSpPr>
          <p:nvPr>
            <p:ph type="body" sz="half" idx="2"/>
          </p:nvPr>
        </p:nvSpPr>
        <p:spPr>
          <a:xfrm>
            <a:off x="8602982" y="30057093"/>
            <a:ext cx="26334720" cy="4507227"/>
          </a:xfrm>
        </p:spPr>
        <p:txBody>
          <a:bodyPr/>
          <a:lstStyle>
            <a:lvl1pPr marL="0" indent="0">
              <a:buNone/>
              <a:defRPr sz="7200"/>
            </a:lvl1pPr>
            <a:lvl2pPr marL="2351288" indent="0">
              <a:buNone/>
              <a:defRPr sz="6200"/>
            </a:lvl2pPr>
            <a:lvl3pPr marL="4702576" indent="0">
              <a:buNone/>
              <a:defRPr sz="5100"/>
            </a:lvl3pPr>
            <a:lvl4pPr marL="7053864" indent="0">
              <a:buNone/>
              <a:defRPr sz="4600"/>
            </a:lvl4pPr>
            <a:lvl5pPr marL="9405153" indent="0">
              <a:buNone/>
              <a:defRPr sz="4600"/>
            </a:lvl5pPr>
            <a:lvl6pPr marL="11756441" indent="0">
              <a:buNone/>
              <a:defRPr sz="4600"/>
            </a:lvl6pPr>
            <a:lvl7pPr marL="14107729" indent="0">
              <a:buNone/>
              <a:defRPr sz="4600"/>
            </a:lvl7pPr>
            <a:lvl8pPr marL="16459017" indent="0">
              <a:buNone/>
              <a:defRPr sz="4600"/>
            </a:lvl8pPr>
            <a:lvl9pPr marL="18810305" indent="0">
              <a:buNone/>
              <a:defRPr sz="46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5C253B7-7725-45E2-85A7-ECFFAB05BAA7}" type="datetimeFigureOut">
              <a:rPr lang="en-US" smtClean="0"/>
              <a:t>4/23/15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7DCDF07-851C-4DD2-BDF8-692F7B755055}" type="slidenum">
              <a:rPr lang="en-US" smtClean="0"/>
              <a:t>‹#›</a:t>
            </a:fld>
            <a:endParaRPr lang="en-US"/>
          </a:p>
        </p:txBody>
      </p:sp>
    </p:spTree>
    <p:extLst>
      <p:ext uri="{BB962C8B-B14F-4D97-AF65-F5344CB8AC3E}">
        <p14:creationId xmlns:p14="http://schemas.microsoft.com/office/powerpoint/2010/main" val="2188352400"/>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194560" y="1537973"/>
            <a:ext cx="39502080" cy="6400800"/>
          </a:xfrm>
          <a:prstGeom prst="rect">
            <a:avLst/>
          </a:prstGeom>
        </p:spPr>
        <p:txBody>
          <a:bodyPr vert="horz" lIns="470258" tIns="235129" rIns="470258" bIns="235129"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2194560" y="8961123"/>
            <a:ext cx="39502080" cy="25345393"/>
          </a:xfrm>
          <a:prstGeom prst="rect">
            <a:avLst/>
          </a:prstGeom>
        </p:spPr>
        <p:txBody>
          <a:bodyPr vert="horz" lIns="470258" tIns="235129" rIns="470258" bIns="235129"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2194560" y="35595563"/>
            <a:ext cx="10241280" cy="2044700"/>
          </a:xfrm>
          <a:prstGeom prst="rect">
            <a:avLst/>
          </a:prstGeom>
        </p:spPr>
        <p:txBody>
          <a:bodyPr vert="horz" lIns="470258" tIns="235129" rIns="470258" bIns="235129" rtlCol="0" anchor="ctr"/>
          <a:lstStyle>
            <a:lvl1pPr algn="l">
              <a:defRPr sz="6200">
                <a:solidFill>
                  <a:schemeClr val="tx1">
                    <a:tint val="75000"/>
                  </a:schemeClr>
                </a:solidFill>
              </a:defRPr>
            </a:lvl1pPr>
          </a:lstStyle>
          <a:p>
            <a:fld id="{85C253B7-7725-45E2-85A7-ECFFAB05BAA7}" type="datetimeFigureOut">
              <a:rPr lang="en-US" smtClean="0"/>
              <a:t>4/23/15</a:t>
            </a:fld>
            <a:endParaRPr lang="en-US"/>
          </a:p>
        </p:txBody>
      </p:sp>
      <p:sp>
        <p:nvSpPr>
          <p:cNvPr id="5" name="Footer Placeholder 4"/>
          <p:cNvSpPr>
            <a:spLocks noGrp="1"/>
          </p:cNvSpPr>
          <p:nvPr>
            <p:ph type="ftr" sz="quarter" idx="3"/>
          </p:nvPr>
        </p:nvSpPr>
        <p:spPr>
          <a:xfrm>
            <a:off x="14996160" y="35595563"/>
            <a:ext cx="13898880" cy="2044700"/>
          </a:xfrm>
          <a:prstGeom prst="rect">
            <a:avLst/>
          </a:prstGeom>
        </p:spPr>
        <p:txBody>
          <a:bodyPr vert="horz" lIns="470258" tIns="235129" rIns="470258" bIns="235129" rtlCol="0" anchor="ctr"/>
          <a:lstStyle>
            <a:lvl1pPr algn="ctr">
              <a:defRPr sz="6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31455360" y="35595563"/>
            <a:ext cx="10241280" cy="2044700"/>
          </a:xfrm>
          <a:prstGeom prst="rect">
            <a:avLst/>
          </a:prstGeom>
        </p:spPr>
        <p:txBody>
          <a:bodyPr vert="horz" lIns="470258" tIns="235129" rIns="470258" bIns="235129" rtlCol="0" anchor="ctr"/>
          <a:lstStyle>
            <a:lvl1pPr algn="r">
              <a:defRPr sz="6200">
                <a:solidFill>
                  <a:schemeClr val="tx1">
                    <a:tint val="75000"/>
                  </a:schemeClr>
                </a:solidFill>
              </a:defRPr>
            </a:lvl1pPr>
          </a:lstStyle>
          <a:p>
            <a:fld id="{07DCDF07-851C-4DD2-BDF8-692F7B755055}" type="slidenum">
              <a:rPr lang="en-US" smtClean="0"/>
              <a:t>‹#›</a:t>
            </a:fld>
            <a:endParaRPr lang="en-US"/>
          </a:p>
        </p:txBody>
      </p:sp>
    </p:spTree>
    <p:extLst>
      <p:ext uri="{BB962C8B-B14F-4D97-AF65-F5344CB8AC3E}">
        <p14:creationId xmlns:p14="http://schemas.microsoft.com/office/powerpoint/2010/main" val="30445360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702576" rtl="0" eaLnBrk="1" latinLnBrk="0" hangingPunct="1">
        <a:spcBef>
          <a:spcPct val="0"/>
        </a:spcBef>
        <a:buNone/>
        <a:defRPr sz="22600" kern="1200">
          <a:solidFill>
            <a:schemeClr val="tx1"/>
          </a:solidFill>
          <a:latin typeface="+mj-lt"/>
          <a:ea typeface="+mj-ea"/>
          <a:cs typeface="+mj-cs"/>
        </a:defRPr>
      </a:lvl1pPr>
    </p:titleStyle>
    <p:bodyStyle>
      <a:lvl1pPr marL="1763466" indent="-1763466" algn="l" defTabSz="4702576" rtl="0" eaLnBrk="1" latinLnBrk="0" hangingPunct="1">
        <a:spcBef>
          <a:spcPct val="20000"/>
        </a:spcBef>
        <a:buFont typeface="Arial" panose="020B0604020202020204" pitchFamily="34" charset="0"/>
        <a:buChar char="•"/>
        <a:defRPr sz="16500" kern="1200">
          <a:solidFill>
            <a:schemeClr val="tx1"/>
          </a:solidFill>
          <a:latin typeface="+mn-lt"/>
          <a:ea typeface="+mn-ea"/>
          <a:cs typeface="+mn-cs"/>
        </a:defRPr>
      </a:lvl1pPr>
      <a:lvl2pPr marL="3820843" indent="-1469555" algn="l" defTabSz="4702576" rtl="0" eaLnBrk="1" latinLnBrk="0" hangingPunct="1">
        <a:spcBef>
          <a:spcPct val="20000"/>
        </a:spcBef>
        <a:buFont typeface="Arial" panose="020B0604020202020204" pitchFamily="34" charset="0"/>
        <a:buChar char="–"/>
        <a:defRPr sz="14400" kern="1200">
          <a:solidFill>
            <a:schemeClr val="tx1"/>
          </a:solidFill>
          <a:latin typeface="+mn-lt"/>
          <a:ea typeface="+mn-ea"/>
          <a:cs typeface="+mn-cs"/>
        </a:defRPr>
      </a:lvl2pPr>
      <a:lvl3pPr marL="5878220" indent="-1175644" algn="l" defTabSz="4702576" rtl="0" eaLnBrk="1" latinLnBrk="0" hangingPunct="1">
        <a:spcBef>
          <a:spcPct val="20000"/>
        </a:spcBef>
        <a:buFont typeface="Arial" panose="020B0604020202020204" pitchFamily="34" charset="0"/>
        <a:buChar char="•"/>
        <a:defRPr sz="12300" kern="1200">
          <a:solidFill>
            <a:schemeClr val="tx1"/>
          </a:solidFill>
          <a:latin typeface="+mn-lt"/>
          <a:ea typeface="+mn-ea"/>
          <a:cs typeface="+mn-cs"/>
        </a:defRPr>
      </a:lvl3pPr>
      <a:lvl4pPr marL="8229509" indent="-1175644" algn="l" defTabSz="4702576" rtl="0" eaLnBrk="1" latinLnBrk="0" hangingPunct="1">
        <a:spcBef>
          <a:spcPct val="20000"/>
        </a:spcBef>
        <a:buFont typeface="Arial" panose="020B0604020202020204" pitchFamily="34" charset="0"/>
        <a:buChar char="–"/>
        <a:defRPr sz="10300" kern="1200">
          <a:solidFill>
            <a:schemeClr val="tx1"/>
          </a:solidFill>
          <a:latin typeface="+mn-lt"/>
          <a:ea typeface="+mn-ea"/>
          <a:cs typeface="+mn-cs"/>
        </a:defRPr>
      </a:lvl4pPr>
      <a:lvl5pPr marL="10580797" indent="-1175644" algn="l" defTabSz="4702576" rtl="0" eaLnBrk="1" latinLnBrk="0" hangingPunct="1">
        <a:spcBef>
          <a:spcPct val="20000"/>
        </a:spcBef>
        <a:buFont typeface="Arial" panose="020B0604020202020204" pitchFamily="34" charset="0"/>
        <a:buChar char="»"/>
        <a:defRPr sz="10300" kern="1200">
          <a:solidFill>
            <a:schemeClr val="tx1"/>
          </a:solidFill>
          <a:latin typeface="+mn-lt"/>
          <a:ea typeface="+mn-ea"/>
          <a:cs typeface="+mn-cs"/>
        </a:defRPr>
      </a:lvl5pPr>
      <a:lvl6pPr marL="12932085" indent="-1175644" algn="l" defTabSz="4702576" rtl="0" eaLnBrk="1" latinLnBrk="0" hangingPunct="1">
        <a:spcBef>
          <a:spcPct val="20000"/>
        </a:spcBef>
        <a:buFont typeface="Arial" panose="020B0604020202020204" pitchFamily="34" charset="0"/>
        <a:buChar char="•"/>
        <a:defRPr sz="10300" kern="1200">
          <a:solidFill>
            <a:schemeClr val="tx1"/>
          </a:solidFill>
          <a:latin typeface="+mn-lt"/>
          <a:ea typeface="+mn-ea"/>
          <a:cs typeface="+mn-cs"/>
        </a:defRPr>
      </a:lvl6pPr>
      <a:lvl7pPr marL="15283373" indent="-1175644" algn="l" defTabSz="4702576" rtl="0" eaLnBrk="1" latinLnBrk="0" hangingPunct="1">
        <a:spcBef>
          <a:spcPct val="20000"/>
        </a:spcBef>
        <a:buFont typeface="Arial" panose="020B0604020202020204" pitchFamily="34" charset="0"/>
        <a:buChar char="•"/>
        <a:defRPr sz="10300" kern="1200">
          <a:solidFill>
            <a:schemeClr val="tx1"/>
          </a:solidFill>
          <a:latin typeface="+mn-lt"/>
          <a:ea typeface="+mn-ea"/>
          <a:cs typeface="+mn-cs"/>
        </a:defRPr>
      </a:lvl7pPr>
      <a:lvl8pPr marL="17634661" indent="-1175644" algn="l" defTabSz="4702576" rtl="0" eaLnBrk="1" latinLnBrk="0" hangingPunct="1">
        <a:spcBef>
          <a:spcPct val="20000"/>
        </a:spcBef>
        <a:buFont typeface="Arial" panose="020B0604020202020204" pitchFamily="34" charset="0"/>
        <a:buChar char="•"/>
        <a:defRPr sz="10300" kern="1200">
          <a:solidFill>
            <a:schemeClr val="tx1"/>
          </a:solidFill>
          <a:latin typeface="+mn-lt"/>
          <a:ea typeface="+mn-ea"/>
          <a:cs typeface="+mn-cs"/>
        </a:defRPr>
      </a:lvl8pPr>
      <a:lvl9pPr marL="19985949" indent="-1175644" algn="l" defTabSz="4702576" rtl="0" eaLnBrk="1" latinLnBrk="0" hangingPunct="1">
        <a:spcBef>
          <a:spcPct val="20000"/>
        </a:spcBef>
        <a:buFont typeface="Arial" panose="020B0604020202020204" pitchFamily="34" charset="0"/>
        <a:buChar char="•"/>
        <a:defRPr sz="10300" kern="1200">
          <a:solidFill>
            <a:schemeClr val="tx1"/>
          </a:solidFill>
          <a:latin typeface="+mn-lt"/>
          <a:ea typeface="+mn-ea"/>
          <a:cs typeface="+mn-cs"/>
        </a:defRPr>
      </a:lvl9pPr>
    </p:bodyStyle>
    <p:otherStyle>
      <a:defPPr>
        <a:defRPr lang="en-US"/>
      </a:defPPr>
      <a:lvl1pPr marL="0" algn="l" defTabSz="4702576" rtl="0" eaLnBrk="1" latinLnBrk="0" hangingPunct="1">
        <a:defRPr sz="9300" kern="1200">
          <a:solidFill>
            <a:schemeClr val="tx1"/>
          </a:solidFill>
          <a:latin typeface="+mn-lt"/>
          <a:ea typeface="+mn-ea"/>
          <a:cs typeface="+mn-cs"/>
        </a:defRPr>
      </a:lvl1pPr>
      <a:lvl2pPr marL="2351288" algn="l" defTabSz="4702576" rtl="0" eaLnBrk="1" latinLnBrk="0" hangingPunct="1">
        <a:defRPr sz="9300" kern="1200">
          <a:solidFill>
            <a:schemeClr val="tx1"/>
          </a:solidFill>
          <a:latin typeface="+mn-lt"/>
          <a:ea typeface="+mn-ea"/>
          <a:cs typeface="+mn-cs"/>
        </a:defRPr>
      </a:lvl2pPr>
      <a:lvl3pPr marL="4702576" algn="l" defTabSz="4702576" rtl="0" eaLnBrk="1" latinLnBrk="0" hangingPunct="1">
        <a:defRPr sz="9300" kern="1200">
          <a:solidFill>
            <a:schemeClr val="tx1"/>
          </a:solidFill>
          <a:latin typeface="+mn-lt"/>
          <a:ea typeface="+mn-ea"/>
          <a:cs typeface="+mn-cs"/>
        </a:defRPr>
      </a:lvl3pPr>
      <a:lvl4pPr marL="7053864" algn="l" defTabSz="4702576" rtl="0" eaLnBrk="1" latinLnBrk="0" hangingPunct="1">
        <a:defRPr sz="9300" kern="1200">
          <a:solidFill>
            <a:schemeClr val="tx1"/>
          </a:solidFill>
          <a:latin typeface="+mn-lt"/>
          <a:ea typeface="+mn-ea"/>
          <a:cs typeface="+mn-cs"/>
        </a:defRPr>
      </a:lvl4pPr>
      <a:lvl5pPr marL="9405153" algn="l" defTabSz="4702576" rtl="0" eaLnBrk="1" latinLnBrk="0" hangingPunct="1">
        <a:defRPr sz="9300" kern="1200">
          <a:solidFill>
            <a:schemeClr val="tx1"/>
          </a:solidFill>
          <a:latin typeface="+mn-lt"/>
          <a:ea typeface="+mn-ea"/>
          <a:cs typeface="+mn-cs"/>
        </a:defRPr>
      </a:lvl5pPr>
      <a:lvl6pPr marL="11756441" algn="l" defTabSz="4702576" rtl="0" eaLnBrk="1" latinLnBrk="0" hangingPunct="1">
        <a:defRPr sz="9300" kern="1200">
          <a:solidFill>
            <a:schemeClr val="tx1"/>
          </a:solidFill>
          <a:latin typeface="+mn-lt"/>
          <a:ea typeface="+mn-ea"/>
          <a:cs typeface="+mn-cs"/>
        </a:defRPr>
      </a:lvl6pPr>
      <a:lvl7pPr marL="14107729" algn="l" defTabSz="4702576" rtl="0" eaLnBrk="1" latinLnBrk="0" hangingPunct="1">
        <a:defRPr sz="9300" kern="1200">
          <a:solidFill>
            <a:schemeClr val="tx1"/>
          </a:solidFill>
          <a:latin typeface="+mn-lt"/>
          <a:ea typeface="+mn-ea"/>
          <a:cs typeface="+mn-cs"/>
        </a:defRPr>
      </a:lvl7pPr>
      <a:lvl8pPr marL="16459017" algn="l" defTabSz="4702576" rtl="0" eaLnBrk="1" latinLnBrk="0" hangingPunct="1">
        <a:defRPr sz="9300" kern="1200">
          <a:solidFill>
            <a:schemeClr val="tx1"/>
          </a:solidFill>
          <a:latin typeface="+mn-lt"/>
          <a:ea typeface="+mn-ea"/>
          <a:cs typeface="+mn-cs"/>
        </a:defRPr>
      </a:lvl8pPr>
      <a:lvl9pPr marL="18810305" algn="l" defTabSz="4702576" rtl="0" eaLnBrk="1" latinLnBrk="0" hangingPunct="1">
        <a:defRPr sz="93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image" Target="../media/image7.jpg"/><Relationship Id="rId20" Type="http://schemas.openxmlformats.org/officeDocument/2006/relationships/image" Target="../media/image18.jpg"/><Relationship Id="rId21" Type="http://schemas.openxmlformats.org/officeDocument/2006/relationships/image" Target="../media/image19.png"/><Relationship Id="rId22" Type="http://schemas.openxmlformats.org/officeDocument/2006/relationships/image" Target="../media/image20.png"/><Relationship Id="rId23" Type="http://schemas.openxmlformats.org/officeDocument/2006/relationships/image" Target="../media/image21.jpg"/><Relationship Id="rId24" Type="http://schemas.openxmlformats.org/officeDocument/2006/relationships/image" Target="../media/image22.jpg"/><Relationship Id="rId25" Type="http://schemas.openxmlformats.org/officeDocument/2006/relationships/image" Target="../media/image23.jpg"/><Relationship Id="rId26" Type="http://schemas.openxmlformats.org/officeDocument/2006/relationships/image" Target="../media/image24.png"/><Relationship Id="rId27" Type="http://schemas.openxmlformats.org/officeDocument/2006/relationships/image" Target="../media/image25.png"/><Relationship Id="rId28" Type="http://schemas.openxmlformats.org/officeDocument/2006/relationships/image" Target="../media/image26.png"/><Relationship Id="rId29" Type="http://schemas.openxmlformats.org/officeDocument/2006/relationships/image" Target="../media/image27.png"/><Relationship Id="rId30" Type="http://schemas.openxmlformats.org/officeDocument/2006/relationships/image" Target="../media/image28.png"/><Relationship Id="rId31" Type="http://schemas.openxmlformats.org/officeDocument/2006/relationships/image" Target="../media/image29.png"/><Relationship Id="rId32" Type="http://schemas.openxmlformats.org/officeDocument/2006/relationships/image" Target="../media/image30.png"/><Relationship Id="rId10" Type="http://schemas.openxmlformats.org/officeDocument/2006/relationships/image" Target="../media/image8.jpg"/><Relationship Id="rId11" Type="http://schemas.openxmlformats.org/officeDocument/2006/relationships/image" Target="../media/image9.jpg"/><Relationship Id="rId12" Type="http://schemas.openxmlformats.org/officeDocument/2006/relationships/image" Target="../media/image10.jpg"/><Relationship Id="rId13" Type="http://schemas.openxmlformats.org/officeDocument/2006/relationships/image" Target="../media/image11.jpg"/><Relationship Id="rId14" Type="http://schemas.openxmlformats.org/officeDocument/2006/relationships/image" Target="../media/image12.png"/><Relationship Id="rId15" Type="http://schemas.openxmlformats.org/officeDocument/2006/relationships/image" Target="../media/image13.jpg"/><Relationship Id="rId16" Type="http://schemas.openxmlformats.org/officeDocument/2006/relationships/image" Target="../media/image14.jpeg"/><Relationship Id="rId17" Type="http://schemas.openxmlformats.org/officeDocument/2006/relationships/image" Target="../media/image15.jpeg"/><Relationship Id="rId18" Type="http://schemas.openxmlformats.org/officeDocument/2006/relationships/image" Target="../media/image16.png"/><Relationship Id="rId19" Type="http://schemas.openxmlformats.org/officeDocument/2006/relationships/image" Target="../media/image17.jpg"/><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3.jpg"/><Relationship Id="rId6" Type="http://schemas.openxmlformats.org/officeDocument/2006/relationships/image" Target="../media/image4.jpg"/><Relationship Id="rId7" Type="http://schemas.openxmlformats.org/officeDocument/2006/relationships/image" Target="../media/image5.jpg"/><Relationship Id="rId8" Type="http://schemas.openxmlformats.org/officeDocument/2006/relationships/image" Target="../media/image6.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8382000" y="1219200"/>
            <a:ext cx="27127200" cy="2169825"/>
          </a:xfrm>
          <a:prstGeom prst="rect">
            <a:avLst/>
          </a:prstGeom>
          <a:noFill/>
        </p:spPr>
        <p:txBody>
          <a:bodyPr wrap="square" rtlCol="0">
            <a:spAutoFit/>
          </a:bodyPr>
          <a:lstStyle/>
          <a:p>
            <a:pPr algn="ctr"/>
            <a:r>
              <a:rPr lang="en-US" sz="13500" dirty="0" smtClean="0">
                <a:latin typeface="Georgia"/>
                <a:cs typeface="Georgia"/>
              </a:rPr>
              <a:t>Animated Shakespeare</a:t>
            </a:r>
            <a:endParaRPr lang="en-US" sz="13500" dirty="0">
              <a:latin typeface="Georgia"/>
              <a:cs typeface="Georgia"/>
            </a:endParaRPr>
          </a:p>
        </p:txBody>
      </p:sp>
      <p:sp>
        <p:nvSpPr>
          <p:cNvPr id="6" name="TextBox 5"/>
          <p:cNvSpPr txBox="1"/>
          <p:nvPr/>
        </p:nvSpPr>
        <p:spPr>
          <a:xfrm>
            <a:off x="8382000" y="3657600"/>
            <a:ext cx="27127200" cy="1200329"/>
          </a:xfrm>
          <a:prstGeom prst="rect">
            <a:avLst/>
          </a:prstGeom>
          <a:noFill/>
        </p:spPr>
        <p:txBody>
          <a:bodyPr wrap="square" rtlCol="0">
            <a:spAutoFit/>
          </a:bodyPr>
          <a:lstStyle/>
          <a:p>
            <a:pPr algn="ctr"/>
            <a:r>
              <a:rPr lang="en-US" sz="7200" dirty="0" smtClean="0">
                <a:latin typeface="Georgia"/>
                <a:cs typeface="Georgia"/>
              </a:rPr>
              <a:t>Katherine Kibler, Molly </a:t>
            </a:r>
            <a:r>
              <a:rPr lang="en-US" sz="7200" dirty="0" err="1" smtClean="0">
                <a:latin typeface="Georgia"/>
                <a:cs typeface="Georgia"/>
              </a:rPr>
              <a:t>Ostrow</a:t>
            </a:r>
            <a:r>
              <a:rPr lang="en-US" sz="7200" dirty="0" smtClean="0">
                <a:latin typeface="Georgia"/>
                <a:cs typeface="Georgia"/>
              </a:rPr>
              <a:t>, Jill </a:t>
            </a:r>
            <a:r>
              <a:rPr lang="en-US" sz="7200" dirty="0" err="1" smtClean="0">
                <a:latin typeface="Georgia"/>
                <a:cs typeface="Georgia"/>
              </a:rPr>
              <a:t>Riendeau</a:t>
            </a:r>
            <a:r>
              <a:rPr lang="en-US" sz="7200" dirty="0" smtClean="0">
                <a:latin typeface="Georgia"/>
                <a:cs typeface="Georgia"/>
              </a:rPr>
              <a:t> </a:t>
            </a:r>
            <a:endParaRPr lang="en-US" sz="7200" dirty="0">
              <a:latin typeface="Georgia"/>
              <a:cs typeface="Georgia"/>
            </a:endParaRPr>
          </a:p>
        </p:txBody>
      </p:sp>
      <p:sp>
        <p:nvSpPr>
          <p:cNvPr id="7" name="TextBox 6"/>
          <p:cNvSpPr txBox="1"/>
          <p:nvPr/>
        </p:nvSpPr>
        <p:spPr>
          <a:xfrm>
            <a:off x="8382000" y="4953000"/>
            <a:ext cx="27127200" cy="1200329"/>
          </a:xfrm>
          <a:prstGeom prst="rect">
            <a:avLst/>
          </a:prstGeom>
          <a:noFill/>
        </p:spPr>
        <p:txBody>
          <a:bodyPr wrap="square" rtlCol="0">
            <a:spAutoFit/>
          </a:bodyPr>
          <a:lstStyle/>
          <a:p>
            <a:pPr algn="ctr"/>
            <a:r>
              <a:rPr lang="en-US" sz="7200" dirty="0" smtClean="0">
                <a:latin typeface="Georgia"/>
                <a:cs typeface="Georgia"/>
              </a:rPr>
              <a:t>English Department, Colby College, Waterville, ME</a:t>
            </a:r>
            <a:endParaRPr lang="en-US" sz="7200" dirty="0">
              <a:latin typeface="Georgia"/>
              <a:cs typeface="Georgia"/>
            </a:endParaRPr>
          </a:p>
        </p:txBody>
      </p:sp>
      <p:sp>
        <p:nvSpPr>
          <p:cNvPr id="2" name="TextBox 1"/>
          <p:cNvSpPr txBox="1"/>
          <p:nvPr/>
        </p:nvSpPr>
        <p:spPr>
          <a:xfrm>
            <a:off x="19507200" y="6934200"/>
            <a:ext cx="17894818" cy="1523494"/>
          </a:xfrm>
          <a:prstGeom prst="rect">
            <a:avLst/>
          </a:prstGeom>
          <a:noFill/>
        </p:spPr>
        <p:txBody>
          <a:bodyPr wrap="none" rtlCol="0">
            <a:spAutoFit/>
          </a:bodyPr>
          <a:lstStyle/>
          <a:p>
            <a:r>
              <a:rPr lang="en-US" b="1" dirty="0" smtClean="0">
                <a:latin typeface="Georgia"/>
                <a:cs typeface="Georgia"/>
              </a:rPr>
              <a:t>The Animated Tales Season 1</a:t>
            </a:r>
            <a:endParaRPr lang="en-US" b="1" dirty="0">
              <a:latin typeface="Georgia"/>
              <a:cs typeface="Georgia"/>
            </a:endParaRPr>
          </a:p>
        </p:txBody>
      </p:sp>
      <p:sp>
        <p:nvSpPr>
          <p:cNvPr id="11" name="TextBox 10"/>
          <p:cNvSpPr txBox="1"/>
          <p:nvPr/>
        </p:nvSpPr>
        <p:spPr>
          <a:xfrm>
            <a:off x="19126200" y="21640800"/>
            <a:ext cx="18057873" cy="1523494"/>
          </a:xfrm>
          <a:prstGeom prst="rect">
            <a:avLst/>
          </a:prstGeom>
          <a:noFill/>
        </p:spPr>
        <p:txBody>
          <a:bodyPr wrap="none" rtlCol="0">
            <a:spAutoFit/>
          </a:bodyPr>
          <a:lstStyle/>
          <a:p>
            <a:r>
              <a:rPr lang="en-US" b="1" dirty="0" smtClean="0">
                <a:latin typeface="Georgia"/>
                <a:cs typeface="Georgia"/>
              </a:rPr>
              <a:t>The Animated </a:t>
            </a:r>
            <a:r>
              <a:rPr lang="en-US" b="1" dirty="0">
                <a:latin typeface="Georgia"/>
                <a:cs typeface="Georgia"/>
              </a:rPr>
              <a:t>T</a:t>
            </a:r>
            <a:r>
              <a:rPr lang="en-US" b="1" dirty="0" smtClean="0">
                <a:latin typeface="Georgia"/>
                <a:cs typeface="Georgia"/>
              </a:rPr>
              <a:t>ales Season 2</a:t>
            </a:r>
            <a:endParaRPr lang="en-US" b="1" dirty="0">
              <a:latin typeface="Georgia"/>
              <a:cs typeface="Georgia"/>
            </a:endParaRPr>
          </a:p>
        </p:txBody>
      </p:sp>
      <p:pic>
        <p:nvPicPr>
          <p:cNvPr id="13" name="Picture 12" descr="Screen Shot 2015-04-19 at 11.41.56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5800" y="838200"/>
            <a:ext cx="9803674" cy="5733288"/>
          </a:xfrm>
          <a:prstGeom prst="rect">
            <a:avLst/>
          </a:prstGeom>
        </p:spPr>
      </p:pic>
      <p:pic>
        <p:nvPicPr>
          <p:cNvPr id="14" name="Picture 13" descr="Screen Shot 2015-04-19 at 10.23.57 AM.png"/>
          <p:cNvPicPr>
            <a:picLocks/>
          </p:cNvPicPr>
          <p:nvPr/>
        </p:nvPicPr>
        <p:blipFill>
          <a:blip r:embed="rId4">
            <a:extLst>
              <a:ext uri="{28A0092B-C50C-407E-A947-70E740481C1C}">
                <a14:useLocalDpi xmlns:a14="http://schemas.microsoft.com/office/drawing/2010/main" val="0"/>
              </a:ext>
            </a:extLst>
          </a:blip>
          <a:stretch>
            <a:fillRect/>
          </a:stretch>
        </p:blipFill>
        <p:spPr>
          <a:xfrm>
            <a:off x="33375600" y="838200"/>
            <a:ext cx="9811512" cy="5733288"/>
          </a:xfrm>
          <a:prstGeom prst="rect">
            <a:avLst/>
          </a:prstGeom>
        </p:spPr>
      </p:pic>
      <p:sp>
        <p:nvSpPr>
          <p:cNvPr id="15" name="TextBox 14"/>
          <p:cNvSpPr txBox="1"/>
          <p:nvPr/>
        </p:nvSpPr>
        <p:spPr>
          <a:xfrm>
            <a:off x="1447800" y="6934200"/>
            <a:ext cx="9671601" cy="1523494"/>
          </a:xfrm>
          <a:prstGeom prst="rect">
            <a:avLst/>
          </a:prstGeom>
          <a:noFill/>
        </p:spPr>
        <p:txBody>
          <a:bodyPr wrap="none" rtlCol="0">
            <a:spAutoFit/>
          </a:bodyPr>
          <a:lstStyle/>
          <a:p>
            <a:r>
              <a:rPr lang="en-US" b="1" i="1" dirty="0" smtClean="0">
                <a:latin typeface="Georgia"/>
                <a:cs typeface="Georgia"/>
              </a:rPr>
              <a:t>Romeo x Juliet</a:t>
            </a:r>
            <a:endParaRPr lang="en-US" b="1" i="1" dirty="0">
              <a:latin typeface="Georgia"/>
              <a:cs typeface="Georgia"/>
            </a:endParaRPr>
          </a:p>
        </p:txBody>
      </p:sp>
      <p:pic>
        <p:nvPicPr>
          <p:cNvPr id="16" name="Picture 15" descr="images-1.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8516600" y="9067800"/>
            <a:ext cx="2895600" cy="2094922"/>
          </a:xfrm>
          <a:prstGeom prst="rect">
            <a:avLst/>
          </a:prstGeom>
        </p:spPr>
      </p:pic>
      <p:pic>
        <p:nvPicPr>
          <p:cNvPr id="18" name="Picture 17" descr="Screen Shot 2015-04-19 at 9.39.38 AM.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66800" y="14173200"/>
            <a:ext cx="6533606" cy="4430963"/>
          </a:xfrm>
          <a:prstGeom prst="rect">
            <a:avLst/>
          </a:prstGeom>
        </p:spPr>
      </p:pic>
      <p:pic>
        <p:nvPicPr>
          <p:cNvPr id="19" name="Picture 18" descr="Screen Shot 2015-04-19 at 9.47.07 AM.jp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2877800" y="11353800"/>
            <a:ext cx="4851283" cy="4038600"/>
          </a:xfrm>
          <a:prstGeom prst="rect">
            <a:avLst/>
          </a:prstGeom>
        </p:spPr>
      </p:pic>
      <p:pic>
        <p:nvPicPr>
          <p:cNvPr id="20" name="Picture 19" descr="Screen Shot 2015-04-19 at 9.49.33 AM.jp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572000" y="33451800"/>
            <a:ext cx="4578342" cy="4495800"/>
          </a:xfrm>
          <a:prstGeom prst="rect">
            <a:avLst/>
          </a:prstGeom>
        </p:spPr>
      </p:pic>
      <p:pic>
        <p:nvPicPr>
          <p:cNvPr id="22" name="Picture 21" descr="1faf4818d728c2e85d8e86df516f65a475b4cd02.jp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8516600" y="13487400"/>
            <a:ext cx="2971800" cy="2228850"/>
          </a:xfrm>
          <a:prstGeom prst="rect">
            <a:avLst/>
          </a:prstGeom>
        </p:spPr>
      </p:pic>
      <p:cxnSp>
        <p:nvCxnSpPr>
          <p:cNvPr id="33" name="Straight Connector 32"/>
          <p:cNvCxnSpPr/>
          <p:nvPr/>
        </p:nvCxnSpPr>
        <p:spPr>
          <a:xfrm>
            <a:off x="18364200" y="7315200"/>
            <a:ext cx="152400" cy="30784800"/>
          </a:xfrm>
          <a:prstGeom prst="line">
            <a:avLst/>
          </a:prstGeom>
          <a:ln w="76200" cmpd="sng">
            <a:solidFill>
              <a:srgbClr val="4BACC6"/>
            </a:solidFill>
          </a:ln>
        </p:spPr>
        <p:style>
          <a:lnRef idx="2">
            <a:schemeClr val="accent1"/>
          </a:lnRef>
          <a:fillRef idx="0">
            <a:schemeClr val="accent1"/>
          </a:fillRef>
          <a:effectRef idx="1">
            <a:schemeClr val="accent1"/>
          </a:effectRef>
          <a:fontRef idx="minor">
            <a:schemeClr val="tx1"/>
          </a:fontRef>
        </p:style>
      </p:cxnSp>
      <p:cxnSp>
        <p:nvCxnSpPr>
          <p:cNvPr id="34" name="Straight Connector 33"/>
          <p:cNvCxnSpPr/>
          <p:nvPr/>
        </p:nvCxnSpPr>
        <p:spPr>
          <a:xfrm flipH="1">
            <a:off x="19050000" y="21107400"/>
            <a:ext cx="24688800" cy="0"/>
          </a:xfrm>
          <a:prstGeom prst="line">
            <a:avLst/>
          </a:prstGeom>
          <a:ln w="76200" cmpd="sng">
            <a:solidFill>
              <a:srgbClr val="4BACC6"/>
            </a:solidFill>
          </a:ln>
        </p:spPr>
        <p:style>
          <a:lnRef idx="2">
            <a:schemeClr val="accent1"/>
          </a:lnRef>
          <a:fillRef idx="0">
            <a:schemeClr val="accent1"/>
          </a:fillRef>
          <a:effectRef idx="1">
            <a:schemeClr val="accent1"/>
          </a:effectRef>
          <a:fontRef idx="minor">
            <a:schemeClr val="tx1"/>
          </a:fontRef>
        </p:style>
      </p:cxnSp>
      <p:pic>
        <p:nvPicPr>
          <p:cNvPr id="37" name="Picture 36" descr="7dd3e3350c225adbc1a9c6e9b8504675.jp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8938200" y="12573000"/>
            <a:ext cx="4038600" cy="3028950"/>
          </a:xfrm>
          <a:prstGeom prst="rect">
            <a:avLst/>
          </a:prstGeom>
        </p:spPr>
      </p:pic>
      <p:pic>
        <p:nvPicPr>
          <p:cNvPr id="38" name="Picture 37" descr="504451717_640.jpg"/>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5374600" y="16078200"/>
            <a:ext cx="5569605" cy="3124200"/>
          </a:xfrm>
          <a:prstGeom prst="rect">
            <a:avLst/>
          </a:prstGeom>
        </p:spPr>
      </p:pic>
      <p:pic>
        <p:nvPicPr>
          <p:cNvPr id="39" name="Picture 38" descr="images.jpg"/>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8516600" y="11220450"/>
            <a:ext cx="2971800" cy="2228850"/>
          </a:xfrm>
          <a:prstGeom prst="rect">
            <a:avLst/>
          </a:prstGeom>
        </p:spPr>
      </p:pic>
      <p:pic>
        <p:nvPicPr>
          <p:cNvPr id="40" name="Picture 39" descr="njcore_40754-8a07929f6a01e58b6eda212179d9b0a5f3b2aa31-medium.jpg"/>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21717000" y="16535400"/>
            <a:ext cx="3606800" cy="2705100"/>
          </a:xfrm>
          <a:prstGeom prst="rect">
            <a:avLst/>
          </a:prstGeom>
        </p:spPr>
      </p:pic>
      <p:pic>
        <p:nvPicPr>
          <p:cNvPr id="41" name="Picture 40" descr="Screen Shot 2015-04-17 at 3.39.17 PM.png"/>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39014400" y="6705600"/>
            <a:ext cx="3886200" cy="2644817"/>
          </a:xfrm>
          <a:prstGeom prst="rect">
            <a:avLst/>
          </a:prstGeom>
        </p:spPr>
      </p:pic>
      <p:pic>
        <p:nvPicPr>
          <p:cNvPr id="42" name="Picture 41" descr="xaR3LZXu.640x360.0.jpg"/>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8516600" y="15773400"/>
            <a:ext cx="3048000" cy="1812108"/>
          </a:xfrm>
          <a:prstGeom prst="rect">
            <a:avLst/>
          </a:prstGeom>
        </p:spPr>
      </p:pic>
      <p:pic>
        <p:nvPicPr>
          <p:cNvPr id="30" name="Picture 29" descr="Macintosh HD:private:var:folders:l9:1b14fsl56jn_n00h04kpx40h0000gn:T:TemporaryItems:9780679938743.jpg"/>
          <p:cNvPicPr/>
          <p:nvPr/>
        </p:nvPicPr>
        <p:blipFill>
          <a:blip r:embed="rId16">
            <a:extLst>
              <a:ext uri="{28A0092B-C50C-407E-A947-70E740481C1C}">
                <a14:useLocalDpi xmlns:a14="http://schemas.microsoft.com/office/drawing/2010/main" val="0"/>
              </a:ext>
            </a:extLst>
          </a:blip>
          <a:srcRect/>
          <a:stretch>
            <a:fillRect/>
          </a:stretch>
        </p:blipFill>
        <p:spPr bwMode="auto">
          <a:xfrm>
            <a:off x="31394400" y="16459200"/>
            <a:ext cx="2819400" cy="3556000"/>
          </a:xfrm>
          <a:prstGeom prst="rect">
            <a:avLst/>
          </a:prstGeom>
          <a:noFill/>
          <a:ln>
            <a:noFill/>
          </a:ln>
        </p:spPr>
      </p:pic>
      <p:pic>
        <p:nvPicPr>
          <p:cNvPr id="31" name="Picture 30" descr="Macintosh HD:private:var:folders:l9:1b14fsl56jn_n00h04kpx40h0000gn:T:TemporaryItems:2c8a9808064aeb4e2db25b0e458dd51d.jpg"/>
          <p:cNvPicPr/>
          <p:nvPr/>
        </p:nvPicPr>
        <p:blipFill>
          <a:blip r:embed="rId17">
            <a:extLst>
              <a:ext uri="{28A0092B-C50C-407E-A947-70E740481C1C}">
                <a14:useLocalDpi xmlns:a14="http://schemas.microsoft.com/office/drawing/2010/main" val="0"/>
              </a:ext>
            </a:extLst>
          </a:blip>
          <a:srcRect/>
          <a:stretch>
            <a:fillRect/>
          </a:stretch>
        </p:blipFill>
        <p:spPr bwMode="auto">
          <a:xfrm>
            <a:off x="34290000" y="17297400"/>
            <a:ext cx="4267200" cy="2672080"/>
          </a:xfrm>
          <a:prstGeom prst="rect">
            <a:avLst/>
          </a:prstGeom>
          <a:noFill/>
          <a:ln>
            <a:noFill/>
          </a:ln>
        </p:spPr>
      </p:pic>
      <p:sp>
        <p:nvSpPr>
          <p:cNvPr id="3" name="TextBox 2"/>
          <p:cNvSpPr txBox="1"/>
          <p:nvPr/>
        </p:nvSpPr>
        <p:spPr>
          <a:xfrm>
            <a:off x="21717000" y="8686800"/>
            <a:ext cx="16535400" cy="7543800"/>
          </a:xfrm>
          <a:prstGeom prst="rect">
            <a:avLst/>
          </a:prstGeom>
          <a:noFill/>
        </p:spPr>
        <p:txBody>
          <a:bodyPr wrap="square" rtlCol="0">
            <a:spAutoFit/>
          </a:bodyPr>
          <a:lstStyle/>
          <a:p>
            <a:r>
              <a:rPr lang="en-US" sz="2000" dirty="0"/>
              <a:t>Shakespeare’s “</a:t>
            </a:r>
            <a:r>
              <a:rPr lang="en-US" sz="2000" i="1" dirty="0"/>
              <a:t>The Animated Tales</a:t>
            </a:r>
            <a:r>
              <a:rPr lang="en-US" sz="2000" dirty="0"/>
              <a:t>” is a BBC televised series that adapted some of Shakespeare’s most well known plays.</a:t>
            </a:r>
            <a:r>
              <a:rPr lang="en-US" sz="2000" i="1" dirty="0"/>
              <a:t> </a:t>
            </a:r>
            <a:r>
              <a:rPr lang="en-US" sz="2000" dirty="0"/>
              <a:t>They were produced for elementary to middle school aged students, 10-15 years of age, to target young students who have yet experienced Shakespeare in the classroom. Each director produced each play differently, using varying techniques of animation to create unique versions of each play. Each play is cut down to a 20-22 minute production, challenging each director to find a focus to center on. Many critics argue that by cutting a 3-4 hour play into a 20-minute TV spot the poetic integrity that Shakespeare created is lost. Some critics go as far as calling these productions dumbed down versions of Shakespeare. But looking past the cuts, we can see the possibilities that these have in the cultural relevancy of Shakespeare today. Despite the cuts that each director made when creating their ‘tale,’ these productions give us something new to our cultural understanding of Shakespeare. These productions are created in different art forms, which translate Shakespeare’s pieces of work into a new medium-animation. The productions vary from the colorful </a:t>
            </a:r>
            <a:r>
              <a:rPr lang="en-US" sz="2000" dirty="0" err="1"/>
              <a:t>cel</a:t>
            </a:r>
            <a:r>
              <a:rPr lang="en-US" sz="2000" dirty="0"/>
              <a:t> animation in </a:t>
            </a:r>
            <a:r>
              <a:rPr lang="en-US" sz="2000" i="1" dirty="0"/>
              <a:t>A Midsummer Night’s</a:t>
            </a:r>
            <a:r>
              <a:rPr lang="en-US" sz="2000" dirty="0"/>
              <a:t> </a:t>
            </a:r>
            <a:r>
              <a:rPr lang="en-US" sz="2000" i="1" dirty="0"/>
              <a:t>Dream</a:t>
            </a:r>
            <a:r>
              <a:rPr lang="en-US" sz="2000" dirty="0"/>
              <a:t>, to stop motion puppets, to the shadowy, paint on glass of </a:t>
            </a:r>
            <a:r>
              <a:rPr lang="en-US" sz="2000" i="1" dirty="0"/>
              <a:t>Hamlet</a:t>
            </a:r>
            <a:r>
              <a:rPr lang="en-US" sz="2000" dirty="0"/>
              <a:t>. Each director brings out themes and images through use of colors, depictions of the characters, and music—making certain messages of the play easier to understand. The different productions focus on important aspects of the plays—from the fearful transformation into evil we see with the darkly colored Lady Macbeth, when animated evil spirits rip from her body, to the playful, round, bright Puck as the comedic figure messing with all the action of the plot. Through the animation audiences really see these themes as they become more accessible by a visual medium. These shortened and focused versions of Shakespeare’s plays allow for the educational opportunities to introduce Shakespeare to an even younger audience, widening his influence on our modern culture. Gregory Semenza, in his article "Teens, Shakespeare, And The Dumbing Down Cliché: The Case Of </a:t>
            </a:r>
            <a:r>
              <a:rPr lang="en-US" sz="2000" i="1" dirty="0"/>
              <a:t>The Animated Tales</a:t>
            </a:r>
            <a:r>
              <a:rPr lang="en-US" sz="2000" dirty="0"/>
              <a:t>" argues Semenza says that in order “for Shakespeare to be relevant,” and remain part of the cultural imaginary, “he first needs to be accessible” (Semenza 61). if we see these productions as a way to create a foundation to understand the plots, and characters, of the plays first (making them accessible), classroom discussions will evolve more quickly into the complex issues. The plays can still be used in high school and college classrooms where the complex aspects can be discussed—wondering about Hamlet’s action and inaction, recognizing Romeo and Juliet’s paired language, and analyzing Lady Macbeth’s soliloquies--but by seeing </a:t>
            </a:r>
            <a:r>
              <a:rPr lang="en-US" sz="2000" i="1" dirty="0"/>
              <a:t>The Animated Tales</a:t>
            </a:r>
            <a:r>
              <a:rPr lang="en-US" sz="2000" dirty="0"/>
              <a:t> value in establishing the key plot elements, they can be used to introduce these famous texts to younger audiences before they have to analyze them in later classes.  </a:t>
            </a:r>
            <a:r>
              <a:rPr lang="en-US" sz="2000" i="1" dirty="0"/>
              <a:t>The Animated Tales</a:t>
            </a:r>
            <a:r>
              <a:rPr lang="en-US" sz="2000" dirty="0"/>
              <a:t> is a way to make Shakespeare accessible for students. We can introduce Shakespeare through </a:t>
            </a:r>
            <a:r>
              <a:rPr lang="en-US" sz="2000" i="1" dirty="0"/>
              <a:t>The Animated Tales</a:t>
            </a:r>
            <a:r>
              <a:rPr lang="en-US" sz="2000" dirty="0"/>
              <a:t>, as a way for students to enjoy Shakespeare as “a great storyteller” before focusing on him as “the conveyer of eternal values” or “the inventor of Western interiority” (Semenza 63). </a:t>
            </a:r>
            <a:r>
              <a:rPr lang="en-US" sz="2000" i="1" dirty="0"/>
              <a:t>The Animated Tales</a:t>
            </a:r>
            <a:r>
              <a:rPr lang="en-US" sz="2000" dirty="0"/>
              <a:t> puts Shakespeare into the minds of an even younger audience, only further enhancing the reaches he has to all ages, groups, and mediums, in our culture today. </a:t>
            </a:r>
          </a:p>
          <a:p>
            <a:endParaRPr lang="en-US" sz="2400" dirty="0"/>
          </a:p>
        </p:txBody>
      </p:sp>
      <p:sp>
        <p:nvSpPr>
          <p:cNvPr id="8" name="TextBox 7"/>
          <p:cNvSpPr txBox="1"/>
          <p:nvPr/>
        </p:nvSpPr>
        <p:spPr>
          <a:xfrm>
            <a:off x="18592800" y="17678400"/>
            <a:ext cx="2971800" cy="2893100"/>
          </a:xfrm>
          <a:prstGeom prst="rect">
            <a:avLst/>
          </a:prstGeom>
          <a:noFill/>
        </p:spPr>
        <p:txBody>
          <a:bodyPr wrap="square" rtlCol="0">
            <a:spAutoFit/>
          </a:bodyPr>
          <a:lstStyle/>
          <a:p>
            <a:r>
              <a:rPr lang="en-US" sz="1400" dirty="0"/>
              <a:t>A Midsummer Night’s Dream uses bright, round, colorful </a:t>
            </a:r>
            <a:r>
              <a:rPr lang="en-US" sz="1400" dirty="0" err="1"/>
              <a:t>cel</a:t>
            </a:r>
            <a:r>
              <a:rPr lang="en-US" sz="1400" dirty="0"/>
              <a:t> animation to portray the youth of the lovers, the mischievous Puck, and the devious fairies. This has the audience focus on Puck and the mix up between the lovers than other aspects of the play’s plot. Because of the way that Puck is animated he becomes a playful, youthful, completely likable and comical character because of the bright colors and funny proportions of his body. </a:t>
            </a:r>
          </a:p>
        </p:txBody>
      </p:sp>
      <p:sp>
        <p:nvSpPr>
          <p:cNvPr id="10" name="Rectangle 9"/>
          <p:cNvSpPr/>
          <p:nvPr/>
        </p:nvSpPr>
        <p:spPr>
          <a:xfrm>
            <a:off x="21945600" y="19354800"/>
            <a:ext cx="8610600" cy="1877437"/>
          </a:xfrm>
          <a:prstGeom prst="rect">
            <a:avLst/>
          </a:prstGeom>
        </p:spPr>
        <p:txBody>
          <a:bodyPr wrap="square">
            <a:spAutoFit/>
          </a:bodyPr>
          <a:lstStyle/>
          <a:p>
            <a:r>
              <a:rPr lang="en-US" sz="1400" dirty="0"/>
              <a:t>Hamlet’s paint on glass won two Emmys. “Were one to read Hamlet merely in relation to Shakespeare's </a:t>
            </a:r>
            <a:r>
              <a:rPr lang="en-US" sz="1400" dirty="0" err="1"/>
              <a:t>playtext</a:t>
            </a:r>
            <a:r>
              <a:rPr lang="en-US" sz="1400" dirty="0"/>
              <a:t>, one very likely might wind up saying that the abbreviated format of the adaptation necessitates cuts to the dialogue that severely reduce character complexity. Such a diminishment of character complexity would, one assumes, lessen the critical demands placed on the young audience targeted by the film. Read as a film, however, </a:t>
            </a:r>
            <a:r>
              <a:rPr lang="en-US" sz="1400" dirty="0" err="1"/>
              <a:t>Orlova's</a:t>
            </a:r>
            <a:r>
              <a:rPr lang="en-US" sz="1400" dirty="0"/>
              <a:t> Hamlet appears as a stunning achievement whose visual language serves quite adequately to compensate for words, words, words. The film highlights the conventions not only of film but of painting and other visual media, in order to establish the sort of grammar required to engage an audience deeply” (Semenza 52).</a:t>
            </a:r>
          </a:p>
          <a:p>
            <a:r>
              <a:rPr lang="en-US" sz="1800" dirty="0"/>
              <a:t> </a:t>
            </a:r>
          </a:p>
        </p:txBody>
      </p:sp>
      <p:sp>
        <p:nvSpPr>
          <p:cNvPr id="12" name="TextBox 11"/>
          <p:cNvSpPr txBox="1"/>
          <p:nvPr/>
        </p:nvSpPr>
        <p:spPr>
          <a:xfrm>
            <a:off x="31394400" y="20040600"/>
            <a:ext cx="6248400" cy="2385268"/>
          </a:xfrm>
          <a:prstGeom prst="rect">
            <a:avLst/>
          </a:prstGeom>
          <a:noFill/>
        </p:spPr>
        <p:txBody>
          <a:bodyPr wrap="square" rtlCol="0">
            <a:spAutoFit/>
          </a:bodyPr>
          <a:lstStyle/>
          <a:p>
            <a:r>
              <a:rPr lang="en-US" sz="1400" dirty="0"/>
              <a:t>“Good pilgrim, you do wrong your hand too much, which mannerly devotion shows in this: saints have hands that pilgrims’ hands do touch, and palm to palm is holy palmer’s kiss” Romeo and Juliet in </a:t>
            </a:r>
            <a:r>
              <a:rPr lang="en-US" sz="1400" i="1" dirty="0" smtClean="0"/>
              <a:t>The </a:t>
            </a:r>
            <a:r>
              <a:rPr lang="en-US" sz="1400" i="1" dirty="0"/>
              <a:t>Animated </a:t>
            </a:r>
            <a:r>
              <a:rPr lang="en-US" sz="1400" i="1" dirty="0" smtClean="0"/>
              <a:t>Tales </a:t>
            </a:r>
            <a:r>
              <a:rPr lang="en-US" sz="1400" dirty="0"/>
              <a:t>and in the children’s book that came out based on it. </a:t>
            </a:r>
          </a:p>
          <a:p>
            <a:endParaRPr lang="en-US" dirty="0"/>
          </a:p>
        </p:txBody>
      </p:sp>
      <p:sp>
        <p:nvSpPr>
          <p:cNvPr id="24" name="Rectangle 23"/>
          <p:cNvSpPr/>
          <p:nvPr/>
        </p:nvSpPr>
        <p:spPr>
          <a:xfrm>
            <a:off x="38781038" y="15621000"/>
            <a:ext cx="5105400" cy="2031325"/>
          </a:xfrm>
          <a:prstGeom prst="rect">
            <a:avLst/>
          </a:prstGeom>
        </p:spPr>
        <p:txBody>
          <a:bodyPr wrap="square">
            <a:spAutoFit/>
          </a:bodyPr>
          <a:lstStyle/>
          <a:p>
            <a:r>
              <a:rPr lang="en-US" sz="1400" dirty="0"/>
              <a:t>“Lady Macbeth’s </a:t>
            </a:r>
            <a:r>
              <a:rPr lang="en-US" sz="1400" dirty="0" err="1"/>
              <a:t>sexualization</a:t>
            </a:r>
            <a:r>
              <a:rPr lang="en-US" sz="1400" dirty="0"/>
              <a:t> makes her supernatural—rules out any possibility of her innocence—instead of being a “complicated heroine of Shakespeare’s play” she becomes only evil.” (Semenza 42) Some critics think that </a:t>
            </a:r>
            <a:r>
              <a:rPr lang="en-US" sz="1400" i="1" dirty="0"/>
              <a:t>The Animated Tales </a:t>
            </a:r>
            <a:r>
              <a:rPr lang="en-US" sz="1400" dirty="0"/>
              <a:t>reduce character complexity when deciding on which aspects of the play to focus on. Rather than questioning who had the most evil motives, or drives each other to murder, this version portrays Lady Macbeth as completely evil rather than complex, and the one that convinced Macbeth to commit the murders. </a:t>
            </a:r>
          </a:p>
        </p:txBody>
      </p:sp>
      <p:pic>
        <p:nvPicPr>
          <p:cNvPr id="9" name="Picture 8" descr="Screen Shot 2015-04-19 at 12.34.01 PM.png"/>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6858000" y="20726400"/>
            <a:ext cx="7302500" cy="3979000"/>
          </a:xfrm>
          <a:prstGeom prst="rect">
            <a:avLst/>
          </a:prstGeom>
        </p:spPr>
      </p:pic>
      <p:pic>
        <p:nvPicPr>
          <p:cNvPr id="21" name="Picture 20" descr="Screen Shot 2015-04-19 at 9.51.35 AM.jp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12420600" y="21564600"/>
            <a:ext cx="5206875" cy="4419600"/>
          </a:xfrm>
          <a:prstGeom prst="rect">
            <a:avLst/>
          </a:prstGeom>
        </p:spPr>
      </p:pic>
      <p:pic>
        <p:nvPicPr>
          <p:cNvPr id="17" name="Picture 16" descr="Screen Shot 2015-04-18 at 6.41.37 PM.jpg"/>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304800" y="31851600"/>
            <a:ext cx="4054046" cy="4551715"/>
          </a:xfrm>
          <a:prstGeom prst="rect">
            <a:avLst/>
          </a:prstGeom>
        </p:spPr>
      </p:pic>
      <p:pic>
        <p:nvPicPr>
          <p:cNvPr id="23" name="Picture 22" descr="Screen Shot 2015-04-19 at 12.40.25 PM.png"/>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2743200" y="27813000"/>
            <a:ext cx="6311632" cy="3514205"/>
          </a:xfrm>
          <a:prstGeom prst="rect">
            <a:avLst/>
          </a:prstGeom>
        </p:spPr>
      </p:pic>
      <p:sp>
        <p:nvSpPr>
          <p:cNvPr id="25" name="TextBox 24"/>
          <p:cNvSpPr txBox="1"/>
          <p:nvPr/>
        </p:nvSpPr>
        <p:spPr>
          <a:xfrm>
            <a:off x="381000" y="36499800"/>
            <a:ext cx="4114800" cy="1477328"/>
          </a:xfrm>
          <a:prstGeom prst="rect">
            <a:avLst/>
          </a:prstGeom>
          <a:noFill/>
        </p:spPr>
        <p:txBody>
          <a:bodyPr wrap="square" rtlCol="0">
            <a:spAutoFit/>
          </a:bodyPr>
          <a:lstStyle/>
          <a:p>
            <a:r>
              <a:rPr lang="en-US" sz="1800" dirty="0"/>
              <a:t>"Oh Romeo, Romeo, where for art thou Romeo? I'm the last daughter of House Capulet and you the only son of Lord Montague. Why did fate demand our paths to be crossed?" </a:t>
            </a:r>
            <a:r>
              <a:rPr lang="en-US" sz="1800" dirty="0" smtClean="0"/>
              <a:t>(Episode 10)</a:t>
            </a:r>
            <a:endParaRPr lang="en-US" sz="1800" dirty="0"/>
          </a:p>
        </p:txBody>
      </p:sp>
      <p:sp>
        <p:nvSpPr>
          <p:cNvPr id="28" name="TextBox 27"/>
          <p:cNvSpPr txBox="1"/>
          <p:nvPr/>
        </p:nvSpPr>
        <p:spPr>
          <a:xfrm>
            <a:off x="1219200" y="18745200"/>
            <a:ext cx="6400800" cy="1477328"/>
          </a:xfrm>
          <a:prstGeom prst="rect">
            <a:avLst/>
          </a:prstGeom>
          <a:noFill/>
        </p:spPr>
        <p:txBody>
          <a:bodyPr wrap="square" rtlCol="0">
            <a:spAutoFit/>
          </a:bodyPr>
          <a:lstStyle/>
          <a:p>
            <a:r>
              <a:rPr lang="en-US" sz="1800" dirty="0"/>
              <a:t>"--Say William, what plot have you borrowed this time?</a:t>
            </a:r>
          </a:p>
          <a:p>
            <a:r>
              <a:rPr lang="en-US" sz="1800" dirty="0"/>
              <a:t>-- Bite your tongue... A girl named Rosalind disguises herself as a young man. Then she takes off her pants for the one she loves, so to speak. The working title is 'As You Like It.'</a:t>
            </a:r>
          </a:p>
          <a:p>
            <a:r>
              <a:rPr lang="en-US" sz="1800" dirty="0"/>
              <a:t>-- So it's a play about pants</a:t>
            </a:r>
            <a:r>
              <a:rPr lang="en-US" sz="1800" dirty="0" smtClean="0"/>
              <a:t>?” (Episode 2)</a:t>
            </a:r>
            <a:endParaRPr lang="en-US" sz="1800" dirty="0"/>
          </a:p>
        </p:txBody>
      </p:sp>
      <p:sp>
        <p:nvSpPr>
          <p:cNvPr id="52" name="TextBox 51"/>
          <p:cNvSpPr txBox="1"/>
          <p:nvPr/>
        </p:nvSpPr>
        <p:spPr>
          <a:xfrm>
            <a:off x="7010400" y="24765000"/>
            <a:ext cx="5410200" cy="1200329"/>
          </a:xfrm>
          <a:prstGeom prst="rect">
            <a:avLst/>
          </a:prstGeom>
          <a:noFill/>
        </p:spPr>
        <p:txBody>
          <a:bodyPr wrap="square" rtlCol="0">
            <a:spAutoFit/>
          </a:bodyPr>
          <a:lstStyle/>
          <a:p>
            <a:r>
              <a:rPr lang="en-US" sz="1800" dirty="0"/>
              <a:t>"I want you to know that you are exactly the sort of person that I hoped that you would be.  This is neither the time nor place for you to risk your life.  You are the future of Neo </a:t>
            </a:r>
            <a:r>
              <a:rPr lang="en-US" sz="1800" dirty="0" smtClean="0"/>
              <a:t>Verona” (Episode 5). </a:t>
            </a:r>
            <a:endParaRPr lang="en-US" sz="1800" dirty="0"/>
          </a:p>
        </p:txBody>
      </p:sp>
      <p:sp>
        <p:nvSpPr>
          <p:cNvPr id="54" name="TextBox 53"/>
          <p:cNvSpPr txBox="1"/>
          <p:nvPr/>
        </p:nvSpPr>
        <p:spPr>
          <a:xfrm>
            <a:off x="12115800" y="10896600"/>
            <a:ext cx="2895600" cy="1200329"/>
          </a:xfrm>
          <a:prstGeom prst="rect">
            <a:avLst/>
          </a:prstGeom>
          <a:noFill/>
        </p:spPr>
        <p:txBody>
          <a:bodyPr wrap="square" rtlCol="0">
            <a:spAutoFit/>
          </a:bodyPr>
          <a:lstStyle/>
          <a:p>
            <a:r>
              <a:rPr lang="en-US" sz="1800" dirty="0" smtClean="0"/>
              <a:t>“Sheathe </a:t>
            </a:r>
            <a:r>
              <a:rPr lang="en-US" sz="1800" dirty="0"/>
              <a:t>your bright swords, ruffians! The evening dew will rust </a:t>
            </a:r>
            <a:r>
              <a:rPr lang="en-US" sz="1800" dirty="0" smtClean="0"/>
              <a:t>them” (Season 1, Episode 1). </a:t>
            </a:r>
            <a:endParaRPr lang="en-US" sz="1800" dirty="0"/>
          </a:p>
        </p:txBody>
      </p:sp>
      <p:sp>
        <p:nvSpPr>
          <p:cNvPr id="55" name="TextBox 54"/>
          <p:cNvSpPr txBox="1"/>
          <p:nvPr/>
        </p:nvSpPr>
        <p:spPr>
          <a:xfrm>
            <a:off x="228600" y="27965400"/>
            <a:ext cx="2514600" cy="3139321"/>
          </a:xfrm>
          <a:prstGeom prst="rect">
            <a:avLst/>
          </a:prstGeom>
          <a:noFill/>
        </p:spPr>
        <p:txBody>
          <a:bodyPr wrap="square" rtlCol="0">
            <a:spAutoFit/>
          </a:bodyPr>
          <a:lstStyle/>
          <a:p>
            <a:r>
              <a:rPr lang="en-US" sz="1800" dirty="0" smtClean="0"/>
              <a:t>“What is instantly notable about </a:t>
            </a:r>
            <a:r>
              <a:rPr lang="en-US" sz="1800" dirty="0" err="1" smtClean="0"/>
              <a:t>Oizaki’s</a:t>
            </a:r>
            <a:r>
              <a:rPr lang="en-US" sz="1800" dirty="0" smtClean="0"/>
              <a:t> take on his source text is the anime’s eagerness to enhance the original play’s supernatural dimension in order to articulate its own independent narrative” (</a:t>
            </a:r>
            <a:r>
              <a:rPr lang="en-US" sz="1800" dirty="0" err="1" smtClean="0"/>
              <a:t>Cavallaro</a:t>
            </a:r>
            <a:r>
              <a:rPr lang="en-US" sz="1800" dirty="0" smtClean="0"/>
              <a:t> 101)</a:t>
            </a:r>
            <a:endParaRPr lang="en-US" sz="1800" dirty="0"/>
          </a:p>
        </p:txBody>
      </p:sp>
      <p:sp>
        <p:nvSpPr>
          <p:cNvPr id="32" name="Up Arrow 31"/>
          <p:cNvSpPr/>
          <p:nvPr/>
        </p:nvSpPr>
        <p:spPr>
          <a:xfrm>
            <a:off x="1143000" y="18745200"/>
            <a:ext cx="152400" cy="228600"/>
          </a:xfrm>
          <a:prstGeom prst="upArrow">
            <a:avLst/>
          </a:prstGeom>
          <a:solidFill>
            <a:srgbClr val="93CDDD"/>
          </a:solidFill>
          <a:ln>
            <a:solidFill>
              <a:srgbClr val="4BACC6"/>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0" name="Up Arrow 49"/>
          <p:cNvSpPr/>
          <p:nvPr/>
        </p:nvSpPr>
        <p:spPr>
          <a:xfrm rot="5400000">
            <a:off x="13373100" y="11772900"/>
            <a:ext cx="228600" cy="304800"/>
          </a:xfrm>
          <a:prstGeom prst="upArrow">
            <a:avLst/>
          </a:prstGeom>
          <a:solidFill>
            <a:srgbClr val="93CDDD"/>
          </a:solidFill>
          <a:ln>
            <a:solidFill>
              <a:srgbClr val="4BACC6"/>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1" name="Up Arrow 50"/>
          <p:cNvSpPr/>
          <p:nvPr/>
        </p:nvSpPr>
        <p:spPr>
          <a:xfrm>
            <a:off x="6934200" y="24765000"/>
            <a:ext cx="152400" cy="228600"/>
          </a:xfrm>
          <a:prstGeom prst="upArrow">
            <a:avLst/>
          </a:prstGeom>
          <a:solidFill>
            <a:srgbClr val="93CDDD"/>
          </a:solidFill>
          <a:ln>
            <a:solidFill>
              <a:srgbClr val="4BACC6"/>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3" name="Up Arrow 52"/>
          <p:cNvSpPr/>
          <p:nvPr/>
        </p:nvSpPr>
        <p:spPr>
          <a:xfrm>
            <a:off x="304800" y="36499800"/>
            <a:ext cx="152400" cy="228600"/>
          </a:xfrm>
          <a:prstGeom prst="upArrow">
            <a:avLst/>
          </a:prstGeom>
          <a:solidFill>
            <a:srgbClr val="93CDDD"/>
          </a:solidFill>
          <a:ln>
            <a:solidFill>
              <a:srgbClr val="4BACC6"/>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36" name="Picture 35" descr="Screen Shot 2015-04-19 at 4.50.58 PM.png"/>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9296400" y="16687800"/>
            <a:ext cx="7802266" cy="3657600"/>
          </a:xfrm>
          <a:prstGeom prst="rect">
            <a:avLst/>
          </a:prstGeom>
        </p:spPr>
      </p:pic>
      <p:sp>
        <p:nvSpPr>
          <p:cNvPr id="47" name="TextBox 46"/>
          <p:cNvSpPr txBox="1"/>
          <p:nvPr/>
        </p:nvSpPr>
        <p:spPr>
          <a:xfrm>
            <a:off x="9296400" y="15697200"/>
            <a:ext cx="6324600" cy="923330"/>
          </a:xfrm>
          <a:prstGeom prst="rect">
            <a:avLst/>
          </a:prstGeom>
          <a:noFill/>
        </p:spPr>
        <p:txBody>
          <a:bodyPr wrap="square" rtlCol="0">
            <a:spAutoFit/>
          </a:bodyPr>
          <a:lstStyle/>
          <a:p>
            <a:r>
              <a:rPr lang="en-US" sz="1800" dirty="0" smtClean="0"/>
              <a:t>“All </a:t>
            </a:r>
            <a:r>
              <a:rPr lang="en-US" sz="1800" dirty="0"/>
              <a:t>the world's a stage, and all the men and women merely players. King or commoner, one cannot help for whom one's heart doth </a:t>
            </a:r>
            <a:r>
              <a:rPr lang="en-US" sz="1800" dirty="0" smtClean="0"/>
              <a:t>pine” (Episode 2). </a:t>
            </a:r>
            <a:endParaRPr lang="en-US" sz="1800" dirty="0"/>
          </a:p>
        </p:txBody>
      </p:sp>
      <p:sp>
        <p:nvSpPr>
          <p:cNvPr id="59" name="Up Arrow 58"/>
          <p:cNvSpPr/>
          <p:nvPr/>
        </p:nvSpPr>
        <p:spPr>
          <a:xfrm flipV="1">
            <a:off x="12115800" y="16306800"/>
            <a:ext cx="228600" cy="228600"/>
          </a:xfrm>
          <a:prstGeom prst="upArrow">
            <a:avLst/>
          </a:prstGeom>
          <a:solidFill>
            <a:srgbClr val="93CDDD"/>
          </a:solidFill>
          <a:ln>
            <a:solidFill>
              <a:srgbClr val="4BACC6"/>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9" name="Rectangle 48"/>
          <p:cNvSpPr/>
          <p:nvPr/>
        </p:nvSpPr>
        <p:spPr>
          <a:xfrm>
            <a:off x="457200" y="8610600"/>
            <a:ext cx="11430000" cy="5257800"/>
          </a:xfrm>
          <a:prstGeom prst="rect">
            <a:avLst/>
          </a:prstGeom>
          <a:noFill/>
          <a:ln w="57150" cmpd="sng">
            <a:solidFill>
              <a:schemeClr val="accent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0" name="Rectangle 59"/>
          <p:cNvSpPr/>
          <p:nvPr/>
        </p:nvSpPr>
        <p:spPr>
          <a:xfrm>
            <a:off x="304800" y="20726400"/>
            <a:ext cx="6172200" cy="6248400"/>
          </a:xfrm>
          <a:prstGeom prst="rect">
            <a:avLst/>
          </a:prstGeom>
          <a:noFill/>
          <a:ln w="57150" cmpd="sng">
            <a:solidFill>
              <a:schemeClr val="accent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1" name="Rectangle 60"/>
          <p:cNvSpPr/>
          <p:nvPr/>
        </p:nvSpPr>
        <p:spPr>
          <a:xfrm>
            <a:off x="10363200" y="35356800"/>
            <a:ext cx="7772400" cy="2590800"/>
          </a:xfrm>
          <a:prstGeom prst="rect">
            <a:avLst/>
          </a:prstGeom>
          <a:noFill/>
          <a:ln w="57150" cmpd="sng">
            <a:solidFill>
              <a:schemeClr val="accent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3" name="TextBox 62"/>
          <p:cNvSpPr txBox="1"/>
          <p:nvPr/>
        </p:nvSpPr>
        <p:spPr>
          <a:xfrm>
            <a:off x="10363200" y="35433000"/>
            <a:ext cx="7772400" cy="369332"/>
          </a:xfrm>
          <a:prstGeom prst="rect">
            <a:avLst/>
          </a:prstGeom>
          <a:noFill/>
        </p:spPr>
        <p:txBody>
          <a:bodyPr wrap="square" rtlCol="0">
            <a:spAutoFit/>
          </a:bodyPr>
          <a:lstStyle/>
          <a:p>
            <a:pPr algn="ctr"/>
            <a:r>
              <a:rPr lang="en-US" sz="1800" b="1" dirty="0" smtClean="0"/>
              <a:t>Works Cited</a:t>
            </a:r>
            <a:endParaRPr lang="en-US" sz="1800" b="1" dirty="0"/>
          </a:p>
        </p:txBody>
      </p:sp>
      <p:sp>
        <p:nvSpPr>
          <p:cNvPr id="64" name="TextBox 63"/>
          <p:cNvSpPr txBox="1"/>
          <p:nvPr/>
        </p:nvSpPr>
        <p:spPr>
          <a:xfrm>
            <a:off x="10515600" y="35814000"/>
            <a:ext cx="7543800" cy="2062103"/>
          </a:xfrm>
          <a:prstGeom prst="rect">
            <a:avLst/>
          </a:prstGeom>
          <a:noFill/>
        </p:spPr>
        <p:txBody>
          <a:bodyPr wrap="square" rtlCol="0">
            <a:spAutoFit/>
          </a:bodyPr>
          <a:lstStyle/>
          <a:p>
            <a:r>
              <a:rPr lang="en-US" sz="1600" dirty="0" err="1" smtClean="0"/>
              <a:t>Cavallaro</a:t>
            </a:r>
            <a:r>
              <a:rPr lang="en-US" sz="1600" dirty="0" smtClean="0"/>
              <a:t>, </a:t>
            </a:r>
            <a:r>
              <a:rPr lang="en-US" sz="1600" dirty="0" err="1" smtClean="0"/>
              <a:t>Dani</a:t>
            </a:r>
            <a:r>
              <a:rPr lang="en-US" sz="1600" dirty="0" smtClean="0"/>
              <a:t>. </a:t>
            </a:r>
            <a:r>
              <a:rPr lang="en-US" sz="1600" i="1" dirty="0" smtClean="0"/>
              <a:t>Anime and the Art of Adaptation</a:t>
            </a:r>
            <a:r>
              <a:rPr lang="en-US" sz="1600" dirty="0" smtClean="0"/>
              <a:t>. Jefferson: McFarland and </a:t>
            </a:r>
            <a:r>
              <a:rPr lang="en-US" sz="1600" dirty="0"/>
              <a:t> </a:t>
            </a:r>
            <a:r>
              <a:rPr lang="en-US" sz="1600" dirty="0" smtClean="0"/>
              <a:t>Company, </a:t>
            </a:r>
          </a:p>
          <a:p>
            <a:r>
              <a:rPr lang="en-US" sz="1600" dirty="0"/>
              <a:t> </a:t>
            </a:r>
            <a:r>
              <a:rPr lang="en-US" sz="1600" dirty="0" smtClean="0"/>
              <a:t>      Inc., Publishers, 2010. Print.</a:t>
            </a:r>
          </a:p>
          <a:p>
            <a:endParaRPr lang="en-US" sz="1600" dirty="0"/>
          </a:p>
          <a:p>
            <a:r>
              <a:rPr lang="en-US" sz="1600" dirty="0" err="1" smtClean="0"/>
              <a:t>Loder</a:t>
            </a:r>
            <a:r>
              <a:rPr lang="en-US" sz="1600" dirty="0" smtClean="0"/>
              <a:t>, </a:t>
            </a:r>
            <a:r>
              <a:rPr lang="en-US" sz="1600" dirty="0" err="1" smtClean="0"/>
              <a:t>Conny</a:t>
            </a:r>
            <a:r>
              <a:rPr lang="en-US" sz="1600" dirty="0" smtClean="0"/>
              <a:t>. “Shakespeare’s Romeo and Juliet: theatricality of reality against true </a:t>
            </a:r>
          </a:p>
          <a:p>
            <a:r>
              <a:rPr lang="en-US" sz="1600" dirty="0"/>
              <a:t> </a:t>
            </a:r>
            <a:r>
              <a:rPr lang="en-US" sz="1600" dirty="0" smtClean="0"/>
              <a:t>      love?” </a:t>
            </a:r>
            <a:r>
              <a:rPr lang="en-US" sz="1600" i="1" dirty="0" err="1" smtClean="0"/>
              <a:t>Testi</a:t>
            </a:r>
            <a:r>
              <a:rPr lang="en-US" sz="1600" i="1" dirty="0" smtClean="0"/>
              <a:t> </a:t>
            </a:r>
            <a:r>
              <a:rPr lang="en-US" sz="1600" i="1" dirty="0" err="1" smtClean="0"/>
              <a:t>Linguaggi</a:t>
            </a:r>
            <a:r>
              <a:rPr lang="en-US" sz="1600" i="1" dirty="0" smtClean="0"/>
              <a:t> </a:t>
            </a:r>
            <a:r>
              <a:rPr lang="en-US" sz="1600" dirty="0" smtClean="0"/>
              <a:t>7</a:t>
            </a:r>
            <a:r>
              <a:rPr lang="en-US" sz="1600" i="1" dirty="0" smtClean="0"/>
              <a:t> </a:t>
            </a:r>
            <a:r>
              <a:rPr lang="en-US" sz="1600" dirty="0" smtClean="0"/>
              <a:t>(2013): 305- 320. Print.</a:t>
            </a:r>
          </a:p>
          <a:p>
            <a:endParaRPr lang="en-US" sz="1600" dirty="0" smtClean="0"/>
          </a:p>
          <a:p>
            <a:r>
              <a:rPr lang="en-US" sz="1600" i="1" dirty="0" smtClean="0"/>
              <a:t>Romeo x Juliet Season 1</a:t>
            </a:r>
            <a:r>
              <a:rPr lang="en-US" sz="1600" dirty="0" smtClean="0"/>
              <a:t>. Gonzo, 2007.</a:t>
            </a:r>
            <a:endParaRPr lang="en-US" sz="1600" dirty="0"/>
          </a:p>
          <a:p>
            <a:endParaRPr lang="en-US" sz="1600" dirty="0"/>
          </a:p>
        </p:txBody>
      </p:sp>
      <p:sp>
        <p:nvSpPr>
          <p:cNvPr id="65" name="TextBox 64"/>
          <p:cNvSpPr txBox="1"/>
          <p:nvPr/>
        </p:nvSpPr>
        <p:spPr>
          <a:xfrm>
            <a:off x="533400" y="8686800"/>
            <a:ext cx="11277600" cy="5355313"/>
          </a:xfrm>
          <a:prstGeom prst="rect">
            <a:avLst/>
          </a:prstGeom>
          <a:noFill/>
        </p:spPr>
        <p:txBody>
          <a:bodyPr wrap="square" rtlCol="0">
            <a:spAutoFit/>
          </a:bodyPr>
          <a:lstStyle/>
          <a:p>
            <a:r>
              <a:rPr lang="en-US" sz="1800" i="1" dirty="0"/>
              <a:t> </a:t>
            </a:r>
            <a:r>
              <a:rPr lang="en-US" sz="1800" i="1" dirty="0" smtClean="0"/>
              <a:t>       </a:t>
            </a:r>
            <a:r>
              <a:rPr lang="en-US" sz="1800" i="1" dirty="0" err="1" smtClean="0"/>
              <a:t>omeo</a:t>
            </a:r>
            <a:r>
              <a:rPr lang="en-US" sz="1800" i="1" dirty="0" smtClean="0"/>
              <a:t> </a:t>
            </a:r>
            <a:r>
              <a:rPr lang="en-US" sz="1800" i="1" dirty="0"/>
              <a:t>x Juliet </a:t>
            </a:r>
            <a:r>
              <a:rPr lang="en-US" sz="1800" dirty="0"/>
              <a:t>is a single season </a:t>
            </a:r>
            <a:r>
              <a:rPr lang="en-US" sz="1800" dirty="0" err="1"/>
              <a:t>animé</a:t>
            </a:r>
            <a:r>
              <a:rPr lang="en-US" sz="1800" dirty="0"/>
              <a:t> series directed by </a:t>
            </a:r>
            <a:r>
              <a:rPr lang="en-US" sz="1800" dirty="0" err="1"/>
              <a:t>Fumitoshi</a:t>
            </a:r>
            <a:r>
              <a:rPr lang="en-US" sz="1800" dirty="0"/>
              <a:t> </a:t>
            </a:r>
            <a:r>
              <a:rPr lang="en-US" sz="1800" dirty="0" err="1"/>
              <a:t>Oizaki</a:t>
            </a:r>
            <a:r>
              <a:rPr lang="en-US" sz="1800" dirty="0"/>
              <a:t> that aired in 2007.  This television series is a very unique presentation of Shakespeare’s work on screen because, although its name suggests an adaptation of </a:t>
            </a:r>
            <a:r>
              <a:rPr lang="en-US" sz="1800" i="1" dirty="0"/>
              <a:t>Romeo and Juliet</a:t>
            </a:r>
            <a:r>
              <a:rPr lang="en-US" sz="1800" dirty="0"/>
              <a:t>, it is a composite work, bringing together characters and other elements from many of Shakespeare’s other plays as well.  In this version, Juliet not only falls in love with her family’s enemy as in the classic tale, but also hides her gender, befriends playwright William Shakespeare, and, when the occasion calls, takes on the persona of The Red Whirlwind, a super hero who rescues citizens from the cruelty of the Montague rulers.  These additions represent just a few of many modern twists on the original star-crossed lovers’ story.  Perhaps the most significant diversion from the original is </a:t>
            </a:r>
            <a:r>
              <a:rPr lang="en-US" sz="1800" dirty="0" err="1"/>
              <a:t>Oizaki’s</a:t>
            </a:r>
            <a:r>
              <a:rPr lang="en-US" sz="1800" dirty="0"/>
              <a:t> critical examination of Juliet and the remarkable depth to her character. </a:t>
            </a:r>
          </a:p>
          <a:p>
            <a:r>
              <a:rPr lang="en-US" sz="1800" dirty="0"/>
              <a:t>      </a:t>
            </a:r>
            <a:r>
              <a:rPr lang="en-US" sz="1800" dirty="0" err="1"/>
              <a:t>Dani</a:t>
            </a:r>
            <a:r>
              <a:rPr lang="en-US" sz="1800" dirty="0"/>
              <a:t> </a:t>
            </a:r>
            <a:r>
              <a:rPr lang="en-US" sz="1800" dirty="0" err="1"/>
              <a:t>Cavallaro</a:t>
            </a:r>
            <a:r>
              <a:rPr lang="en-US" sz="1800" dirty="0"/>
              <a:t> commends </a:t>
            </a:r>
            <a:r>
              <a:rPr lang="en-US" sz="1800" dirty="0" err="1"/>
              <a:t>Oizaki</a:t>
            </a:r>
            <a:r>
              <a:rPr lang="en-US" sz="1800" dirty="0"/>
              <a:t> for the “topical relevance” of this show (106); it presents both political unrest, reflected in the tyranny of the Montague House and evident in current societies all over the globe, but also the individual emotional struggle that these characters face, which is applicable to viewers on a more personal level.  However, unlike Shakespeare’s work, which splits the focus evenly between Romeo and Juliet, this series seems to concentrate more on Juliet’s character.  Forced to disguise herself as a boy for the past fourteen years of her life without really understanding why, Juliet is just now learning that she is the sole survivor of the Capulet family; yet as she struggles to sense of this newly discovered identity, she simultaneously falls in love with a Montague (and therefore her family’s sworn enemy).  She is fated to revolt against the Montague House and restore the </a:t>
            </a:r>
            <a:r>
              <a:rPr lang="en-US" sz="1800" dirty="0" err="1"/>
              <a:t>Capulets</a:t>
            </a:r>
            <a:r>
              <a:rPr lang="en-US" sz="1800" dirty="0"/>
              <a:t> to power, but at the same time, she is in love with Romeo; her heart is torn between fulfilling her duty to her family and pursuing true love. </a:t>
            </a:r>
            <a:endParaRPr lang="en-US" sz="1800" dirty="0" smtClean="0"/>
          </a:p>
          <a:p>
            <a:endParaRPr lang="en-US" sz="1800" dirty="0"/>
          </a:p>
        </p:txBody>
      </p:sp>
      <p:sp>
        <p:nvSpPr>
          <p:cNvPr id="66" name="TextBox 65"/>
          <p:cNvSpPr txBox="1"/>
          <p:nvPr/>
        </p:nvSpPr>
        <p:spPr>
          <a:xfrm>
            <a:off x="1103213" y="21423304"/>
            <a:ext cx="184666" cy="369332"/>
          </a:xfrm>
          <a:prstGeom prst="rect">
            <a:avLst/>
          </a:prstGeom>
          <a:noFill/>
        </p:spPr>
        <p:txBody>
          <a:bodyPr wrap="none" rtlCol="0">
            <a:spAutoFit/>
          </a:bodyPr>
          <a:lstStyle/>
          <a:p>
            <a:endParaRPr lang="en-US" sz="1800" dirty="0"/>
          </a:p>
        </p:txBody>
      </p:sp>
      <p:pic>
        <p:nvPicPr>
          <p:cNvPr id="70" name="Picture 69" descr="Screen Shot 2015-04-19 at 9.54.54 AM.jpg"/>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rot="21187576">
            <a:off x="12373179" y="7367026"/>
            <a:ext cx="2329689" cy="3167594"/>
          </a:xfrm>
          <a:prstGeom prst="rect">
            <a:avLst/>
          </a:prstGeom>
        </p:spPr>
      </p:pic>
      <p:pic>
        <p:nvPicPr>
          <p:cNvPr id="71" name="Picture 70" descr="Screen Shot 2015-04-19 at 10.20.14 PM.jpg"/>
          <p:cNvPicPr>
            <a:picLocks noChangeAspect="1"/>
          </p:cNvPicPr>
          <p:nvPr/>
        </p:nvPicPr>
        <p:blipFill>
          <a:blip r:embed="rId24">
            <a:extLst>
              <a:ext uri="{28A0092B-C50C-407E-A947-70E740481C1C}">
                <a14:useLocalDpi xmlns:a14="http://schemas.microsoft.com/office/drawing/2010/main" val="0"/>
              </a:ext>
            </a:extLst>
          </a:blip>
          <a:stretch>
            <a:fillRect/>
          </a:stretch>
        </p:blipFill>
        <p:spPr>
          <a:xfrm rot="570301">
            <a:off x="15372084" y="7556342"/>
            <a:ext cx="2591163" cy="2569064"/>
          </a:xfrm>
          <a:prstGeom prst="rect">
            <a:avLst/>
          </a:prstGeom>
        </p:spPr>
      </p:pic>
      <p:sp>
        <p:nvSpPr>
          <p:cNvPr id="73" name="TextBox 72"/>
          <p:cNvSpPr txBox="1"/>
          <p:nvPr/>
        </p:nvSpPr>
        <p:spPr>
          <a:xfrm>
            <a:off x="381000" y="20878800"/>
            <a:ext cx="6096000" cy="5909311"/>
          </a:xfrm>
          <a:prstGeom prst="rect">
            <a:avLst/>
          </a:prstGeom>
          <a:noFill/>
        </p:spPr>
        <p:txBody>
          <a:bodyPr wrap="square" rtlCol="0">
            <a:spAutoFit/>
          </a:bodyPr>
          <a:lstStyle/>
          <a:p>
            <a:r>
              <a:rPr lang="en-US" sz="1800" dirty="0" smtClean="0"/>
              <a:t>     </a:t>
            </a:r>
            <a:r>
              <a:rPr lang="en-US" sz="1800" dirty="0"/>
              <a:t> </a:t>
            </a:r>
            <a:r>
              <a:rPr lang="en-US" sz="1800" dirty="0" smtClean="0"/>
              <a:t>    </a:t>
            </a:r>
            <a:r>
              <a:rPr lang="en-US" sz="1800" dirty="0" err="1" smtClean="0"/>
              <a:t>izaki</a:t>
            </a:r>
            <a:r>
              <a:rPr lang="en-US" sz="1800" dirty="0" smtClean="0"/>
              <a:t> </a:t>
            </a:r>
            <a:r>
              <a:rPr lang="en-US" sz="1800" dirty="0"/>
              <a:t>constructs Juliet as a hero of the people; even before she realizes her true identity and the political responsibility that accompanies it, Juliet takes it upon herself to help those in need through her role as The Red Whirlwind.  This action not only provides greater insight into Juliet’s character, but such representation of a female superhero also falls in line with popular </a:t>
            </a:r>
            <a:r>
              <a:rPr lang="en-US" sz="1800" dirty="0" err="1"/>
              <a:t>animé</a:t>
            </a:r>
            <a:r>
              <a:rPr lang="en-US" sz="1800" dirty="0"/>
              <a:t> conventions as well as contemporary feminist views, neither of which were present during Shakespeare’s time.  A woman dressing as a man was relatively common in Shakespeare’s work if we consider </a:t>
            </a:r>
            <a:r>
              <a:rPr lang="en-US" sz="1800" i="1" dirty="0"/>
              <a:t>Twelfth Night</a:t>
            </a:r>
            <a:r>
              <a:rPr lang="en-US" sz="1800" dirty="0"/>
              <a:t>, </a:t>
            </a:r>
            <a:r>
              <a:rPr lang="en-US" sz="1800" i="1" dirty="0"/>
              <a:t>As You Like It</a:t>
            </a:r>
            <a:r>
              <a:rPr lang="en-US" sz="1800" dirty="0"/>
              <a:t>, and </a:t>
            </a:r>
            <a:r>
              <a:rPr lang="en-US" sz="1800" i="1" dirty="0"/>
              <a:t>Merchant of Venice</a:t>
            </a:r>
            <a:r>
              <a:rPr lang="en-US" sz="1800" dirty="0"/>
              <a:t>, but a woman taking on the “knight in shining armor” (or in this case “knight in red hat and cape”) role and rescuing citizens in danger fits with the celebrated heroine figure characteristic of </a:t>
            </a:r>
            <a:r>
              <a:rPr lang="en-US" sz="1800" dirty="0" err="1"/>
              <a:t>animé</a:t>
            </a:r>
            <a:r>
              <a:rPr lang="en-US" sz="1800" dirty="0"/>
              <a:t>; this presentation contradicts the societal norms present in the era of the original </a:t>
            </a:r>
            <a:r>
              <a:rPr lang="en-US" sz="1800" i="1" dirty="0"/>
              <a:t>Romeo and Juliet</a:t>
            </a:r>
            <a:r>
              <a:rPr lang="en-US" sz="1800" dirty="0"/>
              <a:t>, but more appropriately reflects our modern perceptions of female agency.  Similarly, </a:t>
            </a:r>
            <a:r>
              <a:rPr lang="en-US" sz="1800" i="1" dirty="0"/>
              <a:t>Romeo x Juliet</a:t>
            </a:r>
            <a:r>
              <a:rPr lang="en-US" sz="1800" dirty="0"/>
              <a:t> depicts the proactive role that women can take in correcting social injustice, which is a common practice in </a:t>
            </a:r>
            <a:r>
              <a:rPr lang="en-US" sz="1800" dirty="0" err="1"/>
              <a:t>animé</a:t>
            </a:r>
            <a:r>
              <a:rPr lang="en-US" sz="1800" dirty="0"/>
              <a:t> and certainly valued in contemporary society, but an unfamiliar notion in an early political sphere composed almost entirely of men.  </a:t>
            </a:r>
          </a:p>
        </p:txBody>
      </p:sp>
      <p:sp>
        <p:nvSpPr>
          <p:cNvPr id="75" name="TextBox 74"/>
          <p:cNvSpPr txBox="1"/>
          <p:nvPr/>
        </p:nvSpPr>
        <p:spPr>
          <a:xfrm>
            <a:off x="685800" y="8534400"/>
            <a:ext cx="425720" cy="707886"/>
          </a:xfrm>
          <a:prstGeom prst="rect">
            <a:avLst/>
          </a:prstGeom>
          <a:noFill/>
        </p:spPr>
        <p:txBody>
          <a:bodyPr wrap="square" rtlCol="0">
            <a:spAutoFit/>
          </a:bodyPr>
          <a:lstStyle/>
          <a:p>
            <a:r>
              <a:rPr lang="en-US" sz="4000" b="1" i="1" dirty="0" smtClean="0">
                <a:latin typeface="Desdemona"/>
                <a:cs typeface="Desdemona"/>
              </a:rPr>
              <a:t>R</a:t>
            </a:r>
            <a:endParaRPr lang="en-US" sz="4000" b="1" i="1" dirty="0">
              <a:latin typeface="Desdemona"/>
              <a:cs typeface="Desdemona"/>
            </a:endParaRPr>
          </a:p>
        </p:txBody>
      </p:sp>
      <p:sp>
        <p:nvSpPr>
          <p:cNvPr id="76" name="Rectangle 75"/>
          <p:cNvSpPr/>
          <p:nvPr/>
        </p:nvSpPr>
        <p:spPr>
          <a:xfrm>
            <a:off x="9448800" y="26365200"/>
            <a:ext cx="8686800" cy="5257800"/>
          </a:xfrm>
          <a:prstGeom prst="rect">
            <a:avLst/>
          </a:prstGeom>
          <a:noFill/>
          <a:ln w="57150" cmpd="sng">
            <a:solidFill>
              <a:srgbClr val="4BACC6"/>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7" name="TextBox 76"/>
          <p:cNvSpPr txBox="1"/>
          <p:nvPr/>
        </p:nvSpPr>
        <p:spPr>
          <a:xfrm>
            <a:off x="9525000" y="26517600"/>
            <a:ext cx="8610600" cy="6509475"/>
          </a:xfrm>
          <a:prstGeom prst="rect">
            <a:avLst/>
          </a:prstGeom>
          <a:noFill/>
        </p:spPr>
        <p:txBody>
          <a:bodyPr wrap="square" rtlCol="0">
            <a:spAutoFit/>
          </a:bodyPr>
          <a:lstStyle/>
          <a:p>
            <a:r>
              <a:rPr lang="en-US" sz="1800" dirty="0" smtClean="0"/>
              <a:t>        </a:t>
            </a:r>
            <a:r>
              <a:rPr lang="en-US" sz="1800" dirty="0" err="1" smtClean="0"/>
              <a:t>ccording</a:t>
            </a:r>
            <a:r>
              <a:rPr lang="en-US" sz="1800" dirty="0" smtClean="0"/>
              <a:t> </a:t>
            </a:r>
            <a:r>
              <a:rPr lang="en-US" sz="1800" dirty="0"/>
              <a:t>to </a:t>
            </a:r>
            <a:r>
              <a:rPr lang="en-US" sz="1800" dirty="0" err="1"/>
              <a:t>Callavaro</a:t>
            </a:r>
            <a:r>
              <a:rPr lang="en-US" sz="1800" dirty="0"/>
              <a:t>, “</a:t>
            </a:r>
            <a:r>
              <a:rPr lang="en-US" sz="1800" dirty="0" err="1"/>
              <a:t>Oizaki</a:t>
            </a:r>
            <a:r>
              <a:rPr lang="en-US" sz="1800" dirty="0"/>
              <a:t> clearly departs from Shakespeare in portraying his version of Juliet as a strong and imaginative individual, whereas the original Juliet is by an large submissive and meek” (104).  Orphaned at a young age, and raised by grandfather and older sister-type figures, Juliet of </a:t>
            </a:r>
            <a:r>
              <a:rPr lang="en-US" sz="1800" i="1" dirty="0"/>
              <a:t>Romeo x Juliet </a:t>
            </a:r>
            <a:r>
              <a:rPr lang="en-US" sz="1800" dirty="0"/>
              <a:t>has a slightly different backstory than Shakespeare’s original character, but her strength and compassion are revealed as key qualities of this version of the heroine.  Over the course of twenty-four episodes, we gain insight into Juliet’s emotional struggle. She clearly feels a burden upon discovering that the responsibility to save Neo Verona rests with her, but eventually she grows into her title and declares, “Staring now I shall carry this symbol of my father’s honor…from this moment our tradition carries on [and] House Capulet shall rise again” (Episode 8).  However, at the same time her intense love for Romeo creates a dilemma, as he belongs to the house she is trying to overthrow.  This conflict between public duty and personal happiness prove challenging for Juliet, and her internal struggle reveals a sense of vulnerability and complexity.  Introducing audiences to Juliet on this deeper level allows viewers to identify and sympathize with her.  Juliet’s strength and sense of duty, as well as her warrior-like attitude combat gender norms of Shakespeare’s era, especially with regards to women’s roles in politics and the fight for social justice, in turn depicting a sense of female agency that is valued in society today.</a:t>
            </a:r>
          </a:p>
          <a:p>
            <a:endParaRPr lang="en-US" dirty="0"/>
          </a:p>
        </p:txBody>
      </p:sp>
      <p:sp>
        <p:nvSpPr>
          <p:cNvPr id="80" name="TextBox 79"/>
          <p:cNvSpPr txBox="1"/>
          <p:nvPr/>
        </p:nvSpPr>
        <p:spPr>
          <a:xfrm>
            <a:off x="4648200" y="32156400"/>
            <a:ext cx="7696200" cy="892552"/>
          </a:xfrm>
          <a:prstGeom prst="rect">
            <a:avLst/>
          </a:prstGeom>
          <a:noFill/>
        </p:spPr>
        <p:txBody>
          <a:bodyPr wrap="square" rtlCol="0">
            <a:spAutoFit/>
          </a:bodyPr>
          <a:lstStyle/>
          <a:p>
            <a:r>
              <a:rPr lang="en-US" sz="2600" i="1" dirty="0" smtClean="0">
                <a:latin typeface="Georgia"/>
                <a:cs typeface="Georgia"/>
              </a:rPr>
              <a:t>“People need stories of heroism and romance to navigate reality; to endure the truth” (Episode 19).</a:t>
            </a:r>
            <a:endParaRPr lang="en-US" sz="2600" i="1" dirty="0">
              <a:latin typeface="Georgia"/>
              <a:cs typeface="Georgia"/>
            </a:endParaRPr>
          </a:p>
        </p:txBody>
      </p:sp>
      <p:pic>
        <p:nvPicPr>
          <p:cNvPr id="81" name="Picture 80" descr="romeo_x_juliet.jpg"/>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12573000" y="32004000"/>
            <a:ext cx="5181600" cy="2944090"/>
          </a:xfrm>
          <a:prstGeom prst="rect">
            <a:avLst/>
          </a:prstGeom>
        </p:spPr>
      </p:pic>
      <p:sp>
        <p:nvSpPr>
          <p:cNvPr id="27" name="TextBox 26"/>
          <p:cNvSpPr txBox="1"/>
          <p:nvPr/>
        </p:nvSpPr>
        <p:spPr>
          <a:xfrm>
            <a:off x="457200" y="20650200"/>
            <a:ext cx="685800" cy="707886"/>
          </a:xfrm>
          <a:prstGeom prst="rect">
            <a:avLst/>
          </a:prstGeom>
          <a:noFill/>
        </p:spPr>
        <p:txBody>
          <a:bodyPr wrap="square" rtlCol="0">
            <a:spAutoFit/>
          </a:bodyPr>
          <a:lstStyle/>
          <a:p>
            <a:pPr algn="ctr"/>
            <a:r>
              <a:rPr lang="en-US" sz="4000" b="1" dirty="0" smtClean="0">
                <a:latin typeface="Desdemona"/>
                <a:cs typeface="Desdemona"/>
              </a:rPr>
              <a:t>O</a:t>
            </a:r>
            <a:endParaRPr lang="en-US" sz="4000" b="1" dirty="0">
              <a:latin typeface="Desdemona"/>
              <a:cs typeface="Desdemona"/>
            </a:endParaRPr>
          </a:p>
        </p:txBody>
      </p:sp>
      <p:sp>
        <p:nvSpPr>
          <p:cNvPr id="29" name="TextBox 28"/>
          <p:cNvSpPr txBox="1"/>
          <p:nvPr/>
        </p:nvSpPr>
        <p:spPr>
          <a:xfrm>
            <a:off x="9677400" y="26289000"/>
            <a:ext cx="457200" cy="707886"/>
          </a:xfrm>
          <a:prstGeom prst="rect">
            <a:avLst/>
          </a:prstGeom>
          <a:noFill/>
        </p:spPr>
        <p:txBody>
          <a:bodyPr wrap="square" rtlCol="0">
            <a:spAutoFit/>
          </a:bodyPr>
          <a:lstStyle/>
          <a:p>
            <a:r>
              <a:rPr lang="en-US" sz="4000" b="1" dirty="0" smtClean="0">
                <a:latin typeface="Desdemona"/>
                <a:cs typeface="Desdemona"/>
              </a:rPr>
              <a:t>A</a:t>
            </a:r>
            <a:endParaRPr lang="en-US" sz="4000" b="1" dirty="0">
              <a:latin typeface="Desdemona"/>
              <a:cs typeface="Desdemona"/>
            </a:endParaRPr>
          </a:p>
        </p:txBody>
      </p:sp>
      <p:pic>
        <p:nvPicPr>
          <p:cNvPr id="68" name="Picture 67" descr="Screen Shot 2015-04-22 at 4.12.25 PM.png"/>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38938200" y="9448800"/>
            <a:ext cx="4020533" cy="3021922"/>
          </a:xfrm>
          <a:prstGeom prst="rect">
            <a:avLst/>
          </a:prstGeom>
        </p:spPr>
      </p:pic>
      <p:sp>
        <p:nvSpPr>
          <p:cNvPr id="26" name="TextBox 25"/>
          <p:cNvSpPr txBox="1"/>
          <p:nvPr/>
        </p:nvSpPr>
        <p:spPr>
          <a:xfrm>
            <a:off x="39243000" y="17830800"/>
            <a:ext cx="4267200" cy="7432803"/>
          </a:xfrm>
          <a:prstGeom prst="rect">
            <a:avLst/>
          </a:prstGeom>
          <a:noFill/>
        </p:spPr>
        <p:txBody>
          <a:bodyPr wrap="square" rtlCol="0">
            <a:spAutoFit/>
          </a:bodyPr>
          <a:lstStyle/>
          <a:p>
            <a:pPr algn="ctr"/>
            <a:r>
              <a:rPr lang="en-US" sz="1200" dirty="0"/>
              <a:t>Works Cited:</a:t>
            </a:r>
          </a:p>
          <a:p>
            <a:r>
              <a:rPr lang="en-US" sz="1200" dirty="0"/>
              <a:t>“Shakespeare: The Animated Tales Season 1.” </a:t>
            </a:r>
          </a:p>
          <a:p>
            <a:r>
              <a:rPr lang="en-US" sz="1200" dirty="0"/>
              <a:t>Random House Home Video, 1992. </a:t>
            </a:r>
            <a:endParaRPr lang="en-US" sz="1200" dirty="0" smtClean="0"/>
          </a:p>
          <a:p>
            <a:endParaRPr lang="en-US" sz="1200" dirty="0"/>
          </a:p>
          <a:p>
            <a:r>
              <a:rPr lang="en-US" sz="1200" dirty="0"/>
              <a:t>Colón Semenza, Gregory M. "Teens, Shakespeare, And The Dumbing Down Cliché: </a:t>
            </a:r>
          </a:p>
          <a:p>
            <a:r>
              <a:rPr lang="en-US" sz="1200" dirty="0"/>
              <a:t>The Case Of </a:t>
            </a:r>
            <a:r>
              <a:rPr lang="en-US" sz="1200" i="1" dirty="0"/>
              <a:t>The Animated Tales. "Shakespeare Bulletin: A Journal Of </a:t>
            </a:r>
            <a:endParaRPr lang="en-US" sz="1200" dirty="0"/>
          </a:p>
          <a:p>
            <a:r>
              <a:rPr lang="en-US" sz="1200" i="1" dirty="0"/>
              <a:t>Performance Criticism And Scholarship</a:t>
            </a:r>
            <a:r>
              <a:rPr lang="en-US" sz="1200" dirty="0"/>
              <a:t> 26.2 (2008): 37-68. </a:t>
            </a:r>
            <a:r>
              <a:rPr lang="en-US" sz="1200" i="1" dirty="0"/>
              <a:t>MLA International Bibliography</a:t>
            </a:r>
            <a:r>
              <a:rPr lang="en-US" sz="1200" dirty="0"/>
              <a:t>. Web. 20 Apr. 2015.</a:t>
            </a:r>
          </a:p>
          <a:p>
            <a:r>
              <a:rPr lang="en-US" sz="1200" dirty="0"/>
              <a:t> </a:t>
            </a:r>
          </a:p>
          <a:p>
            <a:r>
              <a:rPr lang="en-US" sz="1200" dirty="0"/>
              <a:t>Osborne, Laurie E. “Mixing Media in Shakespeare: Animating Tales and Colliding </a:t>
            </a:r>
          </a:p>
          <a:p>
            <a:r>
              <a:rPr lang="en-US" sz="1200" dirty="0"/>
              <a:t>Modes of Production.” </a:t>
            </a:r>
            <a:r>
              <a:rPr lang="en-US" sz="1200" i="1" dirty="0"/>
              <a:t>Post Script - Essays in Film and the Humanities</a:t>
            </a:r>
            <a:r>
              <a:rPr lang="en-US" sz="1200" dirty="0"/>
              <a:t> 17.2 </a:t>
            </a:r>
          </a:p>
          <a:p>
            <a:r>
              <a:rPr lang="en-US" sz="1200" dirty="0"/>
              <a:t>(1997): 73-89. </a:t>
            </a:r>
            <a:r>
              <a:rPr lang="en-US" sz="1200" i="1" dirty="0" err="1"/>
              <a:t>ProQuest</a:t>
            </a:r>
            <a:r>
              <a:rPr lang="en-US" sz="1200" i="1" dirty="0"/>
              <a:t>. </a:t>
            </a:r>
            <a:r>
              <a:rPr lang="en-US" sz="1200" dirty="0"/>
              <a:t>Web. 17 Apr. 2015.</a:t>
            </a:r>
          </a:p>
          <a:p>
            <a:pPr algn="ctr"/>
            <a:endParaRPr lang="en-US" sz="9600" dirty="0"/>
          </a:p>
          <a:p>
            <a:pPr algn="ctr"/>
            <a:endParaRPr lang="en-US" sz="9600" dirty="0"/>
          </a:p>
          <a:p>
            <a:endParaRPr lang="en-US" dirty="0"/>
          </a:p>
        </p:txBody>
      </p:sp>
      <p:sp>
        <p:nvSpPr>
          <p:cNvPr id="72" name="Rectangle 71"/>
          <p:cNvSpPr/>
          <p:nvPr/>
        </p:nvSpPr>
        <p:spPr>
          <a:xfrm>
            <a:off x="39243000" y="17754600"/>
            <a:ext cx="4267200" cy="3124200"/>
          </a:xfrm>
          <a:prstGeom prst="rect">
            <a:avLst/>
          </a:prstGeom>
          <a:noFill/>
          <a:ln w="57150" cmpd="sng">
            <a:solidFill>
              <a:schemeClr val="accent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74" name="Picture 73" descr="Screen Shot 2015-04-19 at 10.18.16 AM.png"/>
          <p:cNvPicPr>
            <a:picLocks noChangeAspect="1"/>
          </p:cNvPicPr>
          <p:nvPr/>
        </p:nvPicPr>
        <p:blipFill>
          <a:blip r:embed="rId27">
            <a:extLst>
              <a:ext uri="{28A0092B-C50C-407E-A947-70E740481C1C}">
                <a14:useLocalDpi xmlns:a14="http://schemas.microsoft.com/office/drawing/2010/main" val="0"/>
              </a:ext>
            </a:extLst>
          </a:blip>
          <a:stretch>
            <a:fillRect/>
          </a:stretch>
        </p:blipFill>
        <p:spPr>
          <a:xfrm>
            <a:off x="25374600" y="23774400"/>
            <a:ext cx="5490983" cy="3657600"/>
          </a:xfrm>
          <a:prstGeom prst="rect">
            <a:avLst/>
          </a:prstGeom>
        </p:spPr>
      </p:pic>
      <p:pic>
        <p:nvPicPr>
          <p:cNvPr id="78" name="Picture 77" descr="Screen Shot 2015-04-19 at 10.21.47 AM.png"/>
          <p:cNvPicPr>
            <a:picLocks/>
          </p:cNvPicPr>
          <p:nvPr/>
        </p:nvPicPr>
        <p:blipFill>
          <a:blip r:embed="rId28">
            <a:extLst>
              <a:ext uri="{28A0092B-C50C-407E-A947-70E740481C1C}">
                <a14:useLocalDpi xmlns:a14="http://schemas.microsoft.com/office/drawing/2010/main" val="0"/>
              </a:ext>
            </a:extLst>
          </a:blip>
          <a:stretch>
            <a:fillRect/>
          </a:stretch>
        </p:blipFill>
        <p:spPr>
          <a:xfrm>
            <a:off x="37719000" y="23774400"/>
            <a:ext cx="5486400" cy="3657600"/>
          </a:xfrm>
          <a:prstGeom prst="rect">
            <a:avLst/>
          </a:prstGeom>
        </p:spPr>
      </p:pic>
      <p:pic>
        <p:nvPicPr>
          <p:cNvPr id="79" name="Picture 78" descr="Screen Shot 2015-04-19 at 10.24.39 AM.png"/>
          <p:cNvPicPr>
            <a:picLocks/>
          </p:cNvPicPr>
          <p:nvPr/>
        </p:nvPicPr>
        <p:blipFill>
          <a:blip r:embed="rId29">
            <a:extLst>
              <a:ext uri="{28A0092B-C50C-407E-A947-70E740481C1C}">
                <a14:useLocalDpi xmlns:a14="http://schemas.microsoft.com/office/drawing/2010/main" val="0"/>
              </a:ext>
            </a:extLst>
          </a:blip>
          <a:stretch>
            <a:fillRect/>
          </a:stretch>
        </p:blipFill>
        <p:spPr>
          <a:xfrm>
            <a:off x="31547685" y="23774400"/>
            <a:ext cx="5485515" cy="3657600"/>
          </a:xfrm>
          <a:prstGeom prst="rect">
            <a:avLst/>
          </a:prstGeom>
        </p:spPr>
      </p:pic>
      <p:sp>
        <p:nvSpPr>
          <p:cNvPr id="82" name="TextBox 81"/>
          <p:cNvSpPr txBox="1"/>
          <p:nvPr/>
        </p:nvSpPr>
        <p:spPr>
          <a:xfrm>
            <a:off x="25374600" y="27584401"/>
            <a:ext cx="5486400" cy="2769989"/>
          </a:xfrm>
          <a:prstGeom prst="rect">
            <a:avLst/>
          </a:prstGeom>
          <a:noFill/>
        </p:spPr>
        <p:txBody>
          <a:bodyPr wrap="square" rtlCol="0">
            <a:spAutoFit/>
          </a:bodyPr>
          <a:lstStyle/>
          <a:p>
            <a:r>
              <a:rPr lang="en-US" sz="1800" b="1" i="1" dirty="0" smtClean="0"/>
              <a:t>As </a:t>
            </a:r>
            <a:r>
              <a:rPr lang="en-US" sz="1800" b="1" i="1" dirty="0"/>
              <a:t>You Like It </a:t>
            </a:r>
            <a:r>
              <a:rPr lang="en-US" sz="1800" b="1" dirty="0"/>
              <a:t>(16 November 1994</a:t>
            </a:r>
            <a:r>
              <a:rPr lang="en-US" sz="1800" b="1" dirty="0" smtClean="0"/>
              <a:t>)</a:t>
            </a:r>
            <a:r>
              <a:rPr lang="en-US" sz="1800" dirty="0" smtClean="0"/>
              <a:t> </a:t>
            </a:r>
          </a:p>
          <a:p>
            <a:endParaRPr lang="en-US" sz="1800" dirty="0"/>
          </a:p>
          <a:p>
            <a:r>
              <a:rPr lang="en-US" sz="1800" dirty="0" smtClean="0"/>
              <a:t>This film is realized by painting with watercolor on glass.</a:t>
            </a:r>
          </a:p>
          <a:p>
            <a:r>
              <a:rPr lang="en-US" sz="1800" dirty="0" smtClean="0"/>
              <a:t>Each </a:t>
            </a:r>
            <a:r>
              <a:rPr lang="en-US" sz="1800" dirty="0"/>
              <a:t>frame of each scene is hand painted onto a sheet of glass by an artist and then photographed. Once one frame has been photographed, the image must be altered slightly and photographed again. This gives the illusion of motion when the photographed images are run together. </a:t>
            </a:r>
          </a:p>
          <a:p>
            <a:endParaRPr lang="en-US" sz="1200" dirty="0"/>
          </a:p>
        </p:txBody>
      </p:sp>
      <p:sp>
        <p:nvSpPr>
          <p:cNvPr id="83" name="TextBox 82"/>
          <p:cNvSpPr txBox="1"/>
          <p:nvPr/>
        </p:nvSpPr>
        <p:spPr>
          <a:xfrm>
            <a:off x="31623000" y="27584400"/>
            <a:ext cx="5257800" cy="2862323"/>
          </a:xfrm>
          <a:prstGeom prst="rect">
            <a:avLst/>
          </a:prstGeom>
          <a:noFill/>
        </p:spPr>
        <p:txBody>
          <a:bodyPr wrap="square" rtlCol="0">
            <a:spAutoFit/>
          </a:bodyPr>
          <a:lstStyle/>
          <a:p>
            <a:r>
              <a:rPr lang="en-US" sz="1800" b="1" dirty="0"/>
              <a:t>King Richard III (2 November 1994</a:t>
            </a:r>
            <a:r>
              <a:rPr lang="en-US" sz="1800" b="1" dirty="0" smtClean="0"/>
              <a:t>)</a:t>
            </a:r>
          </a:p>
          <a:p>
            <a:endParaRPr lang="en-US" sz="1800" dirty="0"/>
          </a:p>
          <a:p>
            <a:r>
              <a:rPr lang="en-US" sz="1800" dirty="0" smtClean="0"/>
              <a:t>This </a:t>
            </a:r>
            <a:r>
              <a:rPr lang="en-US" sz="1800" dirty="0"/>
              <a:t>film is realized using a similar technique to </a:t>
            </a:r>
            <a:r>
              <a:rPr lang="en-US" sz="1800" i="1" dirty="0"/>
              <a:t>As You Like </a:t>
            </a:r>
            <a:r>
              <a:rPr lang="en-US" sz="1800" i="1" dirty="0" smtClean="0"/>
              <a:t>It</a:t>
            </a:r>
            <a:r>
              <a:rPr lang="en-US" sz="1800" dirty="0" smtClean="0"/>
              <a:t>. The </a:t>
            </a:r>
            <a:r>
              <a:rPr lang="en-US" sz="1800" dirty="0"/>
              <a:t>images are painted onto glass and then photographed. Then they are altered slightly and photographed again. Richard III, however, is painted with oil paints instead of watercolors. This gives the painted characters better-defined edges, and has a less whimsical look to it. </a:t>
            </a:r>
          </a:p>
          <a:p>
            <a:endParaRPr lang="en-US" sz="1800" dirty="0"/>
          </a:p>
        </p:txBody>
      </p:sp>
      <p:sp>
        <p:nvSpPr>
          <p:cNvPr id="84" name="TextBox 83"/>
          <p:cNvSpPr txBox="1"/>
          <p:nvPr/>
        </p:nvSpPr>
        <p:spPr>
          <a:xfrm>
            <a:off x="19202400" y="27589877"/>
            <a:ext cx="5410200" cy="4801315"/>
          </a:xfrm>
          <a:prstGeom prst="rect">
            <a:avLst/>
          </a:prstGeom>
          <a:noFill/>
        </p:spPr>
        <p:txBody>
          <a:bodyPr wrap="square" rtlCol="0">
            <a:spAutoFit/>
          </a:bodyPr>
          <a:lstStyle/>
          <a:p>
            <a:r>
              <a:rPr lang="en-US" sz="1800" b="1" dirty="0"/>
              <a:t>Julius Caesar (30 November 1994</a:t>
            </a:r>
            <a:r>
              <a:rPr lang="en-US" sz="1800" b="1" dirty="0" smtClean="0"/>
              <a:t>) </a:t>
            </a:r>
            <a:r>
              <a:rPr lang="en-US" sz="1800" b="1" i="1" dirty="0" smtClean="0"/>
              <a:t>above</a:t>
            </a:r>
          </a:p>
          <a:p>
            <a:endParaRPr lang="en-US" sz="1800" i="1" dirty="0"/>
          </a:p>
          <a:p>
            <a:r>
              <a:rPr lang="en-US" sz="1800" dirty="0" smtClean="0"/>
              <a:t>These films are </a:t>
            </a:r>
            <a:r>
              <a:rPr lang="en-US" sz="1800" dirty="0"/>
              <a:t>realized using </a:t>
            </a:r>
            <a:r>
              <a:rPr lang="en-US" sz="1800" dirty="0" err="1"/>
              <a:t>cel</a:t>
            </a:r>
            <a:r>
              <a:rPr lang="en-US" sz="1800" dirty="0"/>
              <a:t> animation, which was a favorite of Walt Disney. </a:t>
            </a:r>
            <a:r>
              <a:rPr lang="en-US" sz="1800" dirty="0" smtClean="0"/>
              <a:t>Here, images </a:t>
            </a:r>
            <a:r>
              <a:rPr lang="en-US" sz="1800" dirty="0"/>
              <a:t>are drawn on transparent pieces of plastic and then layered together to create scenes. In this type of animation, the backgrounds are usually on a different sheet and remain stationary throughout the scene. </a:t>
            </a:r>
            <a:r>
              <a:rPr lang="en-US" sz="1800" dirty="0" smtClean="0"/>
              <a:t>Characters or items that are stationary can become a part of the background piece so that they do not need to be drawn each frame, which saves time. These scenes are photographed, moved slightly, and photographed again. When the photographs are run together, they simulate motion. </a:t>
            </a:r>
          </a:p>
          <a:p>
            <a:endParaRPr lang="en-US" sz="1800" dirty="0"/>
          </a:p>
          <a:p>
            <a:r>
              <a:rPr lang="en-US" sz="1800" b="1" dirty="0"/>
              <a:t>Othello  (14 December 1994)</a:t>
            </a:r>
            <a:r>
              <a:rPr lang="en-US" sz="1800" b="1" i="1" dirty="0"/>
              <a:t> below</a:t>
            </a:r>
            <a:endParaRPr lang="en-US" sz="1800" b="1" dirty="0"/>
          </a:p>
          <a:p>
            <a:r>
              <a:rPr lang="en-US" sz="1800" dirty="0" smtClean="0"/>
              <a:t> </a:t>
            </a:r>
            <a:endParaRPr lang="en-US" sz="1800" dirty="0"/>
          </a:p>
        </p:txBody>
      </p:sp>
      <p:sp>
        <p:nvSpPr>
          <p:cNvPr id="85" name="TextBox 84"/>
          <p:cNvSpPr txBox="1"/>
          <p:nvPr/>
        </p:nvSpPr>
        <p:spPr>
          <a:xfrm>
            <a:off x="25146000" y="30327600"/>
            <a:ext cx="12192000" cy="6740306"/>
          </a:xfrm>
          <a:prstGeom prst="rect">
            <a:avLst/>
          </a:prstGeom>
          <a:noFill/>
        </p:spPr>
        <p:txBody>
          <a:bodyPr wrap="square" rtlCol="0">
            <a:spAutoFit/>
          </a:bodyPr>
          <a:lstStyle/>
          <a:p>
            <a:pPr algn="just"/>
            <a:r>
              <a:rPr lang="en-US" sz="2400" dirty="0" smtClean="0"/>
              <a:t>When </a:t>
            </a:r>
            <a:r>
              <a:rPr lang="en-US" sz="2400" dirty="0"/>
              <a:t>I think of something animated, my first thought </a:t>
            </a:r>
            <a:r>
              <a:rPr lang="en-US" sz="2400" dirty="0" smtClean="0"/>
              <a:t>is </a:t>
            </a:r>
            <a:r>
              <a:rPr lang="en-US" sz="2400" dirty="0"/>
              <a:t>of Disney: colorful, illustrated characters, who are human-</a:t>
            </a:r>
            <a:r>
              <a:rPr lang="en-US" sz="2400" dirty="0" err="1"/>
              <a:t>esque</a:t>
            </a:r>
            <a:r>
              <a:rPr lang="en-US" sz="2400" dirty="0"/>
              <a:t> but not totally realistic, who go on escapades, have adventures, and </a:t>
            </a:r>
            <a:r>
              <a:rPr lang="en-US" sz="2400" dirty="0" smtClean="0"/>
              <a:t>often  </a:t>
            </a:r>
            <a:r>
              <a:rPr lang="en-US" sz="2400" dirty="0"/>
              <a:t>sing. But I never thought of these films as ‘art’ in a museum, painting, ‘hang on the wall’ kind of way.  Christopher Grace’s </a:t>
            </a:r>
            <a:r>
              <a:rPr lang="en-US" sz="2400" i="1" dirty="0"/>
              <a:t>Shakespeare The Animated Tales</a:t>
            </a:r>
            <a:r>
              <a:rPr lang="en-US" sz="2400" dirty="0"/>
              <a:t> opened my eyes to the wider meaning of animation. In the second series, Grace adapts six Shakespeare’s works to be approximately thirty-minute films: </a:t>
            </a:r>
            <a:r>
              <a:rPr lang="en-US" sz="2400" i="1" dirty="0"/>
              <a:t>Othello, As You Like It, King Richard III, The Taming of the Shrew, Winter’s Tale, and Julius Caesar</a:t>
            </a:r>
            <a:r>
              <a:rPr lang="en-US" sz="2400" dirty="0"/>
              <a:t>. The artists, under the creative direction of Dave Edwards, used four distinct styles of animation to give life to the films: </a:t>
            </a:r>
            <a:r>
              <a:rPr lang="en-US" sz="2400" dirty="0" err="1"/>
              <a:t>cel</a:t>
            </a:r>
            <a:r>
              <a:rPr lang="en-US" sz="2400" dirty="0"/>
              <a:t> animation, watercolor on glass, oil paint on glass, and stop motion with puppets. Each of these styles lends a different feeling to the piece it animates. The films of Shakespeare The Animated Tales are not only masterful works of adaptation but also masterful works of art</a:t>
            </a:r>
            <a:r>
              <a:rPr lang="en-US" sz="2400" dirty="0" smtClean="0"/>
              <a:t>. </a:t>
            </a:r>
            <a:r>
              <a:rPr lang="en-US" sz="2400" dirty="0"/>
              <a:t>Laurie Osborne writes </a:t>
            </a:r>
            <a:r>
              <a:rPr lang="en-US" sz="2400" dirty="0" smtClean="0"/>
              <a:t>“the Animated Tales are centrally important not just because of how they present Shakespeare to a new generation of readers and potential audience members, but also they train that audience in the influential new medium for conveying plays” (Osborne 103).  </a:t>
            </a:r>
            <a:r>
              <a:rPr lang="en-US" sz="2400" dirty="0"/>
              <a:t>The tales bring the well-known stories of Shakespeare into the world of the preserved visual, in the form of something that can be watched over and over, adding to their already massive appeal. </a:t>
            </a:r>
            <a:r>
              <a:rPr lang="en-US" sz="2400" dirty="0" smtClean="0"/>
              <a:t>The </a:t>
            </a:r>
            <a:r>
              <a:rPr lang="en-US" sz="2400" dirty="0"/>
              <a:t>world of ‘art animation’ in turn gains new stories that can introduce people to what may be an unknown form with a well know story. </a:t>
            </a:r>
            <a:endParaRPr lang="en-US" sz="1800" dirty="0" smtClean="0"/>
          </a:p>
        </p:txBody>
      </p:sp>
      <p:pic>
        <p:nvPicPr>
          <p:cNvPr id="86" name="Picture 85" descr="Screen Shot 2015-04-20 at 10.36.44 AM.png"/>
          <p:cNvPicPr>
            <a:picLocks/>
          </p:cNvPicPr>
          <p:nvPr/>
        </p:nvPicPr>
        <p:blipFill>
          <a:blip r:embed="rId30">
            <a:extLst>
              <a:ext uri="{28A0092B-C50C-407E-A947-70E740481C1C}">
                <a14:useLocalDpi xmlns:a14="http://schemas.microsoft.com/office/drawing/2010/main" val="0"/>
              </a:ext>
            </a:extLst>
          </a:blip>
          <a:stretch>
            <a:fillRect/>
          </a:stretch>
        </p:blipFill>
        <p:spPr>
          <a:xfrm>
            <a:off x="19126200" y="32461200"/>
            <a:ext cx="5486400" cy="3657600"/>
          </a:xfrm>
          <a:prstGeom prst="rect">
            <a:avLst/>
          </a:prstGeom>
        </p:spPr>
      </p:pic>
      <p:pic>
        <p:nvPicPr>
          <p:cNvPr id="87" name="Picture 86" descr="Screen Shot 2015-04-20 at 10.45.24 AM.png"/>
          <p:cNvPicPr>
            <a:picLocks/>
          </p:cNvPicPr>
          <p:nvPr/>
        </p:nvPicPr>
        <p:blipFill>
          <a:blip r:embed="rId31">
            <a:extLst>
              <a:ext uri="{28A0092B-C50C-407E-A947-70E740481C1C}">
                <a14:useLocalDpi xmlns:a14="http://schemas.microsoft.com/office/drawing/2010/main" val="0"/>
              </a:ext>
            </a:extLst>
          </a:blip>
          <a:stretch>
            <a:fillRect/>
          </a:stretch>
        </p:blipFill>
        <p:spPr>
          <a:xfrm>
            <a:off x="37795200" y="32461200"/>
            <a:ext cx="5486400" cy="3657600"/>
          </a:xfrm>
          <a:prstGeom prst="rect">
            <a:avLst/>
          </a:prstGeom>
        </p:spPr>
      </p:pic>
      <p:pic>
        <p:nvPicPr>
          <p:cNvPr id="88" name="Picture 87" descr="Screen Shot 2015-04-19 at 10.27.18 AM.png"/>
          <p:cNvPicPr>
            <a:picLocks/>
          </p:cNvPicPr>
          <p:nvPr/>
        </p:nvPicPr>
        <p:blipFill>
          <a:blip r:embed="rId32">
            <a:extLst>
              <a:ext uri="{28A0092B-C50C-407E-A947-70E740481C1C}">
                <a14:useLocalDpi xmlns:a14="http://schemas.microsoft.com/office/drawing/2010/main" val="0"/>
              </a:ext>
            </a:extLst>
          </a:blip>
          <a:stretch>
            <a:fillRect/>
          </a:stretch>
        </p:blipFill>
        <p:spPr>
          <a:xfrm>
            <a:off x="19126200" y="23774400"/>
            <a:ext cx="5486400" cy="3657600"/>
          </a:xfrm>
          <a:prstGeom prst="rect">
            <a:avLst/>
          </a:prstGeom>
        </p:spPr>
      </p:pic>
      <p:sp>
        <p:nvSpPr>
          <p:cNvPr id="89" name="Rectangle 88"/>
          <p:cNvSpPr/>
          <p:nvPr/>
        </p:nvSpPr>
        <p:spPr>
          <a:xfrm>
            <a:off x="37795200" y="27584400"/>
            <a:ext cx="5410200" cy="4495800"/>
          </a:xfrm>
          <a:prstGeom prst="rect">
            <a:avLst/>
          </a:prstGeom>
          <a:noFill/>
          <a:ln w="57150" cmpd="sng">
            <a:solidFill>
              <a:srgbClr val="4BACC6"/>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0" name="Rectangle 89"/>
          <p:cNvSpPr/>
          <p:nvPr/>
        </p:nvSpPr>
        <p:spPr>
          <a:xfrm>
            <a:off x="19164300" y="27508200"/>
            <a:ext cx="5448300" cy="4572000"/>
          </a:xfrm>
          <a:prstGeom prst="rect">
            <a:avLst/>
          </a:prstGeom>
          <a:noFill/>
          <a:ln w="57150" cmpd="sng">
            <a:solidFill>
              <a:srgbClr val="4BACC6"/>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2" name="Rectangle 91"/>
          <p:cNvSpPr/>
          <p:nvPr/>
        </p:nvSpPr>
        <p:spPr>
          <a:xfrm>
            <a:off x="25374600" y="27584400"/>
            <a:ext cx="5486400" cy="2667000"/>
          </a:xfrm>
          <a:prstGeom prst="rect">
            <a:avLst/>
          </a:prstGeom>
          <a:noFill/>
          <a:ln w="57150" cmpd="sng">
            <a:solidFill>
              <a:srgbClr val="4BACC6"/>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3" name="Rectangle 92"/>
          <p:cNvSpPr/>
          <p:nvPr/>
        </p:nvSpPr>
        <p:spPr>
          <a:xfrm>
            <a:off x="31546800" y="27584400"/>
            <a:ext cx="5486400" cy="2667000"/>
          </a:xfrm>
          <a:prstGeom prst="rect">
            <a:avLst/>
          </a:prstGeom>
          <a:noFill/>
          <a:ln w="57150" cmpd="sng">
            <a:solidFill>
              <a:srgbClr val="4BACC6"/>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4" name="TextBox 93"/>
          <p:cNvSpPr txBox="1"/>
          <p:nvPr/>
        </p:nvSpPr>
        <p:spPr>
          <a:xfrm>
            <a:off x="37795200" y="27584400"/>
            <a:ext cx="5334000" cy="5078314"/>
          </a:xfrm>
          <a:prstGeom prst="rect">
            <a:avLst/>
          </a:prstGeom>
          <a:noFill/>
        </p:spPr>
        <p:txBody>
          <a:bodyPr wrap="square" rtlCol="0">
            <a:spAutoFit/>
          </a:bodyPr>
          <a:lstStyle/>
          <a:p>
            <a:r>
              <a:rPr lang="en-US" sz="1800" b="1" i="1" dirty="0"/>
              <a:t>The Taming of the Shrew </a:t>
            </a:r>
            <a:r>
              <a:rPr lang="en-US" sz="1800" b="1" dirty="0"/>
              <a:t>(9 November </a:t>
            </a:r>
            <a:r>
              <a:rPr lang="en-US" sz="1800" b="1" dirty="0" smtClean="0"/>
              <a:t>1994</a:t>
            </a:r>
            <a:r>
              <a:rPr lang="en-US" sz="1800" b="1" dirty="0"/>
              <a:t>) </a:t>
            </a:r>
            <a:r>
              <a:rPr lang="en-US" sz="1800" b="1" i="1" dirty="0" smtClean="0"/>
              <a:t>above</a:t>
            </a:r>
          </a:p>
          <a:p>
            <a:endParaRPr lang="en-US" sz="1800" i="1" dirty="0"/>
          </a:p>
          <a:p>
            <a:r>
              <a:rPr lang="en-US" sz="1800" dirty="0"/>
              <a:t>Here, puppets are used to portray the </a:t>
            </a:r>
            <a:r>
              <a:rPr lang="en-US" sz="1800" dirty="0" smtClean="0"/>
              <a:t>characters of the plays. </a:t>
            </a:r>
            <a:r>
              <a:rPr lang="en-US" sz="1800" dirty="0"/>
              <a:t>They are built around highly flexible metal frames and posed, photographed and posed </a:t>
            </a:r>
            <a:r>
              <a:rPr lang="en-US" sz="1800" dirty="0" smtClean="0"/>
              <a:t>again. </a:t>
            </a:r>
            <a:r>
              <a:rPr lang="en-US" sz="1800" dirty="0"/>
              <a:t>Many of the puppets have several heads, which allow them to have different facial expressions. They also have small balls in their eyes, which can be manipulated to give the illusion that they are looking at things</a:t>
            </a:r>
            <a:r>
              <a:rPr lang="en-US" sz="1800" dirty="0" smtClean="0"/>
              <a:t>. When the photographs are run together, the puppets appear to move. Often times, to get the movements of the puppets to be as human like as possible, footage of real people preforming the motions was consulted. </a:t>
            </a:r>
          </a:p>
          <a:p>
            <a:endParaRPr lang="en-US" sz="1800" dirty="0"/>
          </a:p>
          <a:p>
            <a:r>
              <a:rPr lang="en-US" sz="1800" b="1" i="1" dirty="0"/>
              <a:t>The Winters Tale  </a:t>
            </a:r>
            <a:r>
              <a:rPr lang="en-US" sz="1800" b="1" dirty="0"/>
              <a:t>(7 December 1994</a:t>
            </a:r>
            <a:r>
              <a:rPr lang="en-US" sz="1800" b="1" dirty="0" smtClean="0"/>
              <a:t>) </a:t>
            </a:r>
            <a:r>
              <a:rPr lang="en-US" sz="1800" b="1" i="1" dirty="0" smtClean="0"/>
              <a:t>below</a:t>
            </a:r>
            <a:endParaRPr lang="en-US" sz="1800" b="1" i="1" dirty="0"/>
          </a:p>
          <a:p>
            <a:endParaRPr lang="en-US" sz="1800" dirty="0"/>
          </a:p>
          <a:p>
            <a:endParaRPr lang="en-US" sz="1800" dirty="0"/>
          </a:p>
        </p:txBody>
      </p:sp>
      <p:sp>
        <p:nvSpPr>
          <p:cNvPr id="95" name="Rectangle 94"/>
          <p:cNvSpPr/>
          <p:nvPr/>
        </p:nvSpPr>
        <p:spPr>
          <a:xfrm>
            <a:off x="19050000" y="37109400"/>
            <a:ext cx="24155400" cy="1066800"/>
          </a:xfrm>
          <a:prstGeom prst="rect">
            <a:avLst/>
          </a:prstGeom>
          <a:noFill/>
          <a:ln w="57150" cmpd="sng">
            <a:solidFill>
              <a:srgbClr val="4BACC6"/>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TextBox 34"/>
          <p:cNvSpPr txBox="1"/>
          <p:nvPr/>
        </p:nvSpPr>
        <p:spPr>
          <a:xfrm>
            <a:off x="33680400" y="37414200"/>
            <a:ext cx="4038600" cy="584776"/>
          </a:xfrm>
          <a:prstGeom prst="rect">
            <a:avLst/>
          </a:prstGeom>
          <a:noFill/>
        </p:spPr>
        <p:txBody>
          <a:bodyPr wrap="square" rtlCol="0">
            <a:spAutoFit/>
          </a:bodyPr>
          <a:lstStyle/>
          <a:p>
            <a:r>
              <a:rPr lang="en-US" sz="1600" i="1" dirty="0" smtClean="0"/>
              <a:t>Shakespeare</a:t>
            </a:r>
            <a:r>
              <a:rPr lang="en-US" sz="1600" i="1" dirty="0"/>
              <a:t>: The Animated Tales Season 2</a:t>
            </a:r>
            <a:r>
              <a:rPr lang="en-US" sz="1600" dirty="0" smtClean="0"/>
              <a:t> </a:t>
            </a:r>
            <a:endParaRPr lang="en-US" sz="1600" dirty="0"/>
          </a:p>
          <a:p>
            <a:r>
              <a:rPr lang="en-US" sz="1600" dirty="0"/>
              <a:t>Random House Home Video, 1992. </a:t>
            </a:r>
            <a:r>
              <a:rPr lang="en-US" sz="1600" dirty="0" smtClean="0"/>
              <a:t>  </a:t>
            </a:r>
            <a:endParaRPr lang="en-US" sz="1600" dirty="0"/>
          </a:p>
        </p:txBody>
      </p:sp>
      <p:sp>
        <p:nvSpPr>
          <p:cNvPr id="48" name="TextBox 47"/>
          <p:cNvSpPr txBox="1"/>
          <p:nvPr/>
        </p:nvSpPr>
        <p:spPr>
          <a:xfrm>
            <a:off x="19126200" y="37109400"/>
            <a:ext cx="1981200" cy="369332"/>
          </a:xfrm>
          <a:prstGeom prst="rect">
            <a:avLst/>
          </a:prstGeom>
          <a:noFill/>
        </p:spPr>
        <p:txBody>
          <a:bodyPr wrap="square" rtlCol="0">
            <a:spAutoFit/>
          </a:bodyPr>
          <a:lstStyle/>
          <a:p>
            <a:pPr algn="ctr"/>
            <a:r>
              <a:rPr lang="en-US" sz="1800" dirty="0" smtClean="0"/>
              <a:t>Works Cited</a:t>
            </a:r>
            <a:endParaRPr lang="en-US" sz="1800" dirty="0"/>
          </a:p>
        </p:txBody>
      </p:sp>
      <p:sp>
        <p:nvSpPr>
          <p:cNvPr id="96" name="TextBox 95"/>
          <p:cNvSpPr txBox="1"/>
          <p:nvPr/>
        </p:nvSpPr>
        <p:spPr>
          <a:xfrm>
            <a:off x="19164300" y="37490400"/>
            <a:ext cx="5410200" cy="830997"/>
          </a:xfrm>
          <a:prstGeom prst="rect">
            <a:avLst/>
          </a:prstGeom>
          <a:noFill/>
        </p:spPr>
        <p:txBody>
          <a:bodyPr wrap="square" rtlCol="0">
            <a:spAutoFit/>
          </a:bodyPr>
          <a:lstStyle/>
          <a:p>
            <a:r>
              <a:rPr lang="en-US" sz="1600" i="1" dirty="0"/>
              <a:t>Animating Shakespeare</a:t>
            </a:r>
            <a:r>
              <a:rPr lang="en-US" sz="1600" dirty="0"/>
              <a:t> (DVD Documentary). Wales: BBC Wales. 1992.</a:t>
            </a:r>
          </a:p>
          <a:p>
            <a:endParaRPr lang="en-US" sz="1600" dirty="0"/>
          </a:p>
        </p:txBody>
      </p:sp>
      <p:sp>
        <p:nvSpPr>
          <p:cNvPr id="57" name="TextBox 56"/>
          <p:cNvSpPr txBox="1"/>
          <p:nvPr/>
        </p:nvSpPr>
        <p:spPr>
          <a:xfrm>
            <a:off x="37795200" y="37414200"/>
            <a:ext cx="5181600" cy="584776"/>
          </a:xfrm>
          <a:prstGeom prst="rect">
            <a:avLst/>
          </a:prstGeom>
          <a:noFill/>
        </p:spPr>
        <p:txBody>
          <a:bodyPr wrap="square" rtlCol="0">
            <a:spAutoFit/>
          </a:bodyPr>
          <a:lstStyle/>
          <a:p>
            <a:r>
              <a:rPr lang="en-US" sz="1600" dirty="0"/>
              <a:t>"Shakespeare The Animated Tales Series 2 Episode List." </a:t>
            </a:r>
            <a:r>
              <a:rPr lang="en-US" sz="1600" dirty="0" err="1"/>
              <a:t>IMDb</a:t>
            </a:r>
            <a:r>
              <a:rPr lang="en-US" sz="1600" dirty="0"/>
              <a:t>. </a:t>
            </a:r>
            <a:r>
              <a:rPr lang="en-US" sz="1600" dirty="0" err="1"/>
              <a:t>IMDb.com</a:t>
            </a:r>
            <a:r>
              <a:rPr lang="en-US" sz="1600" dirty="0"/>
              <a:t>, </a:t>
            </a:r>
            <a:r>
              <a:rPr lang="en-US" sz="1600" dirty="0" err="1"/>
              <a:t>n.d.</a:t>
            </a:r>
            <a:r>
              <a:rPr lang="en-US" sz="1600" dirty="0"/>
              <a:t> Web. 23 Apr. 2015.</a:t>
            </a:r>
          </a:p>
        </p:txBody>
      </p:sp>
      <p:sp>
        <p:nvSpPr>
          <p:cNvPr id="58" name="TextBox 57"/>
          <p:cNvSpPr txBox="1"/>
          <p:nvPr/>
        </p:nvSpPr>
        <p:spPr>
          <a:xfrm>
            <a:off x="24155400" y="37414200"/>
            <a:ext cx="9448800" cy="584776"/>
          </a:xfrm>
          <a:prstGeom prst="rect">
            <a:avLst/>
          </a:prstGeom>
          <a:noFill/>
        </p:spPr>
        <p:txBody>
          <a:bodyPr wrap="square" rtlCol="0">
            <a:spAutoFit/>
          </a:bodyPr>
          <a:lstStyle/>
          <a:p>
            <a:r>
              <a:rPr lang="en-US" sz="1600" dirty="0"/>
              <a:t>Osborne, Laurie E. "Poetry in Motion." Shakespeare, the Movie: Popularizing the Plays on Film, TV, and Video. Ed. Lynda E. </a:t>
            </a:r>
            <a:r>
              <a:rPr lang="en-US" sz="1600" dirty="0" err="1"/>
              <a:t>Boose</a:t>
            </a:r>
            <a:r>
              <a:rPr lang="en-US" sz="1600" dirty="0"/>
              <a:t> and Richard Burt. London: </a:t>
            </a:r>
            <a:r>
              <a:rPr lang="en-US" sz="1600" dirty="0" err="1"/>
              <a:t>Routledge</a:t>
            </a:r>
            <a:r>
              <a:rPr lang="en-US" sz="1600" dirty="0"/>
              <a:t>, 1997. 103-20. Print.</a:t>
            </a:r>
          </a:p>
        </p:txBody>
      </p:sp>
    </p:spTree>
    <p:extLst>
      <p:ext uri="{BB962C8B-B14F-4D97-AF65-F5344CB8AC3E}">
        <p14:creationId xmlns:p14="http://schemas.microsoft.com/office/powerpoint/2010/main" val="19253056"/>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1155</TotalTime>
  <Words>3165</Words>
  <Application>Microsoft Macintosh PowerPoint</Application>
  <PresentationFormat>Custom</PresentationFormat>
  <Paragraphs>74</Paragraphs>
  <Slides>1</Slides>
  <Notes>1</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Office Theme</vt:lpstr>
      <vt:lpstr>PowerPoint Presentation</vt:lpstr>
    </vt:vector>
  </TitlesOfParts>
  <Company>Colby College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Gimond</dc:creator>
  <cp:lastModifiedBy>Katherine Kibler</cp:lastModifiedBy>
  <cp:revision>62</cp:revision>
  <dcterms:created xsi:type="dcterms:W3CDTF">2014-04-08T13:46:32Z</dcterms:created>
  <dcterms:modified xsi:type="dcterms:W3CDTF">2015-04-23T16:58:06Z</dcterms:modified>
</cp:coreProperties>
</file>