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43891200" cy="38404800"/>
  <p:notesSz cx="6985000" cy="9283700"/>
  <p:defaultTextStyle>
    <a:defPPr>
      <a:defRPr lang="en-US"/>
    </a:defPPr>
    <a:lvl1pPr marL="0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7517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55035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82552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10069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37587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65104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92622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20139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9265" autoAdjust="0"/>
    <p:restoredTop sz="94660"/>
  </p:normalViewPr>
  <p:slideViewPr>
    <p:cSldViewPr>
      <p:cViewPr>
        <p:scale>
          <a:sx n="33" d="100"/>
          <a:sy n="33" d="100"/>
        </p:scale>
        <p:origin x="-822" y="798"/>
      </p:cViewPr>
      <p:guideLst>
        <p:guide orient="horz" pos="12096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Tree Benefits for Church Followers</c:v>
          </c:tx>
          <c:spPr>
            <a:ln>
              <a:solidFill>
                <a:srgbClr val="A5D028">
                  <a:lumMod val="50000"/>
                </a:srgb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rgbClr val="A5D028">
                    <a:lumMod val="50000"/>
                  </a:srgbClr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rgbClr val="A5D028">
                    <a:lumMod val="50000"/>
                  </a:srgbClr>
                </a:solidFill>
              </a:ln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rgbClr val="A5D028">
                    <a:lumMod val="50000"/>
                  </a:srgbClr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rgbClr val="A5D028">
                    <a:lumMod val="50000"/>
                  </a:srgbClr>
                </a:solidFill>
              </a:ln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rgbClr val="A5D028">
                    <a:lumMod val="50000"/>
                  </a:srgbClr>
                </a:solidFill>
              </a:ln>
            </c:spPr>
          </c:dPt>
          <c:cat>
            <c:strRef>
              <c:f>'[Official Woji Survey Data_Priest Responses_Working.xlsx]C15'!$A$21:$A$29</c:f>
              <c:strCache>
                <c:ptCount val="9"/>
                <c:pt idx="0">
                  <c:v>Fuelwood</c:v>
                </c:pt>
                <c:pt idx="1">
                  <c:v>Construction wood</c:v>
                </c:pt>
                <c:pt idx="2">
                  <c:v>Fodder</c:v>
                </c:pt>
                <c:pt idx="3">
                  <c:v>Seeds and seedlings</c:v>
                </c:pt>
                <c:pt idx="4">
                  <c:v>Honey</c:v>
                </c:pt>
                <c:pt idx="5">
                  <c:v>Traditional medicine</c:v>
                </c:pt>
                <c:pt idx="6">
                  <c:v>Fruits</c:v>
                </c:pt>
                <c:pt idx="7">
                  <c:v>Other</c:v>
                </c:pt>
                <c:pt idx="8">
                  <c:v>All are forbidden</c:v>
                </c:pt>
              </c:strCache>
            </c:strRef>
          </c:cat>
          <c:val>
            <c:numRef>
              <c:f>'[Official Woji Survey Data_Priest Responses_Working.xlsx]C15'!$C$21:$C$29</c:f>
              <c:numCache>
                <c:formatCode>0.00%</c:formatCode>
                <c:ptCount val="9"/>
                <c:pt idx="0">
                  <c:v>0.25</c:v>
                </c:pt>
                <c:pt idx="1">
                  <c:v>8.3333333333333301E-2</c:v>
                </c:pt>
                <c:pt idx="2">
                  <c:v>0</c:v>
                </c:pt>
                <c:pt idx="3">
                  <c:v>0.33333333333333298</c:v>
                </c:pt>
                <c:pt idx="4">
                  <c:v>0.25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8.3333333333333301E-2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450368"/>
        <c:axId val="49456256"/>
      </c:barChart>
      <c:catAx>
        <c:axId val="49450368"/>
        <c:scaling>
          <c:orientation val="minMax"/>
        </c:scaling>
        <c:delete val="0"/>
        <c:axPos val="b"/>
        <c:majorTickMark val="out"/>
        <c:minorTickMark val="none"/>
        <c:tickLblPos val="nextTo"/>
        <c:crossAx val="49456256"/>
        <c:crosses val="autoZero"/>
        <c:auto val="1"/>
        <c:lblAlgn val="ctr"/>
        <c:lblOffset val="100"/>
        <c:noMultiLvlLbl val="0"/>
      </c:catAx>
      <c:valAx>
        <c:axId val="4945625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49450368"/>
        <c:crosses val="autoZero"/>
        <c:crossBetween val="between"/>
      </c:valAx>
    </c:plotArea>
    <c:plotVisOnly val="1"/>
    <c:dispBlanksAs val="gap"/>
    <c:showDLblsOverMax val="0"/>
  </c:chart>
  <c:spPr>
    <a:noFill/>
    <a:ln w="76200">
      <a:noFill/>
    </a:ln>
  </c:spPr>
  <c:txPr>
    <a:bodyPr/>
    <a:lstStyle/>
    <a:p>
      <a:pPr>
        <a:defRPr sz="2400" baseline="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B0FA2-1F76-4D0C-BC3B-7F5E0AC68C92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03363" y="696913"/>
            <a:ext cx="3978275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10075"/>
            <a:ext cx="5588000" cy="41767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04B6E-C9DC-4EA4-9DA1-8DD6F3F76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493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04B6E-C9DC-4EA4-9DA1-8DD6F3F761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33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1930382"/>
            <a:ext cx="37307520" cy="8232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21762720"/>
            <a:ext cx="30723840" cy="9814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7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55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82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10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37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65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92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20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600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10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120" y="7378700"/>
            <a:ext cx="9875520" cy="1572907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60" y="7378700"/>
            <a:ext cx="28895040" cy="15729077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7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746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3" y="24678642"/>
            <a:ext cx="37307520" cy="762762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3" y="16277596"/>
            <a:ext cx="37307520" cy="840104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751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5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825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100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375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651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926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201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669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560" y="43009820"/>
            <a:ext cx="19385280" cy="121659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1360" y="43009820"/>
            <a:ext cx="19385280" cy="121659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851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537972"/>
            <a:ext cx="39502080" cy="640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596632"/>
            <a:ext cx="19392903" cy="358266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7517" indent="0">
              <a:buNone/>
              <a:defRPr sz="2300" b="1"/>
            </a:lvl2pPr>
            <a:lvl3pPr marL="1055035" indent="0">
              <a:buNone/>
              <a:defRPr sz="2100" b="1"/>
            </a:lvl3pPr>
            <a:lvl4pPr marL="1582552" indent="0">
              <a:buNone/>
              <a:defRPr sz="1800" b="1"/>
            </a:lvl4pPr>
            <a:lvl5pPr marL="2110069" indent="0">
              <a:buNone/>
              <a:defRPr sz="1800" b="1"/>
            </a:lvl5pPr>
            <a:lvl6pPr marL="2637587" indent="0">
              <a:buNone/>
              <a:defRPr sz="1800" b="1"/>
            </a:lvl6pPr>
            <a:lvl7pPr marL="3165104" indent="0">
              <a:buNone/>
              <a:defRPr sz="1800" b="1"/>
            </a:lvl7pPr>
            <a:lvl8pPr marL="3692622" indent="0">
              <a:buNone/>
              <a:defRPr sz="1800" b="1"/>
            </a:lvl8pPr>
            <a:lvl9pPr marL="422013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2179300"/>
            <a:ext cx="19392903" cy="2212721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7" y="8596632"/>
            <a:ext cx="19400520" cy="358266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7517" indent="0">
              <a:buNone/>
              <a:defRPr sz="2300" b="1"/>
            </a:lvl2pPr>
            <a:lvl3pPr marL="1055035" indent="0">
              <a:buNone/>
              <a:defRPr sz="2100" b="1"/>
            </a:lvl3pPr>
            <a:lvl4pPr marL="1582552" indent="0">
              <a:buNone/>
              <a:defRPr sz="1800" b="1"/>
            </a:lvl4pPr>
            <a:lvl5pPr marL="2110069" indent="0">
              <a:buNone/>
              <a:defRPr sz="1800" b="1"/>
            </a:lvl5pPr>
            <a:lvl6pPr marL="2637587" indent="0">
              <a:buNone/>
              <a:defRPr sz="1800" b="1"/>
            </a:lvl6pPr>
            <a:lvl7pPr marL="3165104" indent="0">
              <a:buNone/>
              <a:defRPr sz="1800" b="1"/>
            </a:lvl7pPr>
            <a:lvl8pPr marL="3692622" indent="0">
              <a:buNone/>
              <a:defRPr sz="1800" b="1"/>
            </a:lvl8pPr>
            <a:lvl9pPr marL="422013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7" y="12179300"/>
            <a:ext cx="19400520" cy="2212721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03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25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88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7" y="1529080"/>
            <a:ext cx="14439903" cy="650748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529084"/>
            <a:ext cx="24536400" cy="32777432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7" y="8036564"/>
            <a:ext cx="14439903" cy="26269952"/>
          </a:xfrm>
        </p:spPr>
        <p:txBody>
          <a:bodyPr/>
          <a:lstStyle>
            <a:lvl1pPr marL="0" indent="0">
              <a:buNone/>
              <a:defRPr sz="1600"/>
            </a:lvl1pPr>
            <a:lvl2pPr marL="527517" indent="0">
              <a:buNone/>
              <a:defRPr sz="1400"/>
            </a:lvl2pPr>
            <a:lvl3pPr marL="1055035" indent="0">
              <a:buNone/>
              <a:defRPr sz="1200"/>
            </a:lvl3pPr>
            <a:lvl4pPr marL="1582552" indent="0">
              <a:buNone/>
              <a:defRPr sz="1000"/>
            </a:lvl4pPr>
            <a:lvl5pPr marL="2110069" indent="0">
              <a:buNone/>
              <a:defRPr sz="1000"/>
            </a:lvl5pPr>
            <a:lvl6pPr marL="2637587" indent="0">
              <a:buNone/>
              <a:defRPr sz="1000"/>
            </a:lvl6pPr>
            <a:lvl7pPr marL="3165104" indent="0">
              <a:buNone/>
              <a:defRPr sz="1000"/>
            </a:lvl7pPr>
            <a:lvl8pPr marL="3692622" indent="0">
              <a:buNone/>
              <a:defRPr sz="1000"/>
            </a:lvl8pPr>
            <a:lvl9pPr marL="422013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114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3" y="26883360"/>
            <a:ext cx="26334720" cy="3173732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3" y="3431540"/>
            <a:ext cx="26334720" cy="23042880"/>
          </a:xfrm>
        </p:spPr>
        <p:txBody>
          <a:bodyPr/>
          <a:lstStyle>
            <a:lvl1pPr marL="0" indent="0">
              <a:buNone/>
              <a:defRPr sz="3700"/>
            </a:lvl1pPr>
            <a:lvl2pPr marL="527517" indent="0">
              <a:buNone/>
              <a:defRPr sz="3200"/>
            </a:lvl2pPr>
            <a:lvl3pPr marL="1055035" indent="0">
              <a:buNone/>
              <a:defRPr sz="2800"/>
            </a:lvl3pPr>
            <a:lvl4pPr marL="1582552" indent="0">
              <a:buNone/>
              <a:defRPr sz="2300"/>
            </a:lvl4pPr>
            <a:lvl5pPr marL="2110069" indent="0">
              <a:buNone/>
              <a:defRPr sz="2300"/>
            </a:lvl5pPr>
            <a:lvl6pPr marL="2637587" indent="0">
              <a:buNone/>
              <a:defRPr sz="2300"/>
            </a:lvl6pPr>
            <a:lvl7pPr marL="3165104" indent="0">
              <a:buNone/>
              <a:defRPr sz="2300"/>
            </a:lvl7pPr>
            <a:lvl8pPr marL="3692622" indent="0">
              <a:buNone/>
              <a:defRPr sz="2300"/>
            </a:lvl8pPr>
            <a:lvl9pPr marL="4220139" indent="0">
              <a:buNone/>
              <a:defRPr sz="23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3" y="30057092"/>
            <a:ext cx="26334720" cy="4507228"/>
          </a:xfrm>
        </p:spPr>
        <p:txBody>
          <a:bodyPr/>
          <a:lstStyle>
            <a:lvl1pPr marL="0" indent="0">
              <a:buNone/>
              <a:defRPr sz="1600"/>
            </a:lvl1pPr>
            <a:lvl2pPr marL="527517" indent="0">
              <a:buNone/>
              <a:defRPr sz="1400"/>
            </a:lvl2pPr>
            <a:lvl3pPr marL="1055035" indent="0">
              <a:buNone/>
              <a:defRPr sz="1200"/>
            </a:lvl3pPr>
            <a:lvl4pPr marL="1582552" indent="0">
              <a:buNone/>
              <a:defRPr sz="1000"/>
            </a:lvl4pPr>
            <a:lvl5pPr marL="2110069" indent="0">
              <a:buNone/>
              <a:defRPr sz="1000"/>
            </a:lvl5pPr>
            <a:lvl6pPr marL="2637587" indent="0">
              <a:buNone/>
              <a:defRPr sz="1000"/>
            </a:lvl6pPr>
            <a:lvl7pPr marL="3165104" indent="0">
              <a:buNone/>
              <a:defRPr sz="1000"/>
            </a:lvl7pPr>
            <a:lvl8pPr marL="3692622" indent="0">
              <a:buNone/>
              <a:defRPr sz="1000"/>
            </a:lvl8pPr>
            <a:lvl9pPr marL="422013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35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537972"/>
            <a:ext cx="39502080" cy="6400800"/>
          </a:xfrm>
          <a:prstGeom prst="rect">
            <a:avLst/>
          </a:prstGeom>
        </p:spPr>
        <p:txBody>
          <a:bodyPr vert="horz" lIns="105503" tIns="52752" rIns="105503" bIns="5275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961124"/>
            <a:ext cx="39502080" cy="25345392"/>
          </a:xfrm>
          <a:prstGeom prst="rect">
            <a:avLst/>
          </a:prstGeom>
        </p:spPr>
        <p:txBody>
          <a:bodyPr vert="horz" lIns="105503" tIns="52752" rIns="105503" bIns="5275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5595562"/>
            <a:ext cx="10241280" cy="2044700"/>
          </a:xfrm>
          <a:prstGeom prst="rect">
            <a:avLst/>
          </a:prstGeom>
        </p:spPr>
        <p:txBody>
          <a:bodyPr vert="horz" lIns="105503" tIns="52752" rIns="105503" bIns="5275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A65E4-20A9-4D8A-8EB7-F994B3005E55}" type="datetimeFigureOut">
              <a:rPr lang="en-US" smtClean="0"/>
              <a:t>4/29/2014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5595562"/>
            <a:ext cx="13898880" cy="2044700"/>
          </a:xfrm>
          <a:prstGeom prst="rect">
            <a:avLst/>
          </a:prstGeom>
        </p:spPr>
        <p:txBody>
          <a:bodyPr vert="horz" lIns="105503" tIns="52752" rIns="105503" bIns="5275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5595562"/>
            <a:ext cx="10241280" cy="2044700"/>
          </a:xfrm>
          <a:prstGeom prst="rect">
            <a:avLst/>
          </a:prstGeom>
        </p:spPr>
        <p:txBody>
          <a:bodyPr vert="horz" lIns="105503" tIns="52752" rIns="105503" bIns="52752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440C5-8837-4A30-8180-434DA24F06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292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5035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5638" indent="-395638" algn="l" defTabSz="105503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16" indent="-329698" algn="l" defTabSz="105503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18793" indent="-263759" algn="l" defTabSz="105503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46311" indent="-263759" algn="l" defTabSz="105503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73828" indent="-263759" algn="l" defTabSz="105503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01345" indent="-263759" algn="l" defTabSz="10550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863" indent="-263759" algn="l" defTabSz="10550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56380" indent="-263759" algn="l" defTabSz="10550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83898" indent="-263759" algn="l" defTabSz="10550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7517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55035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82552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10069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7587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65104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92622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20139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jpe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10" Type="http://schemas.openxmlformats.org/officeDocument/2006/relationships/image" Target="../media/image7.jpeg"/><Relationship Id="rId4" Type="http://schemas.openxmlformats.org/officeDocument/2006/relationships/image" Target="../media/image2.jpeg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522514" y="16423838"/>
            <a:ext cx="14003383" cy="21218962"/>
          </a:xfrm>
          <a:prstGeom prst="rect">
            <a:avLst/>
          </a:prstGeom>
          <a:solidFill>
            <a:schemeClr val="bg1">
              <a:alpha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7517" tIns="457200" rIns="527517" bIns="527517" rtlCol="0" anchor="t"/>
          <a:lstStyle/>
          <a:p>
            <a:pPr lvl="0"/>
            <a:r>
              <a:rPr lang="en-US" sz="5000" b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Methods</a:t>
            </a:r>
            <a:endParaRPr lang="en-US" sz="5000" b="1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4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Data collection included remote sensing in the Oak Foundation GIS lab at Colby College, and onsite research at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Woji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church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during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one-day workshop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led by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trained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Colby student researchers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and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local Ethiopian translators in January 2014.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We first analyzed forest </a:t>
            </a: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cover 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change over the past 30 years drawing on USGS Landsat satellite data (converted to Normalized Difference Vegetation Index (NDVI)), as shown in Figure </a:t>
            </a: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pPr lvl="0"/>
            <a:endParaRPr lang="en-US" sz="4800" dirty="0">
              <a:solidFill>
                <a:schemeClr val="tx1"/>
              </a:solidFill>
              <a:latin typeface="Helvetica" panose="020B0604020202020204" pitchFamily="34" charset="0"/>
              <a:ea typeface="Tahoma" pitchFamily="34" charset="0"/>
              <a:cs typeface="Helvetica" panose="020B0604020202020204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24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24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* NDVI calculated as NDVI = (NIR - RED) / (NIR + RED</a:t>
            </a:r>
            <a:r>
              <a:rPr lang="en-US" sz="24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), where </a:t>
            </a:r>
            <a:r>
              <a:rPr lang="en-US" sz="24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RED is the red </a:t>
            </a:r>
            <a:r>
              <a:rPr lang="en-US" sz="24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sector of the electromagnetic </a:t>
            </a:r>
            <a:r>
              <a:rPr lang="en-US" sz="24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spectrum and NIR is the near-infrared. Dark green </a:t>
            </a:r>
            <a:r>
              <a:rPr lang="en-US" sz="24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represents </a:t>
            </a:r>
            <a:r>
              <a:rPr lang="en-US" sz="24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higher </a:t>
            </a:r>
            <a:r>
              <a:rPr lang="en-US" sz="24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levels of vegetation while dark brown </a:t>
            </a:r>
            <a:r>
              <a:rPr lang="en-US" sz="24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represents little </a:t>
            </a:r>
            <a:r>
              <a:rPr lang="en-US" sz="24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or no vegetation</a:t>
            </a:r>
            <a:r>
              <a:rPr lang="en-US" sz="24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. </a:t>
            </a: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Onsite at Woji church forest, we implemented a one-day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workshop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involving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three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core components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:</a:t>
            </a:r>
          </a:p>
          <a:p>
            <a:pPr lvl="0"/>
            <a:r>
              <a:rPr lang="en-US" sz="18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	</a:t>
            </a:r>
          </a:p>
          <a:p>
            <a:pPr lvl="0"/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	(1)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Focus group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discussions;</a:t>
            </a:r>
          </a:p>
          <a:p>
            <a:pPr lvl="0"/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	(2) Community mapping exercises; and </a:t>
            </a:r>
          </a:p>
          <a:p>
            <a:pPr lvl="0"/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	(3)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Individual written surveys (of literate priests).</a:t>
            </a:r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8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 both the group discussions and the community mapping, the workshop participants were split into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three groups: priests (n=30), farmers (n=50), and women (n=15). Only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priests took the written survey due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to low literacy among the other groups.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focus group discussions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centered on the history of Woji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church,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major current drivers of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degradation, factors influencing the recent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shift away from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degrading activities towards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conservation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 the Woji church community, and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management goals and plans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 the Woji church forest moving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forward. The mapping exercise allowed the participants to visually identify areas of their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currently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subject to degradation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with the assistance of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satellite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maps created at Colby College. Finally, the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written surveys administered to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priests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included 44 questions seeking to capture information on the health,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uses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and management of Woji f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orest. </a:t>
            </a:r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9888882" y="6063216"/>
            <a:ext cx="13340070" cy="17177783"/>
          </a:xfrm>
          <a:prstGeom prst="rect">
            <a:avLst/>
          </a:prstGeom>
          <a:solidFill>
            <a:schemeClr val="bg1">
              <a:alpha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7517" tIns="527517" rIns="527517" bIns="527517" rtlCol="0" anchor="t"/>
          <a:lstStyle/>
          <a:p>
            <a:pPr lvl="0"/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0" t="4858" r="6455"/>
          <a:stretch/>
        </p:blipFill>
        <p:spPr>
          <a:xfrm>
            <a:off x="36569990" y="7228367"/>
            <a:ext cx="6616360" cy="527785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1" name="Picture 40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8"/>
          <a:stretch/>
        </p:blipFill>
        <p:spPr>
          <a:xfrm>
            <a:off x="29926442" y="7228367"/>
            <a:ext cx="6643703" cy="527785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22514" y="432416"/>
            <a:ext cx="42759086" cy="5116785"/>
          </a:xfrm>
          <a:prstGeom prst="rect">
            <a:avLst/>
          </a:prstGeom>
          <a:solidFill>
            <a:schemeClr val="bg1">
              <a:alpha val="80000"/>
            </a:schemeClr>
          </a:solidFill>
          <a:ln w="76200">
            <a:solidFill>
              <a:schemeClr val="tx1"/>
            </a:solidFill>
          </a:ln>
        </p:spPr>
        <p:txBody>
          <a:bodyPr wrap="square" lIns="105503" tIns="52752" rIns="105503" bIns="52752" rtlCol="0">
            <a:spAutoFit/>
          </a:bodyPr>
          <a:lstStyle/>
          <a:p>
            <a:pPr algn="ctr"/>
            <a:endParaRPr lang="en-US" sz="600" b="1" dirty="0"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algn="ctr"/>
            <a:endParaRPr lang="en-US" sz="5100" b="1" dirty="0"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algn="ctr"/>
            <a:endParaRPr lang="en-US" sz="5100" b="1" dirty="0"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algn="ctr"/>
            <a:endParaRPr lang="en-US" sz="5100" b="1" dirty="0"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algn="ctr"/>
            <a:endParaRPr lang="en-US" sz="5100" b="1" dirty="0"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algn="ctr"/>
            <a:r>
              <a:rPr lang="en-US" sz="5100" b="1" dirty="0" smtClean="0">
                <a:latin typeface="Helvetica" pitchFamily="34" charset="0"/>
                <a:ea typeface="Tahoma" pitchFamily="34" charset="0"/>
                <a:cs typeface="Helvetica" pitchFamily="34" charset="0"/>
              </a:rPr>
              <a:t>Grey Benjamin ’14</a:t>
            </a:r>
            <a:r>
              <a:rPr lang="en-US" sz="5100" b="1" dirty="0">
                <a:latin typeface="Helvetica" pitchFamily="34" charset="0"/>
                <a:ea typeface="Tahoma" pitchFamily="34" charset="0"/>
                <a:cs typeface="Helvetica" pitchFamily="34" charset="0"/>
              </a:rPr>
              <a:t>, Assistant Professor Travis Reynolds</a:t>
            </a:r>
          </a:p>
          <a:p>
            <a:pPr algn="ctr"/>
            <a:endParaRPr lang="en-US" sz="600" b="1" dirty="0"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algn="ctr"/>
            <a:r>
              <a:rPr lang="en-US" sz="5100" b="1" dirty="0">
                <a:latin typeface="Helvetica" pitchFamily="34" charset="0"/>
                <a:ea typeface="Tahoma" pitchFamily="34" charset="0"/>
                <a:cs typeface="Helvetica" pitchFamily="34" charset="0"/>
              </a:rPr>
              <a:t>Environmental Studies Program, Colby College – Research Conducted in Ethiopia, Africa (January, 2014)</a:t>
            </a:r>
          </a:p>
          <a:p>
            <a:pPr algn="ctr"/>
            <a:endParaRPr lang="en-US" sz="600" b="1" dirty="0"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2514" y="6063216"/>
            <a:ext cx="14003383" cy="9862584"/>
          </a:xfrm>
          <a:prstGeom prst="rect">
            <a:avLst/>
          </a:prstGeom>
          <a:solidFill>
            <a:schemeClr val="bg1">
              <a:alpha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7517" tIns="457200" rIns="527517" bIns="527517" rtlCol="0" anchor="t"/>
          <a:lstStyle/>
          <a:p>
            <a:r>
              <a:rPr lang="en-US" sz="5000" b="1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Introduction</a:t>
            </a:r>
          </a:p>
          <a:p>
            <a:endParaRPr lang="en-US" sz="14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Amhara Region of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Northern Ethiopia is home to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over 7,800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“church forests,” small patches of Afromontane forest protected by the Ethiopian Orthodox Church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(Wassie, 2007;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Cardelús et al.,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2013). T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his research focuses on recent conservation efforts in the 22.5 hectare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Woji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church forest in the South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Gondar Administrative Zone.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Using Geographic Information Systems (GIS), focus groups, and surveys we seek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to gain a comprehensive understanding of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 participatory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management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(PFM) system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involving church leadership and community engagement. </a:t>
            </a:r>
            <a:endParaRPr lang="en-US" sz="3200" dirty="0" smtClean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8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Specifically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, our research </a:t>
            </a:r>
            <a:r>
              <a:rPr lang="en-US" sz="3200" dirty="0" smtClean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focuses </a:t>
            </a:r>
            <a:r>
              <a:rPr lang="en-US" sz="3200" dirty="0">
                <a:solidFill>
                  <a:schemeClr val="tx1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on:</a:t>
            </a:r>
          </a:p>
          <a:p>
            <a:pPr lvl="0"/>
            <a:endParaRPr lang="en-US" sz="12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923155" marR="527517" lvl="1" indent="-395638">
              <a:buFont typeface="Symbol"/>
              <a:buChar char=""/>
            </a:pPr>
            <a:r>
              <a:rPr lang="en-US" sz="3200" dirty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Understanding the perspectives that several church community </a:t>
            </a:r>
            <a:r>
              <a:rPr lang="en-US" sz="3200" dirty="0" smtClean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members—including </a:t>
            </a:r>
            <a:r>
              <a:rPr lang="en-US" sz="3200" b="1" dirty="0" smtClean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priests</a:t>
            </a:r>
            <a:r>
              <a:rPr lang="en-US" sz="3200" dirty="0" smtClean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, </a:t>
            </a:r>
            <a:r>
              <a:rPr lang="en-US" sz="3200" b="1" dirty="0" smtClean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farmers</a:t>
            </a:r>
            <a:r>
              <a:rPr lang="en-US" sz="3200" dirty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, and </a:t>
            </a:r>
            <a:r>
              <a:rPr lang="en-US" sz="3200" b="1" dirty="0" smtClean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women</a:t>
            </a:r>
            <a:r>
              <a:rPr lang="en-US" sz="3200" dirty="0" smtClean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—have </a:t>
            </a:r>
            <a:r>
              <a:rPr lang="en-US" sz="3200" dirty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on deforestation </a:t>
            </a:r>
            <a:r>
              <a:rPr lang="en-US" sz="3200" dirty="0" smtClean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drivers </a:t>
            </a:r>
            <a:r>
              <a:rPr lang="en-US" sz="3200" dirty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and management initiatives; and </a:t>
            </a:r>
          </a:p>
          <a:p>
            <a:pPr marR="527517" lvl="1"/>
            <a:r>
              <a:rPr lang="en-US" sz="1200" dirty="0">
                <a:solidFill>
                  <a:srgbClr val="222222"/>
                </a:solidFill>
                <a:latin typeface="Helvetica" panose="020B0604020202020204" pitchFamily="34" charset="0"/>
                <a:ea typeface="Cambria"/>
                <a:cs typeface="Helvetica" panose="020B0604020202020204" pitchFamily="34" charset="0"/>
              </a:rPr>
              <a:t>.</a:t>
            </a:r>
          </a:p>
          <a:p>
            <a:pPr marL="923155" marR="527517" lvl="1" indent="-395638">
              <a:buFont typeface="Symbol"/>
              <a:buChar char=""/>
            </a:pP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Identifying lessons from Woji’s 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recent conservation successes to explore </a:t>
            </a: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factors 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facilitating </a:t>
            </a: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restoration and protection 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community-managed </a:t>
            </a: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forests 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 Ethiopia and abroad.</a:t>
            </a:r>
            <a:endParaRPr lang="en-US" sz="32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R="527517"/>
            <a:endParaRPr 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R="527517"/>
            <a:endParaRPr lang="en-US" sz="32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R="527517"/>
            <a:endParaRPr lang="en-US" sz="32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R="527517"/>
            <a:endParaRPr lang="en-US" sz="32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R="527517"/>
            <a:endParaRPr lang="en-US" sz="32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 smtClean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 smtClean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algn="ctr"/>
            <a:endParaRPr lang="en-US" sz="4600" dirty="0" smtClean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791276" indent="-791276">
              <a:buFont typeface="Arial"/>
              <a:buChar char="•"/>
            </a:pPr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5500" dirty="0">
              <a:solidFill>
                <a:schemeClr val="tx1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114861" y="6063216"/>
            <a:ext cx="14163601" cy="31579584"/>
          </a:xfrm>
          <a:prstGeom prst="rect">
            <a:avLst/>
          </a:prstGeom>
          <a:solidFill>
            <a:schemeClr val="bg1">
              <a:alpha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527517" tIns="457200" rIns="527517" bIns="527517" rtlCol="0" anchor="t"/>
          <a:lstStyle/>
          <a:p>
            <a:pPr lvl="0"/>
            <a:r>
              <a:rPr lang="en-US" sz="5000" b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Key Findings</a:t>
            </a:r>
          </a:p>
          <a:p>
            <a:pPr lvl="0"/>
            <a:endParaRPr lang="en-US" sz="14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workshop at Woji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provided valuable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insights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into the roles of church leadership in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both protecting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and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consuming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resources, as well as the overall implications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of tradition,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community standing,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and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social norms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 managing natural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resources in Northern Ethiopia. Findings also highlighted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varying perspectives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among priests, farmers and women with regards to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management efforts to combat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loss.</a:t>
            </a:r>
          </a:p>
          <a:p>
            <a:endParaRPr lang="en-US" sz="1800" i="1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3200" i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Church </a:t>
            </a:r>
            <a:r>
              <a:rPr lang="en-US" sz="3200" i="1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Leadership </a:t>
            </a:r>
            <a:r>
              <a:rPr lang="en-US" sz="3200" i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and </a:t>
            </a:r>
            <a:r>
              <a:rPr lang="en-US" sz="3200" i="1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</a:t>
            </a:r>
            <a:r>
              <a:rPr lang="en-US" sz="3200" i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he </a:t>
            </a:r>
            <a:r>
              <a:rPr lang="en-US" sz="3200" i="1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Strength of </a:t>
            </a:r>
            <a:r>
              <a:rPr lang="en-US" sz="3200" i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Tradition</a:t>
            </a:r>
          </a:p>
          <a:p>
            <a:pPr lvl="0"/>
            <a:endParaRPr lang="en-US" sz="6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Survey results suggest that even within a single church community priests may hold differing perspectives on the use and management of their forest. Figure 2 shows which goods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and services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priests believed were appropriate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 church followers to take from the forest for personal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use – note that not all priests agreed on which activities were allowed. </a:t>
            </a:r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6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On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other hand, without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exception, all priests asserted their own right to use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resources as they deemed necessary – a claim supported by both the farmers and women of the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Woji church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community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.</a:t>
            </a:r>
            <a:endParaRPr lang="en-US" sz="20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1800" i="1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00" i="1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3200" i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Drivers </a:t>
            </a:r>
            <a:r>
              <a:rPr lang="en-US" sz="3200" i="1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of </a:t>
            </a:r>
            <a:r>
              <a:rPr lang="en-US" sz="3200" i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Forest Degradation</a:t>
            </a:r>
          </a:p>
          <a:p>
            <a:endParaRPr lang="en-US" sz="6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Discussion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groups and the mapping exercises offered opportunities to learn about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priests’, farmers’, and women’s perspectives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on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past and present threats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to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Woji forest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. Table 1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summarizes stakeholder views on what constitutes the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most important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drivers of forest degradation today. </a:t>
            </a:r>
          </a:p>
          <a:p>
            <a:endParaRPr lang="en-US" sz="18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Figures 3, 4 and 5 show digital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representations of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maps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created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by each of the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three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separate stakeholder groups, highlighting key areas and drivers of forest degradation from priests’, farmers’, and women’s perspectives. Differences included: </a:t>
            </a:r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6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984717" lvl="1" indent="-457200">
              <a:buFont typeface="Arial" charset="0"/>
              <a:buChar char="•"/>
            </a:pP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Only priests and farmers noted the Derg political regime (1975-1987) as a driver of deforestation;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and</a:t>
            </a:r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984717" lvl="1" indent="-457200">
              <a:buFont typeface="Arial" charset="0"/>
              <a:buChar char="•"/>
            </a:pP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Only women noted livestock encroachment reaches the church compound and cutting for firewood occurs in the heart of the forest.</a:t>
            </a:r>
          </a:p>
          <a:p>
            <a:pPr lvl="1"/>
            <a:r>
              <a:rPr lang="en-US" sz="1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 </a:t>
            </a:r>
            <a:endParaRPr lang="en-US" sz="1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comparing these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perspectives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to satellite images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of land cover changes as shown in Figure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1, we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note that priest and farmer reports correspond to degradation patterns in the early 1990s while women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may offer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 less biased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view of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current threats to the forest at Woji today.</a:t>
            </a: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888882" y="23698200"/>
            <a:ext cx="13316518" cy="10363200"/>
          </a:xfrm>
          <a:prstGeom prst="rect">
            <a:avLst/>
          </a:prstGeom>
          <a:solidFill>
            <a:schemeClr val="bg1">
              <a:alpha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7517" tIns="527517" rIns="527517" bIns="527517" rtlCol="0" anchor="t"/>
          <a:lstStyle/>
          <a:p>
            <a:pPr lvl="0"/>
            <a:endParaRPr lang="en-US" sz="14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4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4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1600" dirty="0" smtClean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0"/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Woji </a:t>
            </a: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represents a valuable case study 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participatory forest management due to its long history and recent successes in actively conserving </a:t>
            </a:r>
            <a:r>
              <a:rPr lang="en-US" sz="3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its </a:t>
            </a:r>
            <a:r>
              <a:rPr lang="en-US" sz="32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forest – including construction of a stone wall in 2013-2014 surrounding nearly the entire 22.5 hectare parcel.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Results of GIS, focus group, and social survey analyses suggest:</a:t>
            </a:r>
            <a:endParaRPr lang="en-US" sz="32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527518" lvl="1"/>
            <a:endParaRPr lang="en-US" sz="14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1055035" lvl="1" indent="-527517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There are large differences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in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perceived drivers and locations of forest loss among priests, farmers, and women; this may influence stakeholders’ views on conservation strategies;</a:t>
            </a:r>
          </a:p>
          <a:p>
            <a:pPr marL="527518" lvl="1"/>
            <a:endParaRPr lang="en-US" sz="14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1055035" lvl="1" indent="-527517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Female community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members may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offer the least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biased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view of current drivers of deforestation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as judged by on </a:t>
            </a:r>
            <a:r>
              <a:rPr lang="en-US" sz="3200" dirty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ground 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ecological surveys and remote sensing based on NDVI</a:t>
            </a: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; and</a:t>
            </a:r>
            <a:endParaRPr lang="en-US" sz="32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527518" lvl="1"/>
            <a:endParaRPr lang="en-US" sz="14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marL="1055035" lvl="1" indent="-527517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The strength and inclusiveness of religious norms may allow Woji church members to avoid conflicts noted in other non-religious participatory forest management systems in Ethiopia, such as restrictions on forest use and unequal involvement in decision processes (Kassa et al., 2009).</a:t>
            </a:r>
          </a:p>
          <a:p>
            <a:pPr marL="527518" lvl="1"/>
            <a:endParaRPr lang="en-US" sz="1400" dirty="0" smtClean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888882" y="34404300"/>
            <a:ext cx="13316518" cy="3238500"/>
          </a:xfrm>
          <a:prstGeom prst="rect">
            <a:avLst/>
          </a:prstGeom>
          <a:solidFill>
            <a:schemeClr val="bg1">
              <a:alpha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7517" tIns="527517" rIns="527517" bIns="527517" rtlCol="0" anchor="t"/>
          <a:lstStyle/>
          <a:p>
            <a:pPr lvl="0"/>
            <a:endParaRPr lang="en-US" sz="28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  <a:p>
            <a:pPr lvl="0"/>
            <a:endParaRPr lang="en-US" sz="700" dirty="0" smtClean="0">
              <a:solidFill>
                <a:srgbClr val="222222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0"/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Cardelús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C. L., Scull, P., Hair, J., Baimas-George, M., Lowman, M. D., &amp; Eshete, A. W. (2013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).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Preliminary 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assessment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Ethiopian 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sacred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rove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tatus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at the 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landscape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ecosystem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cales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 </a:t>
            </a:r>
            <a:r>
              <a:rPr lang="en-US" sz="1920" i="1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Diversity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 </a:t>
            </a:r>
            <a:r>
              <a:rPr lang="en-US" sz="1920" i="1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5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(2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):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320-334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pPr lvl="0"/>
            <a:endParaRPr lang="en-US" sz="800" dirty="0" smtClean="0">
              <a:solidFill>
                <a:srgbClr val="222222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0"/>
            <a:r>
              <a:rPr lang="en-US" sz="1920" dirty="0">
                <a:solidFill>
                  <a:srgbClr val="222222"/>
                </a:solidFill>
                <a:latin typeface="Arial"/>
              </a:rPr>
              <a:t>Kassa, </a:t>
            </a:r>
            <a:r>
              <a:rPr lang="en-US" sz="1920" dirty="0" smtClean="0">
                <a:solidFill>
                  <a:srgbClr val="222222"/>
                </a:solidFill>
                <a:latin typeface="Arial"/>
              </a:rPr>
              <a:t>H. et </a:t>
            </a:r>
            <a:r>
              <a:rPr lang="en-US" sz="1920" dirty="0">
                <a:solidFill>
                  <a:srgbClr val="222222"/>
                </a:solidFill>
                <a:latin typeface="Arial"/>
              </a:rPr>
              <a:t>al. (2009</a:t>
            </a:r>
            <a:r>
              <a:rPr lang="en-US" sz="1920" dirty="0" smtClean="0">
                <a:solidFill>
                  <a:srgbClr val="222222"/>
                </a:solidFill>
                <a:latin typeface="Arial"/>
              </a:rPr>
              <a:t>). "</a:t>
            </a:r>
            <a:r>
              <a:rPr lang="en-US" sz="1920" dirty="0">
                <a:solidFill>
                  <a:srgbClr val="222222"/>
                </a:solidFill>
                <a:latin typeface="Arial"/>
              </a:rPr>
              <a:t>Building future scenarios and uncovering persisting challenges of participatory forest management in Chilimo Forest, Central Ethiopia." </a:t>
            </a:r>
            <a:r>
              <a:rPr lang="en-US" sz="1920" i="1" dirty="0">
                <a:solidFill>
                  <a:srgbClr val="222222"/>
                </a:solidFill>
                <a:latin typeface="Arial"/>
              </a:rPr>
              <a:t>Journal of </a:t>
            </a:r>
            <a:r>
              <a:rPr lang="en-US" sz="1920" i="1" dirty="0" smtClean="0">
                <a:solidFill>
                  <a:srgbClr val="222222"/>
                </a:solidFill>
                <a:latin typeface="Arial"/>
              </a:rPr>
              <a:t>Environmental </a:t>
            </a:r>
            <a:r>
              <a:rPr lang="en-US" sz="1920" i="1" dirty="0">
                <a:solidFill>
                  <a:srgbClr val="222222"/>
                </a:solidFill>
                <a:latin typeface="Arial"/>
              </a:rPr>
              <a:t>M</a:t>
            </a:r>
            <a:r>
              <a:rPr lang="en-US" sz="1920" i="1" dirty="0" smtClean="0">
                <a:solidFill>
                  <a:srgbClr val="222222"/>
                </a:solidFill>
                <a:latin typeface="Arial"/>
              </a:rPr>
              <a:t>anagement</a:t>
            </a:r>
            <a:r>
              <a:rPr lang="en-US" sz="1920" dirty="0">
                <a:solidFill>
                  <a:srgbClr val="222222"/>
                </a:solidFill>
                <a:latin typeface="Arial"/>
              </a:rPr>
              <a:t> </a:t>
            </a:r>
            <a:r>
              <a:rPr lang="en-US" sz="1920" dirty="0" smtClean="0">
                <a:solidFill>
                  <a:srgbClr val="222222"/>
                </a:solidFill>
                <a:latin typeface="Arial"/>
              </a:rPr>
              <a:t>90(2) : </a:t>
            </a:r>
            <a:r>
              <a:rPr lang="en-US" sz="1920" dirty="0">
                <a:solidFill>
                  <a:srgbClr val="222222"/>
                </a:solidFill>
                <a:latin typeface="Arial"/>
              </a:rPr>
              <a:t>1004-1013.</a:t>
            </a:r>
            <a:endParaRPr lang="en-US" sz="1920" dirty="0" smtClean="0">
              <a:solidFill>
                <a:srgbClr val="222222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0"/>
            <a:endParaRPr lang="en-US" sz="800" dirty="0" smtClean="0">
              <a:solidFill>
                <a:srgbClr val="222222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lvl="0"/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Wassie </a:t>
            </a:r>
            <a:r>
              <a:rPr lang="en-US" sz="1920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Eshete, A. (2007). </a:t>
            </a:r>
            <a:r>
              <a:rPr lang="en-US" sz="1920" i="1" dirty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Ethiopian church forests: opportunities and challenges for restoration</a:t>
            </a:r>
            <a:r>
              <a:rPr lang="en-US" sz="1920" dirty="0" smtClean="0">
                <a:solidFill>
                  <a:srgbClr val="22222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 Dissertation.</a:t>
            </a:r>
          </a:p>
          <a:p>
            <a:pPr lvl="0"/>
            <a:endParaRPr lang="en-US" sz="192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22514" y="977900"/>
            <a:ext cx="45807086" cy="2333973"/>
          </a:xfrm>
          <a:prstGeom prst="rect">
            <a:avLst/>
          </a:prstGeom>
          <a:noFill/>
        </p:spPr>
        <p:txBody>
          <a:bodyPr wrap="square" lIns="105503" tIns="52752" rIns="105503" bIns="52752" rtlCol="0">
            <a:spAutoFit/>
          </a:bodyPr>
          <a:lstStyle/>
          <a:p>
            <a:pPr algn="ctr"/>
            <a:r>
              <a:rPr lang="en-US" sz="7200" b="1" dirty="0">
                <a:latin typeface="Helvetica" pitchFamily="34" charset="0"/>
                <a:ea typeface="Tahoma" pitchFamily="34" charset="0"/>
                <a:cs typeface="Helvetica" pitchFamily="34" charset="0"/>
              </a:rPr>
              <a:t>Roles of Community Engagement and Church Leadership in Participatory Forest Management: </a:t>
            </a:r>
          </a:p>
          <a:p>
            <a:pPr algn="ctr"/>
            <a:r>
              <a:rPr lang="en-US" sz="7200" b="1" dirty="0">
                <a:latin typeface="Helvetica" pitchFamily="34" charset="0"/>
                <a:ea typeface="Tahoma" pitchFamily="34" charset="0"/>
                <a:cs typeface="Helvetica" pitchFamily="34" charset="0"/>
              </a:rPr>
              <a:t>A Case Study of Woji Church Forest in Northern Ethiopia</a:t>
            </a:r>
            <a:endParaRPr lang="en-US" sz="72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829" y="2372797"/>
            <a:ext cx="2974129" cy="2961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778131"/>
              </p:ext>
            </p:extLst>
          </p:nvPr>
        </p:nvGraphicFramePr>
        <p:xfrm>
          <a:off x="16154400" y="32946975"/>
          <a:ext cx="11876312" cy="36118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5724554"/>
                <a:gridCol w="2050586"/>
                <a:gridCol w="2050586"/>
                <a:gridCol w="2050586"/>
              </a:tblGrid>
              <a:tr h="546099">
                <a:tc>
                  <a:txBody>
                    <a:bodyPr/>
                    <a:lstStyle/>
                    <a:p>
                      <a:pPr algn="ctr"/>
                      <a:r>
                        <a:rPr lang="en-US" sz="3700" baseline="0" dirty="0" smtClean="0"/>
                        <a:t>Driver of Degradation</a:t>
                      </a:r>
                      <a:endParaRPr lang="en-US" sz="37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700" dirty="0" smtClean="0"/>
                        <a:t>Priests</a:t>
                      </a:r>
                      <a:endParaRPr lang="en-US" sz="37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700" dirty="0" smtClean="0"/>
                        <a:t>Farmers</a:t>
                      </a:r>
                      <a:r>
                        <a:rPr lang="en-US" sz="3700" baseline="0" dirty="0" smtClean="0"/>
                        <a:t> </a:t>
                      </a:r>
                      <a:endParaRPr lang="en-US" sz="37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700" dirty="0" smtClean="0"/>
                        <a:t>Women</a:t>
                      </a:r>
                      <a:endParaRPr lang="en-US" sz="3700" dirty="0"/>
                    </a:p>
                  </a:txBody>
                  <a:tcPr marL="104503" marR="104503" marT="53340" marB="53340" anchor="ctr"/>
                </a:tc>
              </a:tr>
              <a:tr h="432448"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Livestock Encroachment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</a:tr>
              <a:tr h="429448"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Agricultural</a:t>
                      </a:r>
                      <a:r>
                        <a:rPr lang="en-US" sz="3300" baseline="0" dirty="0" smtClean="0"/>
                        <a:t> Expansion</a:t>
                      </a:r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  Y*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N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</a:tr>
              <a:tr h="419893"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Charcoal Production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</a:tr>
              <a:tr h="664421"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Felling</a:t>
                      </a:r>
                      <a:r>
                        <a:rPr lang="en-US" sz="3300" baseline="0" dirty="0" smtClean="0"/>
                        <a:t> Trees for Construction of Church Buildings  or Firewood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N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N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dirty="0" smtClean="0"/>
                        <a:t>Y</a:t>
                      </a:r>
                      <a:endParaRPr lang="en-US" sz="3300" dirty="0"/>
                    </a:p>
                  </a:txBody>
                  <a:tcPr marL="104503" marR="104503" marT="53340" marB="53340" anchor="ctr"/>
                </a:tc>
              </a:tr>
            </a:tbl>
          </a:graphicData>
        </a:graphic>
      </p:graphicFrame>
      <p:graphicFrame>
        <p:nvGraphicFramePr>
          <p:cNvPr id="23" name="Char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1147549"/>
              </p:ext>
            </p:extLst>
          </p:nvPr>
        </p:nvGraphicFramePr>
        <p:xfrm>
          <a:off x="17373600" y="14957578"/>
          <a:ext cx="9294578" cy="6048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50" name="TextBox 2049"/>
          <p:cNvSpPr txBox="1"/>
          <p:nvPr/>
        </p:nvSpPr>
        <p:spPr>
          <a:xfrm>
            <a:off x="16361229" y="13944600"/>
            <a:ext cx="11756571" cy="968309"/>
          </a:xfrm>
          <a:prstGeom prst="rect">
            <a:avLst/>
          </a:prstGeom>
          <a:noFill/>
        </p:spPr>
        <p:txBody>
          <a:bodyPr wrap="square" lIns="105503" tIns="52752" rIns="105503" bIns="52752" rtlCol="0">
            <a:spAutoFit/>
          </a:bodyPr>
          <a:lstStyle/>
          <a:p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Figure 2. </a:t>
            </a:r>
            <a:r>
              <a:rPr lang="en-US" sz="2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Percentages of priest responses indicating the allowed extraction of various forest </a:t>
            </a:r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g</a:t>
            </a:r>
            <a:r>
              <a:rPr lang="en-US" sz="2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oods </a:t>
            </a:r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lang="en-US" sz="2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services by church </a:t>
            </a:r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f</a:t>
            </a:r>
            <a:r>
              <a:rPr lang="en-US" sz="2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ollowers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15841006" y="31851600"/>
            <a:ext cx="12810194" cy="1291474"/>
          </a:xfrm>
          <a:prstGeom prst="rect">
            <a:avLst/>
          </a:prstGeom>
          <a:noFill/>
        </p:spPr>
        <p:txBody>
          <a:bodyPr wrap="square" lIns="105503" tIns="52752" rIns="105503" bIns="52752" rtlCol="0">
            <a:spAutoFit/>
          </a:bodyPr>
          <a:lstStyle/>
          <a:p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Table 1. </a:t>
            </a:r>
            <a:r>
              <a:rPr lang="en-US" sz="2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Most </a:t>
            </a:r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important drivers of </a:t>
            </a:r>
            <a:r>
              <a:rPr lang="en-US" sz="2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forest degradation identified </a:t>
            </a:r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by </a:t>
            </a:r>
            <a:r>
              <a:rPr lang="en-US" sz="28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priests</a:t>
            </a:r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, farmers, and women during group discussions and mapping exercises.</a:t>
            </a:r>
          </a:p>
          <a:p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790526" y="21031199"/>
            <a:ext cx="13535074" cy="5017193"/>
            <a:chOff x="685800" y="16124067"/>
            <a:chExt cx="11843190" cy="4300453"/>
          </a:xfrm>
        </p:grpSpPr>
        <p:pic>
          <p:nvPicPr>
            <p:cNvPr id="24" name="Picture 23" descr="Woji_1984.jpg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685800" y="17681320"/>
              <a:ext cx="2743200" cy="2743200"/>
            </a:xfrm>
            <a:prstGeom prst="rect">
              <a:avLst/>
            </a:prstGeom>
          </p:spPr>
        </p:pic>
        <p:pic>
          <p:nvPicPr>
            <p:cNvPr id="27" name="Picture 26" descr="Woji_1994.jpg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3733800" y="17681320"/>
              <a:ext cx="2743200" cy="2743200"/>
            </a:xfrm>
            <a:prstGeom prst="rect">
              <a:avLst/>
            </a:prstGeom>
          </p:spPr>
        </p:pic>
        <p:pic>
          <p:nvPicPr>
            <p:cNvPr id="28" name="Picture 27" descr="Woji_2004.jpg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6737790" y="17681320"/>
              <a:ext cx="2743200" cy="2743200"/>
            </a:xfrm>
            <a:prstGeom prst="rect">
              <a:avLst/>
            </a:prstGeom>
          </p:spPr>
        </p:pic>
        <p:pic>
          <p:nvPicPr>
            <p:cNvPr id="29" name="Picture 28" descr="Woji_2014.jpg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9753600" y="17681320"/>
              <a:ext cx="2743200" cy="2743200"/>
            </a:xfrm>
            <a:prstGeom prst="rect">
              <a:avLst/>
            </a:prstGeom>
          </p:spPr>
        </p:pic>
        <p:cxnSp>
          <p:nvCxnSpPr>
            <p:cNvPr id="30" name="Line 5"/>
            <p:cNvCxnSpPr>
              <a:cxnSpLocks noChangeShapeType="1"/>
            </p:cNvCxnSpPr>
            <p:nvPr/>
          </p:nvCxnSpPr>
          <p:spPr bwMode="auto">
            <a:xfrm>
              <a:off x="725543" y="17388932"/>
              <a:ext cx="11803447" cy="0"/>
            </a:xfrm>
            <a:prstGeom prst="line">
              <a:avLst/>
            </a:prstGeom>
            <a:noFill/>
            <a:ln w="76200">
              <a:solidFill>
                <a:schemeClr val="tx1">
                  <a:lumMod val="100000"/>
                  <a:lumOff val="0"/>
                </a:schemeClr>
              </a:solidFill>
              <a:round/>
              <a:headEnd/>
              <a:tailEnd type="triangle" w="med" len="med"/>
            </a:ln>
            <a:effectLst>
              <a:outerShdw dist="25400" dir="5400000" algn="ctr" rotWithShape="0">
                <a:srgbClr val="808080">
                  <a:alpha val="35001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TextBox 10"/>
            <p:cNvSpPr txBox="1"/>
            <p:nvPr/>
          </p:nvSpPr>
          <p:spPr>
            <a:xfrm>
              <a:off x="9785790" y="16874572"/>
              <a:ext cx="2743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700" dirty="0"/>
                <a:t>2014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09448" y="16874572"/>
              <a:ext cx="2743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700" dirty="0"/>
                <a:t>1984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19530" y="16874572"/>
              <a:ext cx="2743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700" dirty="0"/>
                <a:t>1994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737790" y="16874572"/>
              <a:ext cx="2743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700" dirty="0"/>
                <a:t>2004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52461" y="16124067"/>
              <a:ext cx="11476504" cy="817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Figure 1</a:t>
              </a:r>
              <a:r>
                <a:rPr lang="en-US" sz="28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. Change in forest cover at Woji, as measured by the Normalized Difference Vegetation </a:t>
              </a:r>
              <a:r>
                <a:rPr lang="en-US" sz="2800" b="1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Index (NDVI)*, </a:t>
              </a:r>
              <a:r>
                <a:rPr lang="en-US" sz="28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between 1984 and 2014. </a:t>
              </a:r>
              <a:endParaRPr lang="en-US" sz="1600" dirty="0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30127650" y="6172200"/>
            <a:ext cx="12979779" cy="969497"/>
          </a:xfrm>
          <a:prstGeom prst="rect">
            <a:avLst/>
          </a:prstGeom>
          <a:noFill/>
        </p:spPr>
        <p:txBody>
          <a:bodyPr wrap="square" lIns="105503" tIns="52752" rIns="105503" bIns="52752" rtlCol="0">
            <a:spAutoFit/>
          </a:bodyPr>
          <a:lstStyle/>
          <a:p>
            <a:r>
              <a:rPr lang="en-US" sz="2800" b="1" dirty="0">
                <a:latin typeface="Helvetica" panose="020B0604020202020204" pitchFamily="34" charset="0"/>
                <a:cs typeface="Helvetica" panose="020B0604020202020204" pitchFamily="34" charset="0"/>
              </a:rPr>
              <a:t>Figures 3-5. Digital representations of community mapping results for the three participant groups (priests, farmers, and women)</a:t>
            </a:r>
            <a:endParaRPr lang="en-US" dirty="0"/>
          </a:p>
        </p:txBody>
      </p:sp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50" y="2372797"/>
            <a:ext cx="2974129" cy="2961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" r="10950"/>
          <a:stretch/>
        </p:blipFill>
        <p:spPr>
          <a:xfrm>
            <a:off x="36569247" y="12514847"/>
            <a:ext cx="6618211" cy="530341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0365700" y="34537650"/>
            <a:ext cx="8658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5000" b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Literature Cited</a:t>
            </a:r>
            <a:endParaRPr lang="en-US" sz="5000" b="1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pic>
        <p:nvPicPr>
          <p:cNvPr id="2054" name="Picture 205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2" t="2644" r="1652"/>
          <a:stretch/>
        </p:blipFill>
        <p:spPr>
          <a:xfrm>
            <a:off x="36567583" y="17832001"/>
            <a:ext cx="6620256" cy="536501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30359130" y="24055626"/>
            <a:ext cx="125414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5000" b="1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Discussion and Conclusions</a:t>
            </a:r>
            <a:endParaRPr lang="en-US" sz="5000" b="1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92475" y="36657260"/>
            <a:ext cx="1249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solidFill>
                  <a:prstClr val="black"/>
                </a:solidFill>
                <a:latin typeface="Helvetica" pitchFamily="34" charset="0"/>
                <a:ea typeface="Tahoma" pitchFamily="34" charset="0"/>
                <a:cs typeface="Helvetica" pitchFamily="34" charset="0"/>
              </a:rPr>
              <a:t>* Woji farmers claimed non-local farmers were responsible for this factor of deforestation. </a:t>
            </a:r>
            <a:endParaRPr lang="en-US" sz="2400" dirty="0">
              <a:solidFill>
                <a:prstClr val="black"/>
              </a:solidFill>
              <a:latin typeface="Helvetica" pitchFamily="34" charset="0"/>
              <a:ea typeface="Tahoma" pitchFamily="34" charset="0"/>
              <a:cs typeface="Helvetica" pitchFamily="34" charset="0"/>
            </a:endParaRPr>
          </a:p>
        </p:txBody>
      </p:sp>
      <p:pic>
        <p:nvPicPr>
          <p:cNvPr id="42" name="Picture 41"/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1"/>
          <a:stretch/>
        </p:blipFill>
        <p:spPr>
          <a:xfrm>
            <a:off x="29928961" y="12514847"/>
            <a:ext cx="6641184" cy="529604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3" name="Picture 42"/>
          <p:cNvPicPr/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"/>
          <a:stretch/>
        </p:blipFill>
        <p:spPr>
          <a:xfrm>
            <a:off x="29928961" y="17818398"/>
            <a:ext cx="6641184" cy="539235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7" name="TextBox 36"/>
          <p:cNvSpPr txBox="1"/>
          <p:nvPr/>
        </p:nvSpPr>
        <p:spPr>
          <a:xfrm>
            <a:off x="38328602" y="7230659"/>
            <a:ext cx="4895850" cy="537422"/>
          </a:xfrm>
          <a:prstGeom prst="rect">
            <a:avLst/>
          </a:prstGeom>
          <a:solidFill>
            <a:schemeClr val="tx1"/>
          </a:solidFill>
        </p:spPr>
        <p:txBody>
          <a:bodyPr wrap="square" lIns="105503" tIns="52752" rIns="105503" bIns="52752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Figure 3: Priest mapping.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328601" y="12510971"/>
            <a:ext cx="4933949" cy="537422"/>
          </a:xfrm>
          <a:prstGeom prst="rect">
            <a:avLst/>
          </a:prstGeom>
          <a:solidFill>
            <a:schemeClr val="tx1"/>
          </a:solidFill>
        </p:spPr>
        <p:txBody>
          <a:bodyPr wrap="square" lIns="105503" tIns="52752" rIns="105503" bIns="52752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Figure 4: Farmer mapping.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328601" y="17834229"/>
            <a:ext cx="4900352" cy="537422"/>
          </a:xfrm>
          <a:prstGeom prst="rect">
            <a:avLst/>
          </a:prstGeom>
          <a:solidFill>
            <a:schemeClr val="tx1"/>
          </a:solidFill>
        </p:spPr>
        <p:txBody>
          <a:bodyPr wrap="square" lIns="105503" tIns="52752" rIns="105503" bIns="52752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Figure 5: Women mapping.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21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</TotalTime>
  <Words>1060</Words>
  <Application>Microsoft Office PowerPoint</Application>
  <PresentationFormat>Custom</PresentationFormat>
  <Paragraphs>165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Colby College</dc:creator>
  <cp:lastModifiedBy>Colby College</cp:lastModifiedBy>
  <cp:revision>137</cp:revision>
  <cp:lastPrinted>2013-04-26T12:46:09Z</cp:lastPrinted>
  <dcterms:created xsi:type="dcterms:W3CDTF">2013-04-24T18:15:47Z</dcterms:created>
  <dcterms:modified xsi:type="dcterms:W3CDTF">2014-04-29T20:49:10Z</dcterms:modified>
</cp:coreProperties>
</file>