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theme/theme2.xml" ContentType="application/vnd.openxmlformats-officedocument.theme+xml"/>
  <Override PartName="/ppt/theme/theme1.xml" ContentType="application/vnd.openxmlformats-officedocument.theme+xml"/>
  <Override PartName="/ppt/slideLayouts/slideLayout6.xml" ContentType="application/vnd.openxmlformats-officedocument.presentationml.slideLayout+xml"/>
  <Override PartName="/docProps/app.xml" ContentType="application/vnd.openxmlformats-officedocument.extended-properties+xml"/>
  <Override PartName="/ppt/presentation.xml" ContentType="application/vnd.openxmlformats-officedocument.presentationml.presentation.main+xml"/>
  <Override PartName="/ppt/slideLayouts/slideLayout7.xml" ContentType="application/vnd.openxmlformats-officedocument.presentationml.slideLayout+xml"/>
  <Override PartName="/ppt/presProps.xml" ContentType="application/vnd.openxmlformats-officedocument.presentationml.presProps+xml"/>
  <Override PartName="/ppt/charts/chart1.xml" ContentType="application/vnd.openxmlformats-officedocument.drawingml.chart+xml"/>
  <Default Extension="jpeg" ContentType="image/jpeg"/>
  <Default Extension="png" ContentType="image/png"/>
  <Override PartName="/ppt/slideLayouts/slideLayout3.xml" ContentType="application/vnd.openxmlformats-officedocument.presentationml.slideLayout+xml"/>
  <Override PartName="/ppt/slideLayouts/slideLayout5.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viewProps.xml" ContentType="application/vnd.openxmlformats-officedocument.presentationml.viewProps+xml"/>
  <Default Extension="xlsx" ContentType="application/vnd.openxmlformats-officedocument.spreadsheetml.sheet"/>
  <Override PartName="/ppt/slideMasters/slideMaster1.xml" ContentType="application/vnd.openxmlformats-officedocument.presentationml.slideMaster+xml"/>
  <Default Extension="bin" ContentType="application/vnd.openxmlformats-officedocument.presentationml.printerSettings"/>
  <Default Extension="rels" ContentType="application/vnd.openxmlformats-package.relationships+xml"/>
  <Default Extension="gif" ContentType="image/gif"/>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3"/>
  </p:notesMasterIdLst>
  <p:sldIdLst>
    <p:sldId id="256" r:id="rId2"/>
  </p:sldIdLst>
  <p:sldSz cx="43891200" cy="38404800"/>
  <p:notesSz cx="6858000" cy="9144000"/>
  <p:defaultTextStyle>
    <a:defPPr>
      <a:defRPr lang="en-US"/>
    </a:defPPr>
    <a:lvl1pPr marL="0" algn="l" defTabSz="2351288" rtl="0" eaLnBrk="1" latinLnBrk="0" hangingPunct="1">
      <a:defRPr sz="9300" kern="1200">
        <a:solidFill>
          <a:schemeClr val="tx1"/>
        </a:solidFill>
        <a:latin typeface="+mn-lt"/>
        <a:ea typeface="+mn-ea"/>
        <a:cs typeface="+mn-cs"/>
      </a:defRPr>
    </a:lvl1pPr>
    <a:lvl2pPr marL="2351288" algn="l" defTabSz="2351288" rtl="0" eaLnBrk="1" latinLnBrk="0" hangingPunct="1">
      <a:defRPr sz="9300" kern="1200">
        <a:solidFill>
          <a:schemeClr val="tx1"/>
        </a:solidFill>
        <a:latin typeface="+mn-lt"/>
        <a:ea typeface="+mn-ea"/>
        <a:cs typeface="+mn-cs"/>
      </a:defRPr>
    </a:lvl2pPr>
    <a:lvl3pPr marL="4702576" algn="l" defTabSz="2351288" rtl="0" eaLnBrk="1" latinLnBrk="0" hangingPunct="1">
      <a:defRPr sz="9300" kern="1200">
        <a:solidFill>
          <a:schemeClr val="tx1"/>
        </a:solidFill>
        <a:latin typeface="+mn-lt"/>
        <a:ea typeface="+mn-ea"/>
        <a:cs typeface="+mn-cs"/>
      </a:defRPr>
    </a:lvl3pPr>
    <a:lvl4pPr marL="7053864" algn="l" defTabSz="2351288" rtl="0" eaLnBrk="1" latinLnBrk="0" hangingPunct="1">
      <a:defRPr sz="9300" kern="1200">
        <a:solidFill>
          <a:schemeClr val="tx1"/>
        </a:solidFill>
        <a:latin typeface="+mn-lt"/>
        <a:ea typeface="+mn-ea"/>
        <a:cs typeface="+mn-cs"/>
      </a:defRPr>
    </a:lvl4pPr>
    <a:lvl5pPr marL="9405153" algn="l" defTabSz="2351288" rtl="0" eaLnBrk="1" latinLnBrk="0" hangingPunct="1">
      <a:defRPr sz="9300" kern="1200">
        <a:solidFill>
          <a:schemeClr val="tx1"/>
        </a:solidFill>
        <a:latin typeface="+mn-lt"/>
        <a:ea typeface="+mn-ea"/>
        <a:cs typeface="+mn-cs"/>
      </a:defRPr>
    </a:lvl5pPr>
    <a:lvl6pPr marL="11756441" algn="l" defTabSz="2351288" rtl="0" eaLnBrk="1" latinLnBrk="0" hangingPunct="1">
      <a:defRPr sz="9300" kern="1200">
        <a:solidFill>
          <a:schemeClr val="tx1"/>
        </a:solidFill>
        <a:latin typeface="+mn-lt"/>
        <a:ea typeface="+mn-ea"/>
        <a:cs typeface="+mn-cs"/>
      </a:defRPr>
    </a:lvl6pPr>
    <a:lvl7pPr marL="14107729" algn="l" defTabSz="2351288" rtl="0" eaLnBrk="1" latinLnBrk="0" hangingPunct="1">
      <a:defRPr sz="9300" kern="1200">
        <a:solidFill>
          <a:schemeClr val="tx1"/>
        </a:solidFill>
        <a:latin typeface="+mn-lt"/>
        <a:ea typeface="+mn-ea"/>
        <a:cs typeface="+mn-cs"/>
      </a:defRPr>
    </a:lvl7pPr>
    <a:lvl8pPr marL="16459017" algn="l" defTabSz="2351288" rtl="0" eaLnBrk="1" latinLnBrk="0" hangingPunct="1">
      <a:defRPr sz="9300" kern="1200">
        <a:solidFill>
          <a:schemeClr val="tx1"/>
        </a:solidFill>
        <a:latin typeface="+mn-lt"/>
        <a:ea typeface="+mn-ea"/>
        <a:cs typeface="+mn-cs"/>
      </a:defRPr>
    </a:lvl8pPr>
    <a:lvl9pPr marL="18810305" algn="l" defTabSz="2351288" rtl="0" eaLnBrk="1" latinLnBrk="0" hangingPunct="1">
      <a:defRPr sz="93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58BB57"/>
    <a:srgbClr val="FFC21C"/>
    <a:srgbClr val="B0FFCF"/>
    <a:srgbClr val="FFF7BC"/>
    <a:srgbClr val="D3BFFF"/>
    <a:srgbClr val="FDFDE4"/>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598" autoAdjust="0"/>
    <p:restoredTop sz="93454" autoAdjust="0"/>
  </p:normalViewPr>
  <p:slideViewPr>
    <p:cSldViewPr snapToGrid="0" snapToObjects="1">
      <p:cViewPr>
        <p:scale>
          <a:sx n="25" d="100"/>
          <a:sy n="25" d="100"/>
        </p:scale>
        <p:origin x="-384" y="-88"/>
      </p:cViewPr>
      <p:guideLst>
        <p:guide orient="horz" pos="12096"/>
        <p:guide pos="13824"/>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4" Type="http://schemas.openxmlformats.org/officeDocument/2006/relationships/printerSettings" Target="printerSettings/printerSettings1.bin"/><Relationship Id="rId5" Type="http://schemas.openxmlformats.org/officeDocument/2006/relationships/presProps" Target="presProps.xml"/><Relationship Id="rId7"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notesMaster" Target="notesMasters/notesMaster1.xml"/><Relationship Id="rId6"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Sheet1.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style val="2"/>
  <c:chart>
    <c:autoTitleDeleted val="1"/>
    <c:plotArea>
      <c:layout/>
      <c:pieChart>
        <c:varyColors val="1"/>
        <c:ser>
          <c:idx val="0"/>
          <c:order val="0"/>
          <c:tx>
            <c:strRef>
              <c:f>Sheet1!$B$1</c:f>
              <c:strCache>
                <c:ptCount val="1"/>
                <c:pt idx="0">
                  <c:v>Alcohol-Attributable Deaths </c:v>
                </c:pt>
              </c:strCache>
            </c:strRef>
          </c:tx>
          <c:dPt>
            <c:idx val="0"/>
            <c:spPr>
              <a:solidFill>
                <a:srgbClr val="3366FF"/>
              </a:solidFill>
            </c:spPr>
          </c:dPt>
          <c:dPt>
            <c:idx val="1"/>
            <c:spPr>
              <a:solidFill>
                <a:srgbClr val="FFFF00"/>
              </a:solidFill>
            </c:spPr>
          </c:dPt>
          <c:dPt>
            <c:idx val="2"/>
            <c:spPr>
              <a:solidFill>
                <a:srgbClr val="58BB57"/>
              </a:solidFill>
            </c:spPr>
          </c:dPt>
          <c:cat>
            <c:strRef>
              <c:f>Sheet1!$A$2:$A$5</c:f>
              <c:strCache>
                <c:ptCount val="3"/>
                <c:pt idx="0">
                  <c:v>≤ 1.5 drinks per day</c:v>
                </c:pt>
                <c:pt idx="1">
                  <c:v>≥ 3 drinks per day</c:v>
                </c:pt>
                <c:pt idx="2">
                  <c:v>1.5 to &lt; 3 drinks per day</c:v>
                </c:pt>
              </c:strCache>
            </c:strRef>
          </c:cat>
          <c:val>
            <c:numRef>
              <c:f>Sheet1!$B$2:$B$5</c:f>
              <c:numCache>
                <c:formatCode>General</c:formatCode>
                <c:ptCount val="4"/>
                <c:pt idx="0">
                  <c:v>30.0</c:v>
                </c:pt>
                <c:pt idx="1">
                  <c:v>54.0</c:v>
                </c:pt>
                <c:pt idx="2">
                  <c:v>16.0</c:v>
                </c:pt>
              </c:numCache>
            </c:numRef>
          </c:val>
        </c:ser>
        <c:firstSliceAng val="0"/>
      </c:pieChart>
    </c:plotArea>
    <c:legend>
      <c:legendPos val="r"/>
      <c:legendEntry>
        <c:idx val="0"/>
        <c:txPr>
          <a:bodyPr/>
          <a:lstStyle/>
          <a:p>
            <a:pPr>
              <a:defRPr sz="2600"/>
            </a:pPr>
            <a:endParaRPr lang="en-US"/>
          </a:p>
        </c:txPr>
      </c:legendEntry>
      <c:legendEntry>
        <c:idx val="1"/>
        <c:txPr>
          <a:bodyPr/>
          <a:lstStyle/>
          <a:p>
            <a:pPr>
              <a:defRPr sz="2600"/>
            </a:pPr>
            <a:endParaRPr lang="en-US"/>
          </a:p>
        </c:txPr>
      </c:legendEntry>
      <c:legendEntry>
        <c:idx val="2"/>
        <c:txPr>
          <a:bodyPr/>
          <a:lstStyle/>
          <a:p>
            <a:pPr>
              <a:defRPr sz="2600"/>
            </a:pPr>
            <a:endParaRPr lang="en-US"/>
          </a:p>
        </c:txPr>
      </c:legendEntry>
      <c:legendEntry>
        <c:idx val="3"/>
        <c:delete val="1"/>
      </c:legendEntry>
      <c:layout>
        <c:manualLayout>
          <c:xMode val="edge"/>
          <c:yMode val="edge"/>
          <c:x val="0.649838906741034"/>
          <c:y val="0.0"/>
          <c:w val="0.344018368169883"/>
          <c:h val="0.918216744373877"/>
        </c:manualLayout>
      </c:layout>
      <c:spPr>
        <a:ln>
          <a:solidFill>
            <a:schemeClr val="tx1"/>
          </a:solidFill>
        </a:ln>
      </c:spPr>
    </c:legend>
    <c:plotVisOnly val="1"/>
  </c:chart>
  <c:txPr>
    <a:bodyPr/>
    <a:lstStyle/>
    <a:p>
      <a:pPr>
        <a:defRPr sz="1800"/>
      </a:pPr>
      <a:endParaRPr lang="en-US"/>
    </a:p>
  </c:txPr>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FA66876-001C-834F-A82D-B917804A8276}" type="datetimeFigureOut">
              <a:rPr lang="en-US" smtClean="0"/>
              <a:pPr/>
              <a:t>4/28/14</a:t>
            </a:fld>
            <a:endParaRPr lang="en-US" dirty="0"/>
          </a:p>
        </p:txBody>
      </p:sp>
      <p:sp>
        <p:nvSpPr>
          <p:cNvPr id="4" name="Slide Image Placeholder 3"/>
          <p:cNvSpPr>
            <a:spLocks noGrp="1" noRot="1" noChangeAspect="1"/>
          </p:cNvSpPr>
          <p:nvPr>
            <p:ph type="sldImg" idx="2"/>
          </p:nvPr>
        </p:nvSpPr>
        <p:spPr>
          <a:xfrm>
            <a:off x="1470025" y="685800"/>
            <a:ext cx="391795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3882A11-5182-9745-A307-454A4F30F728}"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2351288" rtl="0" eaLnBrk="1" latinLnBrk="0" hangingPunct="1">
      <a:defRPr sz="6200" kern="1200">
        <a:solidFill>
          <a:schemeClr val="tx1"/>
        </a:solidFill>
        <a:latin typeface="+mn-lt"/>
        <a:ea typeface="+mn-ea"/>
        <a:cs typeface="+mn-cs"/>
      </a:defRPr>
    </a:lvl1pPr>
    <a:lvl2pPr marL="2351288" algn="l" defTabSz="2351288" rtl="0" eaLnBrk="1" latinLnBrk="0" hangingPunct="1">
      <a:defRPr sz="6200" kern="1200">
        <a:solidFill>
          <a:schemeClr val="tx1"/>
        </a:solidFill>
        <a:latin typeface="+mn-lt"/>
        <a:ea typeface="+mn-ea"/>
        <a:cs typeface="+mn-cs"/>
      </a:defRPr>
    </a:lvl2pPr>
    <a:lvl3pPr marL="4702576" algn="l" defTabSz="2351288" rtl="0" eaLnBrk="1" latinLnBrk="0" hangingPunct="1">
      <a:defRPr sz="6200" kern="1200">
        <a:solidFill>
          <a:schemeClr val="tx1"/>
        </a:solidFill>
        <a:latin typeface="+mn-lt"/>
        <a:ea typeface="+mn-ea"/>
        <a:cs typeface="+mn-cs"/>
      </a:defRPr>
    </a:lvl3pPr>
    <a:lvl4pPr marL="7053864" algn="l" defTabSz="2351288" rtl="0" eaLnBrk="1" latinLnBrk="0" hangingPunct="1">
      <a:defRPr sz="6200" kern="1200">
        <a:solidFill>
          <a:schemeClr val="tx1"/>
        </a:solidFill>
        <a:latin typeface="+mn-lt"/>
        <a:ea typeface="+mn-ea"/>
        <a:cs typeface="+mn-cs"/>
      </a:defRPr>
    </a:lvl4pPr>
    <a:lvl5pPr marL="9405153" algn="l" defTabSz="2351288" rtl="0" eaLnBrk="1" latinLnBrk="0" hangingPunct="1">
      <a:defRPr sz="6200" kern="1200">
        <a:solidFill>
          <a:schemeClr val="tx1"/>
        </a:solidFill>
        <a:latin typeface="+mn-lt"/>
        <a:ea typeface="+mn-ea"/>
        <a:cs typeface="+mn-cs"/>
      </a:defRPr>
    </a:lvl5pPr>
    <a:lvl6pPr marL="11756441" algn="l" defTabSz="2351288" rtl="0" eaLnBrk="1" latinLnBrk="0" hangingPunct="1">
      <a:defRPr sz="6200" kern="1200">
        <a:solidFill>
          <a:schemeClr val="tx1"/>
        </a:solidFill>
        <a:latin typeface="+mn-lt"/>
        <a:ea typeface="+mn-ea"/>
        <a:cs typeface="+mn-cs"/>
      </a:defRPr>
    </a:lvl6pPr>
    <a:lvl7pPr marL="14107729" algn="l" defTabSz="2351288" rtl="0" eaLnBrk="1" latinLnBrk="0" hangingPunct="1">
      <a:defRPr sz="6200" kern="1200">
        <a:solidFill>
          <a:schemeClr val="tx1"/>
        </a:solidFill>
        <a:latin typeface="+mn-lt"/>
        <a:ea typeface="+mn-ea"/>
        <a:cs typeface="+mn-cs"/>
      </a:defRPr>
    </a:lvl7pPr>
    <a:lvl8pPr marL="16459017" algn="l" defTabSz="2351288" rtl="0" eaLnBrk="1" latinLnBrk="0" hangingPunct="1">
      <a:defRPr sz="6200" kern="1200">
        <a:solidFill>
          <a:schemeClr val="tx1"/>
        </a:solidFill>
        <a:latin typeface="+mn-lt"/>
        <a:ea typeface="+mn-ea"/>
        <a:cs typeface="+mn-cs"/>
      </a:defRPr>
    </a:lvl8pPr>
    <a:lvl9pPr marL="18810305" algn="l" defTabSz="2351288" rtl="0" eaLnBrk="1" latinLnBrk="0" hangingPunct="1">
      <a:defRPr sz="6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1930383"/>
            <a:ext cx="37307520" cy="8232140"/>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3680" y="21762720"/>
            <a:ext cx="30723840" cy="9814560"/>
          </a:xfrm>
        </p:spPr>
        <p:txBody>
          <a:bodyPr/>
          <a:lstStyle>
            <a:lvl1pPr marL="0" indent="0" algn="ctr">
              <a:buNone/>
              <a:defRPr>
                <a:solidFill>
                  <a:schemeClr val="tx1">
                    <a:tint val="75000"/>
                  </a:schemeClr>
                </a:solidFill>
              </a:defRPr>
            </a:lvl1pPr>
            <a:lvl2pPr marL="2351288" indent="0" algn="ctr">
              <a:buNone/>
              <a:defRPr>
                <a:solidFill>
                  <a:schemeClr val="tx1">
                    <a:tint val="75000"/>
                  </a:schemeClr>
                </a:solidFill>
              </a:defRPr>
            </a:lvl2pPr>
            <a:lvl3pPr marL="4702576" indent="0" algn="ctr">
              <a:buNone/>
              <a:defRPr>
                <a:solidFill>
                  <a:schemeClr val="tx1">
                    <a:tint val="75000"/>
                  </a:schemeClr>
                </a:solidFill>
              </a:defRPr>
            </a:lvl3pPr>
            <a:lvl4pPr marL="7053864" indent="0" algn="ctr">
              <a:buNone/>
              <a:defRPr>
                <a:solidFill>
                  <a:schemeClr val="tx1">
                    <a:tint val="75000"/>
                  </a:schemeClr>
                </a:solidFill>
              </a:defRPr>
            </a:lvl4pPr>
            <a:lvl5pPr marL="9405153" indent="0" algn="ctr">
              <a:buNone/>
              <a:defRPr>
                <a:solidFill>
                  <a:schemeClr val="tx1">
                    <a:tint val="75000"/>
                  </a:schemeClr>
                </a:solidFill>
              </a:defRPr>
            </a:lvl5pPr>
            <a:lvl6pPr marL="11756441" indent="0" algn="ctr">
              <a:buNone/>
              <a:defRPr>
                <a:solidFill>
                  <a:schemeClr val="tx1">
                    <a:tint val="75000"/>
                  </a:schemeClr>
                </a:solidFill>
              </a:defRPr>
            </a:lvl6pPr>
            <a:lvl7pPr marL="14107729" indent="0" algn="ctr">
              <a:buNone/>
              <a:defRPr>
                <a:solidFill>
                  <a:schemeClr val="tx1">
                    <a:tint val="75000"/>
                  </a:schemeClr>
                </a:solidFill>
              </a:defRPr>
            </a:lvl7pPr>
            <a:lvl8pPr marL="16459017" indent="0" algn="ctr">
              <a:buNone/>
              <a:defRPr>
                <a:solidFill>
                  <a:schemeClr val="tx1">
                    <a:tint val="75000"/>
                  </a:schemeClr>
                </a:solidFill>
              </a:defRPr>
            </a:lvl8pPr>
            <a:lvl9pPr marL="18810305"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E07233A-B0CC-0D4C-8E3F-21C9F65D6EAA}" type="datetimeFigureOut">
              <a:rPr lang="en-US" smtClean="0"/>
              <a:pPr/>
              <a:t>4/28/14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F36AF28-B7E8-0A4A-AA20-CCCC5FE12B77}"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07233A-B0CC-0D4C-8E3F-21C9F65D6EAA}" type="datetimeFigureOut">
              <a:rPr lang="en-US" smtClean="0"/>
              <a:pPr/>
              <a:t>4/28/14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F36AF28-B7E8-0A4A-AA20-CCCC5FE12B77}"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821120" y="1537976"/>
            <a:ext cx="9875520" cy="3276854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194560" y="1537976"/>
            <a:ext cx="28895040" cy="3276854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07233A-B0CC-0D4C-8E3F-21C9F65D6EAA}" type="datetimeFigureOut">
              <a:rPr lang="en-US" smtClean="0"/>
              <a:pPr/>
              <a:t>4/28/14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F36AF28-B7E8-0A4A-AA20-CCCC5FE12B77}"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07233A-B0CC-0D4C-8E3F-21C9F65D6EAA}" type="datetimeFigureOut">
              <a:rPr lang="en-US" smtClean="0"/>
              <a:pPr/>
              <a:t>4/28/14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F36AF28-B7E8-0A4A-AA20-CCCC5FE12B77}"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24678643"/>
            <a:ext cx="37307520" cy="7627620"/>
          </a:xfrm>
        </p:spPr>
        <p:txBody>
          <a:bodyPr anchor="t"/>
          <a:lstStyle>
            <a:lvl1pPr algn="l">
              <a:defRPr sz="206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2" y="16277596"/>
            <a:ext cx="37307520" cy="8401047"/>
          </a:xfrm>
        </p:spPr>
        <p:txBody>
          <a:bodyPr anchor="b"/>
          <a:lstStyle>
            <a:lvl1pPr marL="0" indent="0">
              <a:buNone/>
              <a:defRPr sz="10300">
                <a:solidFill>
                  <a:schemeClr val="tx1">
                    <a:tint val="75000"/>
                  </a:schemeClr>
                </a:solidFill>
              </a:defRPr>
            </a:lvl1pPr>
            <a:lvl2pPr marL="2351288" indent="0">
              <a:buNone/>
              <a:defRPr sz="9300">
                <a:solidFill>
                  <a:schemeClr val="tx1">
                    <a:tint val="75000"/>
                  </a:schemeClr>
                </a:solidFill>
              </a:defRPr>
            </a:lvl2pPr>
            <a:lvl3pPr marL="4702576" indent="0">
              <a:buNone/>
              <a:defRPr sz="8200">
                <a:solidFill>
                  <a:schemeClr val="tx1">
                    <a:tint val="75000"/>
                  </a:schemeClr>
                </a:solidFill>
              </a:defRPr>
            </a:lvl3pPr>
            <a:lvl4pPr marL="7053864" indent="0">
              <a:buNone/>
              <a:defRPr sz="7200">
                <a:solidFill>
                  <a:schemeClr val="tx1">
                    <a:tint val="75000"/>
                  </a:schemeClr>
                </a:solidFill>
              </a:defRPr>
            </a:lvl4pPr>
            <a:lvl5pPr marL="9405153" indent="0">
              <a:buNone/>
              <a:defRPr sz="7200">
                <a:solidFill>
                  <a:schemeClr val="tx1">
                    <a:tint val="75000"/>
                  </a:schemeClr>
                </a:solidFill>
              </a:defRPr>
            </a:lvl5pPr>
            <a:lvl6pPr marL="11756441" indent="0">
              <a:buNone/>
              <a:defRPr sz="7200">
                <a:solidFill>
                  <a:schemeClr val="tx1">
                    <a:tint val="75000"/>
                  </a:schemeClr>
                </a:solidFill>
              </a:defRPr>
            </a:lvl6pPr>
            <a:lvl7pPr marL="14107729" indent="0">
              <a:buNone/>
              <a:defRPr sz="7200">
                <a:solidFill>
                  <a:schemeClr val="tx1">
                    <a:tint val="75000"/>
                  </a:schemeClr>
                </a:solidFill>
              </a:defRPr>
            </a:lvl7pPr>
            <a:lvl8pPr marL="16459017" indent="0">
              <a:buNone/>
              <a:defRPr sz="7200">
                <a:solidFill>
                  <a:schemeClr val="tx1">
                    <a:tint val="75000"/>
                  </a:schemeClr>
                </a:solidFill>
              </a:defRPr>
            </a:lvl8pPr>
            <a:lvl9pPr marL="18810305" indent="0">
              <a:buNone/>
              <a:defRPr sz="7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E07233A-B0CC-0D4C-8E3F-21C9F65D6EAA}" type="datetimeFigureOut">
              <a:rPr lang="en-US" smtClean="0"/>
              <a:pPr/>
              <a:t>4/28/14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F36AF28-B7E8-0A4A-AA20-CCCC5FE12B77}"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194560" y="8961123"/>
            <a:ext cx="19385280" cy="25345393"/>
          </a:xfrm>
        </p:spPr>
        <p:txBody>
          <a:bodyPr/>
          <a:lstStyle>
            <a:lvl1pPr>
              <a:defRPr sz="14400"/>
            </a:lvl1pPr>
            <a:lvl2pPr>
              <a:defRPr sz="12300"/>
            </a:lvl2pPr>
            <a:lvl3pPr>
              <a:defRPr sz="10300"/>
            </a:lvl3pPr>
            <a:lvl4pPr>
              <a:defRPr sz="9300"/>
            </a:lvl4pPr>
            <a:lvl5pPr>
              <a:defRPr sz="9300"/>
            </a:lvl5pPr>
            <a:lvl6pPr>
              <a:defRPr sz="9300"/>
            </a:lvl6pPr>
            <a:lvl7pPr>
              <a:defRPr sz="9300"/>
            </a:lvl7pPr>
            <a:lvl8pPr>
              <a:defRPr sz="9300"/>
            </a:lvl8pPr>
            <a:lvl9pPr>
              <a:defRPr sz="9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2311360" y="8961123"/>
            <a:ext cx="19385280" cy="25345393"/>
          </a:xfrm>
        </p:spPr>
        <p:txBody>
          <a:bodyPr/>
          <a:lstStyle>
            <a:lvl1pPr>
              <a:defRPr sz="14400"/>
            </a:lvl1pPr>
            <a:lvl2pPr>
              <a:defRPr sz="12300"/>
            </a:lvl2pPr>
            <a:lvl3pPr>
              <a:defRPr sz="10300"/>
            </a:lvl3pPr>
            <a:lvl4pPr>
              <a:defRPr sz="9300"/>
            </a:lvl4pPr>
            <a:lvl5pPr>
              <a:defRPr sz="9300"/>
            </a:lvl5pPr>
            <a:lvl6pPr>
              <a:defRPr sz="9300"/>
            </a:lvl6pPr>
            <a:lvl7pPr>
              <a:defRPr sz="9300"/>
            </a:lvl7pPr>
            <a:lvl8pPr>
              <a:defRPr sz="9300"/>
            </a:lvl8pPr>
            <a:lvl9pPr>
              <a:defRPr sz="9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E07233A-B0CC-0D4C-8E3F-21C9F65D6EAA}" type="datetimeFigureOut">
              <a:rPr lang="en-US" smtClean="0"/>
              <a:pPr/>
              <a:t>4/28/14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F36AF28-B7E8-0A4A-AA20-CCCC5FE12B77}"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560" y="8596633"/>
            <a:ext cx="19392902" cy="3582667"/>
          </a:xfrm>
        </p:spPr>
        <p:txBody>
          <a:bodyPr anchor="b"/>
          <a:lstStyle>
            <a:lvl1pPr marL="0" indent="0">
              <a:buNone/>
              <a:defRPr sz="12300" b="1"/>
            </a:lvl1pPr>
            <a:lvl2pPr marL="2351288" indent="0">
              <a:buNone/>
              <a:defRPr sz="10300" b="1"/>
            </a:lvl2pPr>
            <a:lvl3pPr marL="4702576" indent="0">
              <a:buNone/>
              <a:defRPr sz="9300" b="1"/>
            </a:lvl3pPr>
            <a:lvl4pPr marL="7053864" indent="0">
              <a:buNone/>
              <a:defRPr sz="8200" b="1"/>
            </a:lvl4pPr>
            <a:lvl5pPr marL="9405153" indent="0">
              <a:buNone/>
              <a:defRPr sz="8200" b="1"/>
            </a:lvl5pPr>
            <a:lvl6pPr marL="11756441" indent="0">
              <a:buNone/>
              <a:defRPr sz="8200" b="1"/>
            </a:lvl6pPr>
            <a:lvl7pPr marL="14107729" indent="0">
              <a:buNone/>
              <a:defRPr sz="8200" b="1"/>
            </a:lvl7pPr>
            <a:lvl8pPr marL="16459017" indent="0">
              <a:buNone/>
              <a:defRPr sz="8200" b="1"/>
            </a:lvl8pPr>
            <a:lvl9pPr marL="18810305" indent="0">
              <a:buNone/>
              <a:defRPr sz="8200" b="1"/>
            </a:lvl9pPr>
          </a:lstStyle>
          <a:p>
            <a:pPr lvl="0"/>
            <a:r>
              <a:rPr lang="en-US" smtClean="0"/>
              <a:t>Click to edit Master text styles</a:t>
            </a:r>
          </a:p>
        </p:txBody>
      </p:sp>
      <p:sp>
        <p:nvSpPr>
          <p:cNvPr id="4" name="Content Placeholder 3"/>
          <p:cNvSpPr>
            <a:spLocks noGrp="1"/>
          </p:cNvSpPr>
          <p:nvPr>
            <p:ph sz="half" idx="2"/>
          </p:nvPr>
        </p:nvSpPr>
        <p:spPr>
          <a:xfrm>
            <a:off x="2194560" y="12179300"/>
            <a:ext cx="19392902" cy="22127213"/>
          </a:xfrm>
        </p:spPr>
        <p:txBody>
          <a:bodyPr/>
          <a:lstStyle>
            <a:lvl1pPr>
              <a:defRPr sz="12300"/>
            </a:lvl1pPr>
            <a:lvl2pPr>
              <a:defRPr sz="10300"/>
            </a:lvl2pPr>
            <a:lvl3pPr>
              <a:defRPr sz="93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122" y="8596633"/>
            <a:ext cx="19400520" cy="3582667"/>
          </a:xfrm>
        </p:spPr>
        <p:txBody>
          <a:bodyPr anchor="b"/>
          <a:lstStyle>
            <a:lvl1pPr marL="0" indent="0">
              <a:buNone/>
              <a:defRPr sz="12300" b="1"/>
            </a:lvl1pPr>
            <a:lvl2pPr marL="2351288" indent="0">
              <a:buNone/>
              <a:defRPr sz="10300" b="1"/>
            </a:lvl2pPr>
            <a:lvl3pPr marL="4702576" indent="0">
              <a:buNone/>
              <a:defRPr sz="9300" b="1"/>
            </a:lvl3pPr>
            <a:lvl4pPr marL="7053864" indent="0">
              <a:buNone/>
              <a:defRPr sz="8200" b="1"/>
            </a:lvl4pPr>
            <a:lvl5pPr marL="9405153" indent="0">
              <a:buNone/>
              <a:defRPr sz="8200" b="1"/>
            </a:lvl5pPr>
            <a:lvl6pPr marL="11756441" indent="0">
              <a:buNone/>
              <a:defRPr sz="8200" b="1"/>
            </a:lvl6pPr>
            <a:lvl7pPr marL="14107729" indent="0">
              <a:buNone/>
              <a:defRPr sz="8200" b="1"/>
            </a:lvl7pPr>
            <a:lvl8pPr marL="16459017" indent="0">
              <a:buNone/>
              <a:defRPr sz="8200" b="1"/>
            </a:lvl8pPr>
            <a:lvl9pPr marL="18810305" indent="0">
              <a:buNone/>
              <a:defRPr sz="8200" b="1"/>
            </a:lvl9pPr>
          </a:lstStyle>
          <a:p>
            <a:pPr lvl="0"/>
            <a:r>
              <a:rPr lang="en-US" smtClean="0"/>
              <a:t>Click to edit Master text styles</a:t>
            </a:r>
          </a:p>
        </p:txBody>
      </p:sp>
      <p:sp>
        <p:nvSpPr>
          <p:cNvPr id="6" name="Content Placeholder 5"/>
          <p:cNvSpPr>
            <a:spLocks noGrp="1"/>
          </p:cNvSpPr>
          <p:nvPr>
            <p:ph sz="quarter" idx="4"/>
          </p:nvPr>
        </p:nvSpPr>
        <p:spPr>
          <a:xfrm>
            <a:off x="22296122" y="12179300"/>
            <a:ext cx="19400520" cy="22127213"/>
          </a:xfrm>
        </p:spPr>
        <p:txBody>
          <a:bodyPr/>
          <a:lstStyle>
            <a:lvl1pPr>
              <a:defRPr sz="12300"/>
            </a:lvl1pPr>
            <a:lvl2pPr>
              <a:defRPr sz="10300"/>
            </a:lvl2pPr>
            <a:lvl3pPr>
              <a:defRPr sz="93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E07233A-B0CC-0D4C-8E3F-21C9F65D6EAA}" type="datetimeFigureOut">
              <a:rPr lang="en-US" smtClean="0"/>
              <a:pPr/>
              <a:t>4/28/14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F36AF28-B7E8-0A4A-AA20-CCCC5FE12B77}"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E07233A-B0CC-0D4C-8E3F-21C9F65D6EAA}" type="datetimeFigureOut">
              <a:rPr lang="en-US" smtClean="0"/>
              <a:pPr/>
              <a:t>4/28/14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F36AF28-B7E8-0A4A-AA20-CCCC5FE12B77}"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E07233A-B0CC-0D4C-8E3F-21C9F65D6EAA}" type="datetimeFigureOut">
              <a:rPr lang="en-US" smtClean="0"/>
              <a:pPr/>
              <a:t>4/28/14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F36AF28-B7E8-0A4A-AA20-CCCC5FE12B77}"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529080"/>
            <a:ext cx="14439902" cy="6507480"/>
          </a:xfrm>
        </p:spPr>
        <p:txBody>
          <a:bodyPr anchor="b"/>
          <a:lstStyle>
            <a:lvl1pPr algn="l">
              <a:defRPr sz="10300" b="1"/>
            </a:lvl1pPr>
          </a:lstStyle>
          <a:p>
            <a:r>
              <a:rPr lang="en-US" smtClean="0"/>
              <a:t>Click to edit Master title style</a:t>
            </a:r>
            <a:endParaRPr lang="en-US"/>
          </a:p>
        </p:txBody>
      </p:sp>
      <p:sp>
        <p:nvSpPr>
          <p:cNvPr id="3" name="Content Placeholder 2"/>
          <p:cNvSpPr>
            <a:spLocks noGrp="1"/>
          </p:cNvSpPr>
          <p:nvPr>
            <p:ph idx="1"/>
          </p:nvPr>
        </p:nvSpPr>
        <p:spPr>
          <a:xfrm>
            <a:off x="17160240" y="1529083"/>
            <a:ext cx="24536400" cy="32777433"/>
          </a:xfrm>
        </p:spPr>
        <p:txBody>
          <a:bodyPr/>
          <a:lstStyle>
            <a:lvl1pPr>
              <a:defRPr sz="16500"/>
            </a:lvl1pPr>
            <a:lvl2pPr>
              <a:defRPr sz="14400"/>
            </a:lvl2pPr>
            <a:lvl3pPr>
              <a:defRPr sz="12300"/>
            </a:lvl3pPr>
            <a:lvl4pPr>
              <a:defRPr sz="10300"/>
            </a:lvl4pPr>
            <a:lvl5pPr>
              <a:defRPr sz="10300"/>
            </a:lvl5pPr>
            <a:lvl6pPr>
              <a:defRPr sz="10300"/>
            </a:lvl6pPr>
            <a:lvl7pPr>
              <a:defRPr sz="10300"/>
            </a:lvl7pPr>
            <a:lvl8pPr>
              <a:defRPr sz="10300"/>
            </a:lvl8pPr>
            <a:lvl9pPr>
              <a:defRPr sz="10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4563" y="8036563"/>
            <a:ext cx="14439902" cy="26269953"/>
          </a:xfrm>
        </p:spPr>
        <p:txBody>
          <a:bodyPr/>
          <a:lstStyle>
            <a:lvl1pPr marL="0" indent="0">
              <a:buNone/>
              <a:defRPr sz="7200"/>
            </a:lvl1pPr>
            <a:lvl2pPr marL="2351288" indent="0">
              <a:buNone/>
              <a:defRPr sz="6200"/>
            </a:lvl2pPr>
            <a:lvl3pPr marL="4702576" indent="0">
              <a:buNone/>
              <a:defRPr sz="5100"/>
            </a:lvl3pPr>
            <a:lvl4pPr marL="7053864" indent="0">
              <a:buNone/>
              <a:defRPr sz="4600"/>
            </a:lvl4pPr>
            <a:lvl5pPr marL="9405153" indent="0">
              <a:buNone/>
              <a:defRPr sz="4600"/>
            </a:lvl5pPr>
            <a:lvl6pPr marL="11756441" indent="0">
              <a:buNone/>
              <a:defRPr sz="4600"/>
            </a:lvl6pPr>
            <a:lvl7pPr marL="14107729" indent="0">
              <a:buNone/>
              <a:defRPr sz="4600"/>
            </a:lvl7pPr>
            <a:lvl8pPr marL="16459017" indent="0">
              <a:buNone/>
              <a:defRPr sz="4600"/>
            </a:lvl8pPr>
            <a:lvl9pPr marL="18810305" indent="0">
              <a:buNone/>
              <a:defRPr sz="4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07233A-B0CC-0D4C-8E3F-21C9F65D6EAA}" type="datetimeFigureOut">
              <a:rPr lang="en-US" smtClean="0"/>
              <a:pPr/>
              <a:t>4/28/14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F36AF28-B7E8-0A4A-AA20-CCCC5FE12B77}"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6883360"/>
            <a:ext cx="26334720" cy="3173733"/>
          </a:xfrm>
        </p:spPr>
        <p:txBody>
          <a:bodyPr anchor="b"/>
          <a:lstStyle>
            <a:lvl1pPr algn="l">
              <a:defRPr sz="10300" b="1"/>
            </a:lvl1pPr>
          </a:lstStyle>
          <a:p>
            <a:r>
              <a:rPr lang="en-US" smtClean="0"/>
              <a:t>Click to edit Master title style</a:t>
            </a:r>
            <a:endParaRPr lang="en-US"/>
          </a:p>
        </p:txBody>
      </p:sp>
      <p:sp>
        <p:nvSpPr>
          <p:cNvPr id="3" name="Picture Placeholder 2"/>
          <p:cNvSpPr>
            <a:spLocks noGrp="1"/>
          </p:cNvSpPr>
          <p:nvPr>
            <p:ph type="pic" idx="1"/>
          </p:nvPr>
        </p:nvSpPr>
        <p:spPr>
          <a:xfrm>
            <a:off x="8602982" y="3431540"/>
            <a:ext cx="26334720" cy="23042880"/>
          </a:xfrm>
        </p:spPr>
        <p:txBody>
          <a:bodyPr/>
          <a:lstStyle>
            <a:lvl1pPr marL="0" indent="0">
              <a:buNone/>
              <a:defRPr sz="16500"/>
            </a:lvl1pPr>
            <a:lvl2pPr marL="2351288" indent="0">
              <a:buNone/>
              <a:defRPr sz="14400"/>
            </a:lvl2pPr>
            <a:lvl3pPr marL="4702576" indent="0">
              <a:buNone/>
              <a:defRPr sz="12300"/>
            </a:lvl3pPr>
            <a:lvl4pPr marL="7053864" indent="0">
              <a:buNone/>
              <a:defRPr sz="10300"/>
            </a:lvl4pPr>
            <a:lvl5pPr marL="9405153" indent="0">
              <a:buNone/>
              <a:defRPr sz="10300"/>
            </a:lvl5pPr>
            <a:lvl6pPr marL="11756441" indent="0">
              <a:buNone/>
              <a:defRPr sz="10300"/>
            </a:lvl6pPr>
            <a:lvl7pPr marL="14107729" indent="0">
              <a:buNone/>
              <a:defRPr sz="10300"/>
            </a:lvl7pPr>
            <a:lvl8pPr marL="16459017" indent="0">
              <a:buNone/>
              <a:defRPr sz="10300"/>
            </a:lvl8pPr>
            <a:lvl9pPr marL="18810305" indent="0">
              <a:buNone/>
              <a:defRPr sz="10300"/>
            </a:lvl9pPr>
          </a:lstStyle>
          <a:p>
            <a:endParaRPr lang="en-US" dirty="0"/>
          </a:p>
        </p:txBody>
      </p:sp>
      <p:sp>
        <p:nvSpPr>
          <p:cNvPr id="4" name="Text Placeholder 3"/>
          <p:cNvSpPr>
            <a:spLocks noGrp="1"/>
          </p:cNvSpPr>
          <p:nvPr>
            <p:ph type="body" sz="half" idx="2"/>
          </p:nvPr>
        </p:nvSpPr>
        <p:spPr>
          <a:xfrm>
            <a:off x="8602982" y="30057093"/>
            <a:ext cx="26334720" cy="4507227"/>
          </a:xfrm>
        </p:spPr>
        <p:txBody>
          <a:bodyPr/>
          <a:lstStyle>
            <a:lvl1pPr marL="0" indent="0">
              <a:buNone/>
              <a:defRPr sz="7200"/>
            </a:lvl1pPr>
            <a:lvl2pPr marL="2351288" indent="0">
              <a:buNone/>
              <a:defRPr sz="6200"/>
            </a:lvl2pPr>
            <a:lvl3pPr marL="4702576" indent="0">
              <a:buNone/>
              <a:defRPr sz="5100"/>
            </a:lvl3pPr>
            <a:lvl4pPr marL="7053864" indent="0">
              <a:buNone/>
              <a:defRPr sz="4600"/>
            </a:lvl4pPr>
            <a:lvl5pPr marL="9405153" indent="0">
              <a:buNone/>
              <a:defRPr sz="4600"/>
            </a:lvl5pPr>
            <a:lvl6pPr marL="11756441" indent="0">
              <a:buNone/>
              <a:defRPr sz="4600"/>
            </a:lvl6pPr>
            <a:lvl7pPr marL="14107729" indent="0">
              <a:buNone/>
              <a:defRPr sz="4600"/>
            </a:lvl7pPr>
            <a:lvl8pPr marL="16459017" indent="0">
              <a:buNone/>
              <a:defRPr sz="4600"/>
            </a:lvl8pPr>
            <a:lvl9pPr marL="18810305" indent="0">
              <a:buNone/>
              <a:defRPr sz="4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07233A-B0CC-0D4C-8E3F-21C9F65D6EAA}" type="datetimeFigureOut">
              <a:rPr lang="en-US" smtClean="0"/>
              <a:pPr/>
              <a:t>4/28/14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F36AF28-B7E8-0A4A-AA20-CCCC5FE12B77}"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537973"/>
            <a:ext cx="39502080" cy="6400800"/>
          </a:xfrm>
          <a:prstGeom prst="rect">
            <a:avLst/>
          </a:prstGeom>
        </p:spPr>
        <p:txBody>
          <a:bodyPr vert="horz" lIns="470258" tIns="235129" rIns="470258" bIns="235129"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2194560" y="8961123"/>
            <a:ext cx="39502080" cy="25345393"/>
          </a:xfrm>
          <a:prstGeom prst="rect">
            <a:avLst/>
          </a:prstGeom>
        </p:spPr>
        <p:txBody>
          <a:bodyPr vert="horz" lIns="470258" tIns="235129" rIns="470258" bIns="23512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2194560" y="35595563"/>
            <a:ext cx="10241280" cy="2044700"/>
          </a:xfrm>
          <a:prstGeom prst="rect">
            <a:avLst/>
          </a:prstGeom>
        </p:spPr>
        <p:txBody>
          <a:bodyPr vert="horz" lIns="470258" tIns="235129" rIns="470258" bIns="235129" rtlCol="0" anchor="ctr"/>
          <a:lstStyle>
            <a:lvl1pPr algn="l">
              <a:defRPr sz="6200">
                <a:solidFill>
                  <a:schemeClr val="tx1">
                    <a:tint val="75000"/>
                  </a:schemeClr>
                </a:solidFill>
              </a:defRPr>
            </a:lvl1pPr>
          </a:lstStyle>
          <a:p>
            <a:fld id="{7E07233A-B0CC-0D4C-8E3F-21C9F65D6EAA}" type="datetimeFigureOut">
              <a:rPr lang="en-US" smtClean="0"/>
              <a:pPr/>
              <a:t>4/28/14</a:t>
            </a:fld>
            <a:endParaRPr lang="en-US" dirty="0"/>
          </a:p>
        </p:txBody>
      </p:sp>
      <p:sp>
        <p:nvSpPr>
          <p:cNvPr id="5" name="Footer Placeholder 4"/>
          <p:cNvSpPr>
            <a:spLocks noGrp="1"/>
          </p:cNvSpPr>
          <p:nvPr>
            <p:ph type="ftr" sz="quarter" idx="3"/>
          </p:nvPr>
        </p:nvSpPr>
        <p:spPr>
          <a:xfrm>
            <a:off x="14996160" y="35595563"/>
            <a:ext cx="13898880" cy="2044700"/>
          </a:xfrm>
          <a:prstGeom prst="rect">
            <a:avLst/>
          </a:prstGeom>
        </p:spPr>
        <p:txBody>
          <a:bodyPr vert="horz" lIns="470258" tIns="235129" rIns="470258" bIns="235129" rtlCol="0" anchor="ctr"/>
          <a:lstStyle>
            <a:lvl1pPr algn="ctr">
              <a:defRPr sz="6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31455360" y="35595563"/>
            <a:ext cx="10241280" cy="2044700"/>
          </a:xfrm>
          <a:prstGeom prst="rect">
            <a:avLst/>
          </a:prstGeom>
        </p:spPr>
        <p:txBody>
          <a:bodyPr vert="horz" lIns="470258" tIns="235129" rIns="470258" bIns="235129" rtlCol="0" anchor="ctr"/>
          <a:lstStyle>
            <a:lvl1pPr algn="r">
              <a:defRPr sz="6200">
                <a:solidFill>
                  <a:schemeClr val="tx1">
                    <a:tint val="75000"/>
                  </a:schemeClr>
                </a:solidFill>
              </a:defRPr>
            </a:lvl1pPr>
          </a:lstStyle>
          <a:p>
            <a:fld id="{8F36AF28-B7E8-0A4A-AA20-CCCC5FE12B77}"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351288" rtl="0" eaLnBrk="1" latinLnBrk="0" hangingPunct="1">
        <a:spcBef>
          <a:spcPct val="0"/>
        </a:spcBef>
        <a:buNone/>
        <a:defRPr sz="22600" kern="1200">
          <a:solidFill>
            <a:schemeClr val="tx1"/>
          </a:solidFill>
          <a:latin typeface="+mj-lt"/>
          <a:ea typeface="+mj-ea"/>
          <a:cs typeface="+mj-cs"/>
        </a:defRPr>
      </a:lvl1pPr>
    </p:titleStyle>
    <p:bodyStyle>
      <a:lvl1pPr marL="1763466" indent="-1763466" algn="l" defTabSz="2351288" rtl="0" eaLnBrk="1" latinLnBrk="0" hangingPunct="1">
        <a:spcBef>
          <a:spcPct val="20000"/>
        </a:spcBef>
        <a:buFont typeface="Arial"/>
        <a:buChar char="•"/>
        <a:defRPr sz="16500" kern="1200">
          <a:solidFill>
            <a:schemeClr val="tx1"/>
          </a:solidFill>
          <a:latin typeface="+mn-lt"/>
          <a:ea typeface="+mn-ea"/>
          <a:cs typeface="+mn-cs"/>
        </a:defRPr>
      </a:lvl1pPr>
      <a:lvl2pPr marL="3820843" indent="-1469555" algn="l" defTabSz="2351288" rtl="0" eaLnBrk="1" latinLnBrk="0" hangingPunct="1">
        <a:spcBef>
          <a:spcPct val="20000"/>
        </a:spcBef>
        <a:buFont typeface="Arial"/>
        <a:buChar char="–"/>
        <a:defRPr sz="14400" kern="1200">
          <a:solidFill>
            <a:schemeClr val="tx1"/>
          </a:solidFill>
          <a:latin typeface="+mn-lt"/>
          <a:ea typeface="+mn-ea"/>
          <a:cs typeface="+mn-cs"/>
        </a:defRPr>
      </a:lvl2pPr>
      <a:lvl3pPr marL="5878220" indent="-1175644" algn="l" defTabSz="2351288" rtl="0" eaLnBrk="1" latinLnBrk="0" hangingPunct="1">
        <a:spcBef>
          <a:spcPct val="20000"/>
        </a:spcBef>
        <a:buFont typeface="Arial"/>
        <a:buChar char="•"/>
        <a:defRPr sz="12300" kern="1200">
          <a:solidFill>
            <a:schemeClr val="tx1"/>
          </a:solidFill>
          <a:latin typeface="+mn-lt"/>
          <a:ea typeface="+mn-ea"/>
          <a:cs typeface="+mn-cs"/>
        </a:defRPr>
      </a:lvl3pPr>
      <a:lvl4pPr marL="8229509" indent="-1175644" algn="l" defTabSz="2351288" rtl="0" eaLnBrk="1" latinLnBrk="0" hangingPunct="1">
        <a:spcBef>
          <a:spcPct val="20000"/>
        </a:spcBef>
        <a:buFont typeface="Arial"/>
        <a:buChar char="–"/>
        <a:defRPr sz="10300" kern="1200">
          <a:solidFill>
            <a:schemeClr val="tx1"/>
          </a:solidFill>
          <a:latin typeface="+mn-lt"/>
          <a:ea typeface="+mn-ea"/>
          <a:cs typeface="+mn-cs"/>
        </a:defRPr>
      </a:lvl4pPr>
      <a:lvl5pPr marL="10580797" indent="-1175644" algn="l" defTabSz="2351288" rtl="0" eaLnBrk="1" latinLnBrk="0" hangingPunct="1">
        <a:spcBef>
          <a:spcPct val="20000"/>
        </a:spcBef>
        <a:buFont typeface="Arial"/>
        <a:buChar char="»"/>
        <a:defRPr sz="10300" kern="1200">
          <a:solidFill>
            <a:schemeClr val="tx1"/>
          </a:solidFill>
          <a:latin typeface="+mn-lt"/>
          <a:ea typeface="+mn-ea"/>
          <a:cs typeface="+mn-cs"/>
        </a:defRPr>
      </a:lvl5pPr>
      <a:lvl6pPr marL="12932085" indent="-1175644" algn="l" defTabSz="2351288" rtl="0" eaLnBrk="1" latinLnBrk="0" hangingPunct="1">
        <a:spcBef>
          <a:spcPct val="20000"/>
        </a:spcBef>
        <a:buFont typeface="Arial"/>
        <a:buChar char="•"/>
        <a:defRPr sz="10300" kern="1200">
          <a:solidFill>
            <a:schemeClr val="tx1"/>
          </a:solidFill>
          <a:latin typeface="+mn-lt"/>
          <a:ea typeface="+mn-ea"/>
          <a:cs typeface="+mn-cs"/>
        </a:defRPr>
      </a:lvl6pPr>
      <a:lvl7pPr marL="15283373" indent="-1175644" algn="l" defTabSz="2351288" rtl="0" eaLnBrk="1" latinLnBrk="0" hangingPunct="1">
        <a:spcBef>
          <a:spcPct val="20000"/>
        </a:spcBef>
        <a:buFont typeface="Arial"/>
        <a:buChar char="•"/>
        <a:defRPr sz="10300" kern="1200">
          <a:solidFill>
            <a:schemeClr val="tx1"/>
          </a:solidFill>
          <a:latin typeface="+mn-lt"/>
          <a:ea typeface="+mn-ea"/>
          <a:cs typeface="+mn-cs"/>
        </a:defRPr>
      </a:lvl7pPr>
      <a:lvl8pPr marL="17634661" indent="-1175644" algn="l" defTabSz="2351288" rtl="0" eaLnBrk="1" latinLnBrk="0" hangingPunct="1">
        <a:spcBef>
          <a:spcPct val="20000"/>
        </a:spcBef>
        <a:buFont typeface="Arial"/>
        <a:buChar char="•"/>
        <a:defRPr sz="10300" kern="1200">
          <a:solidFill>
            <a:schemeClr val="tx1"/>
          </a:solidFill>
          <a:latin typeface="+mn-lt"/>
          <a:ea typeface="+mn-ea"/>
          <a:cs typeface="+mn-cs"/>
        </a:defRPr>
      </a:lvl8pPr>
      <a:lvl9pPr marL="19985949" indent="-1175644" algn="l" defTabSz="2351288" rtl="0" eaLnBrk="1" latinLnBrk="0" hangingPunct="1">
        <a:spcBef>
          <a:spcPct val="20000"/>
        </a:spcBef>
        <a:buFont typeface="Arial"/>
        <a:buChar char="•"/>
        <a:defRPr sz="10300" kern="1200">
          <a:solidFill>
            <a:schemeClr val="tx1"/>
          </a:solidFill>
          <a:latin typeface="+mn-lt"/>
          <a:ea typeface="+mn-ea"/>
          <a:cs typeface="+mn-cs"/>
        </a:defRPr>
      </a:lvl9pPr>
    </p:bodyStyle>
    <p:otherStyle>
      <a:defPPr>
        <a:defRPr lang="en-US"/>
      </a:defPPr>
      <a:lvl1pPr marL="0" algn="l" defTabSz="2351288" rtl="0" eaLnBrk="1" latinLnBrk="0" hangingPunct="1">
        <a:defRPr sz="9300" kern="1200">
          <a:solidFill>
            <a:schemeClr val="tx1"/>
          </a:solidFill>
          <a:latin typeface="+mn-lt"/>
          <a:ea typeface="+mn-ea"/>
          <a:cs typeface="+mn-cs"/>
        </a:defRPr>
      </a:lvl1pPr>
      <a:lvl2pPr marL="2351288" algn="l" defTabSz="2351288" rtl="0" eaLnBrk="1" latinLnBrk="0" hangingPunct="1">
        <a:defRPr sz="9300" kern="1200">
          <a:solidFill>
            <a:schemeClr val="tx1"/>
          </a:solidFill>
          <a:latin typeface="+mn-lt"/>
          <a:ea typeface="+mn-ea"/>
          <a:cs typeface="+mn-cs"/>
        </a:defRPr>
      </a:lvl2pPr>
      <a:lvl3pPr marL="4702576" algn="l" defTabSz="2351288" rtl="0" eaLnBrk="1" latinLnBrk="0" hangingPunct="1">
        <a:defRPr sz="9300" kern="1200">
          <a:solidFill>
            <a:schemeClr val="tx1"/>
          </a:solidFill>
          <a:latin typeface="+mn-lt"/>
          <a:ea typeface="+mn-ea"/>
          <a:cs typeface="+mn-cs"/>
        </a:defRPr>
      </a:lvl3pPr>
      <a:lvl4pPr marL="7053864" algn="l" defTabSz="2351288" rtl="0" eaLnBrk="1" latinLnBrk="0" hangingPunct="1">
        <a:defRPr sz="9300" kern="1200">
          <a:solidFill>
            <a:schemeClr val="tx1"/>
          </a:solidFill>
          <a:latin typeface="+mn-lt"/>
          <a:ea typeface="+mn-ea"/>
          <a:cs typeface="+mn-cs"/>
        </a:defRPr>
      </a:lvl4pPr>
      <a:lvl5pPr marL="9405153" algn="l" defTabSz="2351288" rtl="0" eaLnBrk="1" latinLnBrk="0" hangingPunct="1">
        <a:defRPr sz="9300" kern="1200">
          <a:solidFill>
            <a:schemeClr val="tx1"/>
          </a:solidFill>
          <a:latin typeface="+mn-lt"/>
          <a:ea typeface="+mn-ea"/>
          <a:cs typeface="+mn-cs"/>
        </a:defRPr>
      </a:lvl5pPr>
      <a:lvl6pPr marL="11756441" algn="l" defTabSz="2351288" rtl="0" eaLnBrk="1" latinLnBrk="0" hangingPunct="1">
        <a:defRPr sz="9300" kern="1200">
          <a:solidFill>
            <a:schemeClr val="tx1"/>
          </a:solidFill>
          <a:latin typeface="+mn-lt"/>
          <a:ea typeface="+mn-ea"/>
          <a:cs typeface="+mn-cs"/>
        </a:defRPr>
      </a:lvl6pPr>
      <a:lvl7pPr marL="14107729" algn="l" defTabSz="2351288" rtl="0" eaLnBrk="1" latinLnBrk="0" hangingPunct="1">
        <a:defRPr sz="9300" kern="1200">
          <a:solidFill>
            <a:schemeClr val="tx1"/>
          </a:solidFill>
          <a:latin typeface="+mn-lt"/>
          <a:ea typeface="+mn-ea"/>
          <a:cs typeface="+mn-cs"/>
        </a:defRPr>
      </a:lvl7pPr>
      <a:lvl8pPr marL="16459017" algn="l" defTabSz="2351288" rtl="0" eaLnBrk="1" latinLnBrk="0" hangingPunct="1">
        <a:defRPr sz="9300" kern="1200">
          <a:solidFill>
            <a:schemeClr val="tx1"/>
          </a:solidFill>
          <a:latin typeface="+mn-lt"/>
          <a:ea typeface="+mn-ea"/>
          <a:cs typeface="+mn-cs"/>
        </a:defRPr>
      </a:lvl8pPr>
      <a:lvl9pPr marL="18810305" algn="l" defTabSz="2351288" rtl="0" eaLnBrk="1" latinLnBrk="0" hangingPunct="1">
        <a:defRPr sz="9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chart" Target="../charts/chart1.xml"/><Relationship Id="rId1" Type="http://schemas.openxmlformats.org/officeDocument/2006/relationships/slideLayout" Target="../slideLayouts/slideLayout6.xml"/><Relationship Id="rId2" Type="http://schemas.openxmlformats.org/officeDocument/2006/relationships/image" Target="../media/image1.gif"/><Relationship Id="rId3" Type="http://schemas.openxmlformats.org/officeDocument/2006/relationships/image" Target="../media/image2.png"/><Relationship Id="rId5"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5"/>
          <p:cNvSpPr>
            <a:spLocks noGrp="1"/>
          </p:cNvSpPr>
          <p:nvPr>
            <p:ph type="title"/>
          </p:nvPr>
        </p:nvSpPr>
        <p:spPr>
          <a:xfrm>
            <a:off x="2540168" y="1058965"/>
            <a:ext cx="39818454" cy="3532515"/>
          </a:xfrm>
          <a:solidFill>
            <a:schemeClr val="accent2">
              <a:lumMod val="20000"/>
              <a:lumOff val="80000"/>
            </a:schemeClr>
          </a:solidFill>
          <a:ln>
            <a:solidFill>
              <a:schemeClr val="tx1"/>
            </a:solidFill>
          </a:ln>
        </p:spPr>
        <p:txBody>
          <a:bodyPr tIns="457200" bIns="457200" anchor="t">
            <a:normAutofit/>
          </a:bodyPr>
          <a:lstStyle/>
          <a:p>
            <a:r>
              <a:rPr lang="en-US" sz="7000" b="1" dirty="0" smtClean="0">
                <a:latin typeface="Georgia"/>
                <a:cs typeface="Georgia"/>
              </a:rPr>
              <a:t>Is Alcohol Consumption Correlated with Higher </a:t>
            </a:r>
            <a:r>
              <a:rPr lang="en-US" sz="7000" b="1" dirty="0">
                <a:latin typeface="Georgia"/>
                <a:cs typeface="Georgia"/>
              </a:rPr>
              <a:t>R</a:t>
            </a:r>
            <a:r>
              <a:rPr lang="en-US" sz="7000" b="1" dirty="0" smtClean="0">
                <a:latin typeface="Georgia"/>
                <a:cs typeface="Georgia"/>
              </a:rPr>
              <a:t>ates of Cancer?</a:t>
            </a:r>
            <a:r>
              <a:rPr lang="en-US" sz="8600" b="1" dirty="0" smtClean="0">
                <a:latin typeface="Georgia"/>
                <a:cs typeface="Georgia"/>
              </a:rPr>
              <a:t/>
            </a:r>
            <a:br>
              <a:rPr lang="en-US" sz="8600" b="1" dirty="0" smtClean="0">
                <a:latin typeface="Georgia"/>
                <a:cs typeface="Georgia"/>
              </a:rPr>
            </a:br>
            <a:r>
              <a:rPr lang="en-US" sz="4000" dirty="0" smtClean="0">
                <a:latin typeface="Georgia"/>
                <a:cs typeface="Georgia"/>
              </a:rPr>
              <a:t>Sammy Draper ‘14 and Amara Weiss ’14</a:t>
            </a:r>
            <a:br>
              <a:rPr lang="en-US" sz="4000" dirty="0" smtClean="0">
                <a:latin typeface="Georgia"/>
                <a:cs typeface="Georgia"/>
              </a:rPr>
            </a:br>
            <a:r>
              <a:rPr lang="en-US" sz="4000" dirty="0" smtClean="0">
                <a:latin typeface="Georgia"/>
                <a:cs typeface="Georgia"/>
              </a:rPr>
              <a:t>Environmental Studies Department, Colby College, Waterville, Maine</a:t>
            </a:r>
            <a:endParaRPr lang="en-US" sz="4000" b="1" dirty="0">
              <a:latin typeface="Georgia"/>
              <a:cs typeface="Georgia"/>
            </a:endParaRPr>
          </a:p>
        </p:txBody>
      </p:sp>
      <p:sp>
        <p:nvSpPr>
          <p:cNvPr id="15" name="TextBox 14"/>
          <p:cNvSpPr txBox="1"/>
          <p:nvPr/>
        </p:nvSpPr>
        <p:spPr>
          <a:xfrm>
            <a:off x="2540168" y="5072212"/>
            <a:ext cx="12754533" cy="9040166"/>
          </a:xfrm>
          <a:prstGeom prst="rect">
            <a:avLst/>
          </a:prstGeom>
          <a:solidFill>
            <a:schemeClr val="accent5">
              <a:lumMod val="20000"/>
              <a:lumOff val="80000"/>
            </a:schemeClr>
          </a:solidFill>
          <a:ln>
            <a:solidFill>
              <a:schemeClr val="tx1"/>
            </a:solidFill>
          </a:ln>
        </p:spPr>
        <p:txBody>
          <a:bodyPr wrap="square" lIns="457200" tIns="457200" rIns="457200" bIns="457200" rtlCol="0">
            <a:spAutoFit/>
          </a:bodyPr>
          <a:lstStyle/>
          <a:p>
            <a:pPr algn="ctr"/>
            <a:r>
              <a:rPr lang="en-US" sz="5300" b="1" dirty="0" smtClean="0">
                <a:latin typeface="Georgia"/>
                <a:cs typeface="Georgia"/>
              </a:rPr>
              <a:t>Cancer Statistics</a:t>
            </a:r>
          </a:p>
          <a:p>
            <a:pPr>
              <a:buFont typeface="Arial"/>
              <a:buChar char="•"/>
            </a:pPr>
            <a:r>
              <a:rPr lang="en-US" sz="3600" dirty="0">
                <a:latin typeface="Georgia"/>
                <a:cs typeface="Georgia"/>
              </a:rPr>
              <a:t>“Cancer is the leading cause of death in economically developed countries and the second leading cause of death in developing countries.”</a:t>
            </a:r>
            <a:r>
              <a:rPr lang="en-US" sz="3600" baseline="30000" dirty="0">
                <a:latin typeface="Georgia"/>
                <a:cs typeface="Georgia"/>
              </a:rPr>
              <a:t>5 </a:t>
            </a:r>
            <a:r>
              <a:rPr lang="en-US" sz="3600" dirty="0">
                <a:latin typeface="Georgia"/>
                <a:cs typeface="Georgia"/>
              </a:rPr>
              <a:t>In 2008, there were 7.6 million global deaths directly attributed to cancer worldwide</a:t>
            </a:r>
            <a:r>
              <a:rPr lang="en-US" sz="3600" dirty="0" smtClean="0">
                <a:latin typeface="Georgia"/>
                <a:cs typeface="Georgia"/>
              </a:rPr>
              <a:t>.</a:t>
            </a:r>
            <a:r>
              <a:rPr lang="en-US" sz="3600" baseline="30000" dirty="0" smtClean="0">
                <a:latin typeface="Georgia"/>
                <a:cs typeface="Georgia"/>
              </a:rPr>
              <a:t>1</a:t>
            </a:r>
            <a:endParaRPr lang="en-US" sz="3600" baseline="30000" dirty="0" smtClean="0">
              <a:latin typeface="Georgia"/>
              <a:cs typeface="Georgia"/>
            </a:endParaRPr>
          </a:p>
          <a:p>
            <a:pPr>
              <a:buFont typeface="Arial"/>
              <a:buChar char="•"/>
            </a:pPr>
            <a:r>
              <a:rPr lang="en-US" sz="3600" dirty="0" smtClean="0">
                <a:latin typeface="Georgia"/>
                <a:cs typeface="Georgia"/>
              </a:rPr>
              <a:t>A</a:t>
            </a:r>
            <a:r>
              <a:rPr lang="en-US" sz="3600" dirty="0" smtClean="0">
                <a:latin typeface="Georgia"/>
                <a:cs typeface="Georgia"/>
              </a:rPr>
              <a:t> “</a:t>
            </a:r>
            <a:r>
              <a:rPr lang="en-US" sz="3600" dirty="0">
                <a:latin typeface="Georgia"/>
                <a:cs typeface="Georgia"/>
              </a:rPr>
              <a:t>significant proportion</a:t>
            </a:r>
            <a:r>
              <a:rPr lang="en-US" sz="3600" dirty="0" smtClean="0">
                <a:latin typeface="Georgia"/>
                <a:cs typeface="Georgia"/>
              </a:rPr>
              <a:t>”</a:t>
            </a:r>
            <a:r>
              <a:rPr lang="en-US" sz="3600" baseline="30000" dirty="0" smtClean="0">
                <a:latin typeface="Georgia"/>
                <a:cs typeface="Georgia"/>
              </a:rPr>
              <a:t> </a:t>
            </a:r>
            <a:r>
              <a:rPr lang="en-US" sz="3600" dirty="0">
                <a:latin typeface="Georgia"/>
                <a:cs typeface="Georgia"/>
              </a:rPr>
              <a:t>of</a:t>
            </a:r>
            <a:r>
              <a:rPr lang="en-US" sz="3600" dirty="0" smtClean="0">
                <a:latin typeface="Georgia"/>
                <a:cs typeface="Georgia"/>
              </a:rPr>
              <a:t> cancer </a:t>
            </a:r>
            <a:r>
              <a:rPr lang="en-US" sz="3600" dirty="0">
                <a:latin typeface="Georgia"/>
                <a:cs typeface="Georgia"/>
              </a:rPr>
              <a:t>deaths are attributed to environmental exposure or hazard</a:t>
            </a:r>
            <a:r>
              <a:rPr lang="en-US" sz="3600" dirty="0" smtClean="0">
                <a:latin typeface="Georgia"/>
                <a:cs typeface="Georgia"/>
              </a:rPr>
              <a:t>.</a:t>
            </a:r>
            <a:r>
              <a:rPr lang="en-US" sz="3600" baseline="30000" dirty="0" smtClean="0">
                <a:latin typeface="Georgia"/>
                <a:cs typeface="Georgia"/>
              </a:rPr>
              <a:t>1</a:t>
            </a:r>
            <a:endParaRPr lang="en-US" sz="3600" dirty="0" smtClean="0">
              <a:latin typeface="Georgia"/>
              <a:cs typeface="Georgia"/>
            </a:endParaRPr>
          </a:p>
          <a:p>
            <a:pPr>
              <a:buFont typeface="Arial"/>
              <a:buChar char="•"/>
            </a:pPr>
            <a:r>
              <a:rPr lang="en-US" sz="3600" dirty="0">
                <a:latin typeface="Georgia"/>
                <a:cs typeface="Georgia"/>
              </a:rPr>
              <a:t>Alcohol is an external variable that has been linked to multiple</a:t>
            </a:r>
            <a:r>
              <a:rPr lang="en-US" sz="3600" dirty="0" smtClean="0">
                <a:latin typeface="Georgia"/>
                <a:cs typeface="Georgia"/>
              </a:rPr>
              <a:t> </a:t>
            </a:r>
            <a:r>
              <a:rPr lang="en-US" sz="3600" dirty="0" smtClean="0">
                <a:latin typeface="Georgia"/>
                <a:cs typeface="Georgia"/>
              </a:rPr>
              <a:t>types of cancer</a:t>
            </a:r>
            <a:r>
              <a:rPr lang="en-US" sz="3600" dirty="0" smtClean="0">
                <a:latin typeface="Georgia"/>
                <a:cs typeface="Georgia"/>
              </a:rPr>
              <a:t> </a:t>
            </a:r>
            <a:r>
              <a:rPr lang="en-US" sz="3600" dirty="0">
                <a:latin typeface="Georgia"/>
                <a:cs typeface="Georgia"/>
              </a:rPr>
              <a:t>worldwide</a:t>
            </a:r>
            <a:r>
              <a:rPr lang="en-US" sz="3600" dirty="0" smtClean="0">
                <a:latin typeface="Georgia"/>
                <a:cs typeface="Georgia"/>
              </a:rPr>
              <a:t>.</a:t>
            </a:r>
            <a:r>
              <a:rPr lang="en-US" sz="3600" baseline="30000" dirty="0" smtClean="0">
                <a:latin typeface="Georgia"/>
                <a:cs typeface="Georgia"/>
              </a:rPr>
              <a:t>1</a:t>
            </a:r>
            <a:r>
              <a:rPr lang="en-US" sz="3600" dirty="0" smtClean="0">
                <a:latin typeface="Georgia"/>
                <a:cs typeface="Georgia"/>
              </a:rPr>
              <a:t> </a:t>
            </a:r>
            <a:r>
              <a:rPr lang="en-US" sz="3600" dirty="0">
                <a:latin typeface="Georgia"/>
                <a:cs typeface="Georgia"/>
              </a:rPr>
              <a:t>Because cancers linked to alcohol consumption are also cancers that are deemed most threatening on a global </a:t>
            </a:r>
            <a:r>
              <a:rPr lang="en-US" sz="3600" dirty="0" smtClean="0">
                <a:latin typeface="Georgia"/>
                <a:cs typeface="Georgia"/>
              </a:rPr>
              <a:t>scale</a:t>
            </a:r>
            <a:r>
              <a:rPr lang="en-US" sz="3600" dirty="0" smtClean="0">
                <a:latin typeface="Georgia"/>
                <a:cs typeface="Georgia"/>
              </a:rPr>
              <a:t>,</a:t>
            </a:r>
            <a:r>
              <a:rPr lang="en-US" sz="3600" baseline="30000" dirty="0" smtClean="0">
                <a:latin typeface="Georgia"/>
                <a:cs typeface="Georgia"/>
              </a:rPr>
              <a:t>1</a:t>
            </a:r>
            <a:r>
              <a:rPr lang="en-US" sz="3600" dirty="0" smtClean="0">
                <a:latin typeface="Georgia"/>
                <a:cs typeface="Georgia"/>
              </a:rPr>
              <a:t> </a:t>
            </a:r>
            <a:r>
              <a:rPr lang="en-US" sz="3600" dirty="0">
                <a:latin typeface="Georgia"/>
                <a:cs typeface="Georgia"/>
              </a:rPr>
              <a:t>research on the correlation between alcohol consumption and cancer rates is pertinent and necessary. One such example is breast cancer</a:t>
            </a:r>
            <a:r>
              <a:rPr lang="en-US" sz="3600" dirty="0" smtClean="0">
                <a:latin typeface="Georgia"/>
                <a:cs typeface="Georgia"/>
              </a:rPr>
              <a:t>.</a:t>
            </a:r>
            <a:r>
              <a:rPr lang="en-US" sz="3600" baseline="30000" dirty="0">
                <a:latin typeface="Georgia"/>
                <a:cs typeface="Georgia"/>
              </a:rPr>
              <a:t>1</a:t>
            </a:r>
            <a:endParaRPr lang="en-US" sz="3600" b="1" dirty="0" smtClean="0">
              <a:latin typeface="Georgia"/>
              <a:cs typeface="Georgia"/>
            </a:endParaRPr>
          </a:p>
          <a:p>
            <a:pPr algn="ctr"/>
            <a:endParaRPr lang="en-US" sz="7300" b="1" dirty="0" smtClean="0">
              <a:latin typeface="Georgia"/>
              <a:cs typeface="Georgia"/>
            </a:endParaRPr>
          </a:p>
          <a:p>
            <a:pPr algn="ctr"/>
            <a:endParaRPr lang="en-US" sz="7300" b="1" dirty="0" smtClean="0">
              <a:latin typeface="Georgia"/>
              <a:cs typeface="Georgia"/>
            </a:endParaRPr>
          </a:p>
          <a:p>
            <a:pPr algn="ctr"/>
            <a:endParaRPr lang="en-US" sz="7300" b="1" dirty="0" smtClean="0">
              <a:latin typeface="Georgia"/>
              <a:cs typeface="Georgia"/>
            </a:endParaRPr>
          </a:p>
          <a:p>
            <a:pPr algn="ctr"/>
            <a:endParaRPr lang="en-US" sz="7300" b="1" dirty="0" smtClean="0">
              <a:latin typeface="Georgia"/>
              <a:cs typeface="Georgia"/>
            </a:endParaRPr>
          </a:p>
          <a:p>
            <a:pPr algn="ctr"/>
            <a:endParaRPr lang="en-US" sz="7300" b="1" dirty="0" smtClean="0">
              <a:latin typeface="Georgia"/>
              <a:cs typeface="Georgia"/>
            </a:endParaRPr>
          </a:p>
          <a:p>
            <a:pPr algn="ctr"/>
            <a:endParaRPr lang="en-US" sz="7300" b="1" dirty="0" smtClean="0">
              <a:latin typeface="Georgia"/>
              <a:cs typeface="Georgia"/>
            </a:endParaRPr>
          </a:p>
          <a:p>
            <a:pPr algn="ctr"/>
            <a:endParaRPr lang="en-US" sz="7300" b="1" dirty="0" smtClean="0">
              <a:latin typeface="Georgia"/>
              <a:cs typeface="Georgia"/>
            </a:endParaRPr>
          </a:p>
          <a:p>
            <a:pPr algn="ctr"/>
            <a:endParaRPr lang="en-US" sz="7300" b="1" dirty="0" smtClean="0">
              <a:latin typeface="Georgia"/>
              <a:cs typeface="Georgia"/>
            </a:endParaRPr>
          </a:p>
          <a:p>
            <a:pPr algn="ctr"/>
            <a:endParaRPr lang="en-US" sz="7300" b="1" dirty="0" smtClean="0">
              <a:latin typeface="Georgia"/>
              <a:cs typeface="Georgia"/>
            </a:endParaRPr>
          </a:p>
          <a:p>
            <a:pPr algn="ctr"/>
            <a:endParaRPr lang="en-US" sz="7300" b="1" dirty="0" smtClean="0">
              <a:latin typeface="Georgia"/>
              <a:cs typeface="Georgia"/>
            </a:endParaRPr>
          </a:p>
          <a:p>
            <a:pPr algn="ctr"/>
            <a:endParaRPr lang="en-US" sz="7300" b="1" dirty="0" smtClean="0">
              <a:latin typeface="Georgia"/>
              <a:cs typeface="Georgia"/>
            </a:endParaRPr>
          </a:p>
          <a:p>
            <a:pPr algn="ctr"/>
            <a:endParaRPr lang="en-US" sz="7300" b="1" dirty="0" smtClean="0">
              <a:latin typeface="Georgia"/>
              <a:cs typeface="Georgia"/>
            </a:endParaRPr>
          </a:p>
          <a:p>
            <a:pPr algn="ctr"/>
            <a:endParaRPr lang="en-US" sz="7300" b="1" dirty="0" smtClean="0">
              <a:latin typeface="Georgia"/>
              <a:cs typeface="Georgia"/>
            </a:endParaRPr>
          </a:p>
          <a:p>
            <a:pPr algn="ctr"/>
            <a:endParaRPr lang="en-US" sz="7300" b="1" dirty="0" smtClean="0">
              <a:latin typeface="Georgia"/>
              <a:cs typeface="Georgia"/>
            </a:endParaRPr>
          </a:p>
          <a:p>
            <a:pPr algn="ctr"/>
            <a:endParaRPr lang="en-US" sz="7300" b="1" dirty="0" smtClean="0">
              <a:latin typeface="Georgia"/>
              <a:cs typeface="Georgia"/>
            </a:endParaRPr>
          </a:p>
          <a:p>
            <a:pPr algn="ctr"/>
            <a:endParaRPr lang="en-US" sz="7300" b="1" dirty="0" smtClean="0">
              <a:latin typeface="Georgia"/>
              <a:cs typeface="Georgia"/>
            </a:endParaRPr>
          </a:p>
          <a:p>
            <a:pPr algn="ctr"/>
            <a:endParaRPr lang="en-US" sz="7300" b="1" dirty="0" smtClean="0">
              <a:latin typeface="Georgia"/>
              <a:cs typeface="Georgia"/>
            </a:endParaRPr>
          </a:p>
          <a:p>
            <a:pPr algn="ctr"/>
            <a:endParaRPr lang="en-US" sz="7300" b="1" dirty="0" smtClean="0">
              <a:latin typeface="Georgia"/>
              <a:cs typeface="Georgia"/>
            </a:endParaRPr>
          </a:p>
        </p:txBody>
      </p:sp>
      <p:sp>
        <p:nvSpPr>
          <p:cNvPr id="19" name="TextBox 18"/>
          <p:cNvSpPr txBox="1"/>
          <p:nvPr/>
        </p:nvSpPr>
        <p:spPr>
          <a:xfrm>
            <a:off x="16069504" y="4993040"/>
            <a:ext cx="12755880" cy="18231147"/>
          </a:xfrm>
          <a:prstGeom prst="rect">
            <a:avLst/>
          </a:prstGeom>
          <a:solidFill>
            <a:srgbClr val="B0FFCF"/>
          </a:solidFill>
          <a:ln>
            <a:solidFill>
              <a:schemeClr val="tx1"/>
            </a:solidFill>
          </a:ln>
        </p:spPr>
        <p:txBody>
          <a:bodyPr wrap="square" lIns="457200" tIns="457200" rIns="457200" bIns="457200" rtlCol="0">
            <a:spAutoFit/>
          </a:bodyPr>
          <a:lstStyle/>
          <a:p>
            <a:pPr>
              <a:buFont typeface="Arial"/>
              <a:buChar char="•"/>
            </a:pPr>
            <a:endParaRPr lang="en-US" sz="4000" dirty="0" smtClean="0">
              <a:latin typeface="Georgia"/>
              <a:cs typeface="Georgia"/>
            </a:endParaRPr>
          </a:p>
          <a:p>
            <a:pPr>
              <a:buFont typeface="Arial"/>
              <a:buChar char="•"/>
            </a:pPr>
            <a:endParaRPr lang="en-US" sz="4000" dirty="0" smtClean="0">
              <a:latin typeface="Georgia"/>
              <a:cs typeface="Georgia"/>
            </a:endParaRPr>
          </a:p>
          <a:p>
            <a:pPr>
              <a:buFont typeface="Arial"/>
              <a:buChar char="•"/>
            </a:pPr>
            <a:endParaRPr lang="en-US" sz="4000" dirty="0" smtClean="0">
              <a:latin typeface="Georgia"/>
              <a:cs typeface="Georgia"/>
            </a:endParaRPr>
          </a:p>
          <a:p>
            <a:pPr>
              <a:buFont typeface="Arial"/>
              <a:buChar char="•"/>
            </a:pPr>
            <a:endParaRPr lang="en-US" sz="4000" dirty="0" smtClean="0">
              <a:latin typeface="Georgia"/>
              <a:cs typeface="Georgia"/>
            </a:endParaRPr>
          </a:p>
          <a:p>
            <a:pPr>
              <a:buFont typeface="Arial"/>
              <a:buChar char="•"/>
            </a:pPr>
            <a:endParaRPr lang="en-US" sz="4000" dirty="0" smtClean="0">
              <a:latin typeface="Georgia"/>
              <a:cs typeface="Georgia"/>
            </a:endParaRPr>
          </a:p>
          <a:p>
            <a:pPr>
              <a:buFont typeface="Arial"/>
              <a:buChar char="•"/>
            </a:pPr>
            <a:endParaRPr lang="en-US" sz="4000" dirty="0" smtClean="0">
              <a:latin typeface="Georgia"/>
              <a:cs typeface="Georgia"/>
            </a:endParaRPr>
          </a:p>
          <a:p>
            <a:endParaRPr lang="en-US" sz="4000" dirty="0" smtClean="0">
              <a:latin typeface="Georgia"/>
              <a:cs typeface="Georgia"/>
            </a:endParaRPr>
          </a:p>
          <a:p>
            <a:pPr>
              <a:buFont typeface="Arial"/>
              <a:buChar char="•"/>
            </a:pPr>
            <a:r>
              <a:rPr lang="en-US" sz="3500" dirty="0" smtClean="0">
                <a:latin typeface="Georgia"/>
                <a:cs typeface="Georgia"/>
              </a:rPr>
              <a:t>In </a:t>
            </a:r>
            <a:r>
              <a:rPr lang="en-US" sz="3500" dirty="0">
                <a:latin typeface="Georgia"/>
                <a:cs typeface="Georgia"/>
              </a:rPr>
              <a:t>1988, the IARC (International Agency for Research on Cancer) classified alcohol as a</a:t>
            </a:r>
            <a:r>
              <a:rPr lang="en-US" sz="3500" dirty="0" smtClean="0">
                <a:latin typeface="Georgia"/>
                <a:cs typeface="Georgia"/>
              </a:rPr>
              <a:t> Group </a:t>
            </a:r>
            <a:r>
              <a:rPr lang="en-US" sz="3500" dirty="0">
                <a:latin typeface="Georgia"/>
                <a:cs typeface="Georgia"/>
              </a:rPr>
              <a:t>1 carcinogen to </a:t>
            </a:r>
            <a:r>
              <a:rPr lang="en-US" sz="3500" dirty="0" smtClean="0">
                <a:latin typeface="Georgia"/>
                <a:cs typeface="Georgia"/>
              </a:rPr>
              <a:t>humans.</a:t>
            </a:r>
            <a:r>
              <a:rPr lang="en-US" sz="3500" baseline="30000" dirty="0" smtClean="0">
                <a:latin typeface="Georgia"/>
                <a:cs typeface="Georgia"/>
              </a:rPr>
              <a:t>2</a:t>
            </a:r>
            <a:r>
              <a:rPr lang="en-US" sz="3500" dirty="0" smtClean="0">
                <a:latin typeface="Georgia"/>
                <a:cs typeface="Georgia"/>
              </a:rPr>
              <a:t> </a:t>
            </a:r>
            <a:endParaRPr lang="en-US" sz="3500" dirty="0" smtClean="0">
              <a:latin typeface="Georgia"/>
              <a:cs typeface="Georgia"/>
            </a:endParaRPr>
          </a:p>
          <a:p>
            <a:pPr>
              <a:buFont typeface="Arial"/>
              <a:buChar char="•"/>
            </a:pPr>
            <a:r>
              <a:rPr lang="en-US" sz="3500" dirty="0">
                <a:latin typeface="Georgia"/>
                <a:cs typeface="Georgia"/>
              </a:rPr>
              <a:t>Alcohol consumption accounts for about 4% of all deaths </a:t>
            </a:r>
            <a:r>
              <a:rPr lang="en-US" sz="3500" i="1" dirty="0">
                <a:latin typeface="Georgia"/>
                <a:cs typeface="Georgia"/>
              </a:rPr>
              <a:t>worldwide</a:t>
            </a:r>
            <a:r>
              <a:rPr lang="en-US" sz="3500" i="1" dirty="0" smtClean="0">
                <a:latin typeface="Georgia"/>
                <a:cs typeface="Georgia"/>
              </a:rPr>
              <a:t>.</a:t>
            </a:r>
            <a:r>
              <a:rPr lang="en-US" sz="3500" i="1" baseline="30000" dirty="0" smtClean="0">
                <a:latin typeface="Georgia"/>
                <a:cs typeface="Georgia"/>
              </a:rPr>
              <a:t>3</a:t>
            </a:r>
            <a:r>
              <a:rPr lang="en-US" sz="3500" i="1" dirty="0" smtClean="0">
                <a:latin typeface="Georgia"/>
                <a:cs typeface="Georgia"/>
              </a:rPr>
              <a:t> </a:t>
            </a:r>
            <a:endParaRPr lang="en-US" sz="3500" i="1" dirty="0" smtClean="0">
              <a:latin typeface="Georgia"/>
              <a:cs typeface="Georgia"/>
            </a:endParaRPr>
          </a:p>
          <a:p>
            <a:pPr>
              <a:buFont typeface="Arial"/>
              <a:buChar char="•"/>
            </a:pPr>
            <a:r>
              <a:rPr lang="en-US" sz="3500" dirty="0">
                <a:latin typeface="Georgia"/>
                <a:cs typeface="Georgia"/>
              </a:rPr>
              <a:t>In the </a:t>
            </a:r>
            <a:r>
              <a:rPr lang="en-US" sz="3500" i="1" dirty="0">
                <a:latin typeface="Georgia"/>
                <a:cs typeface="Georgia"/>
              </a:rPr>
              <a:t>United States, </a:t>
            </a:r>
            <a:r>
              <a:rPr lang="en-US" sz="3500" dirty="0">
                <a:latin typeface="Georgia"/>
                <a:cs typeface="Georgia"/>
              </a:rPr>
              <a:t>alcohol consumption is responsible for 3.2% to 3.7% of all cancer deaths (estimated 18,200 to 21,300 cancer deaths</a:t>
            </a:r>
            <a:r>
              <a:rPr lang="en-US" sz="3500" dirty="0" smtClean="0">
                <a:latin typeface="Georgia"/>
                <a:cs typeface="Georgia"/>
              </a:rPr>
              <a:t>).</a:t>
            </a:r>
            <a:r>
              <a:rPr lang="en-US" sz="3500" baseline="30000" dirty="0" smtClean="0">
                <a:latin typeface="Georgia"/>
                <a:cs typeface="Georgia"/>
              </a:rPr>
              <a:t>3</a:t>
            </a:r>
            <a:endParaRPr lang="en-US" sz="3500" dirty="0" smtClean="0"/>
          </a:p>
          <a:p>
            <a:pPr fontAlgn="base">
              <a:buFont typeface="Arial"/>
              <a:buChar char="•"/>
            </a:pPr>
            <a:r>
              <a:rPr lang="en-US" sz="3500" dirty="0" smtClean="0">
                <a:latin typeface="Georgia"/>
                <a:cs typeface="Georgia"/>
              </a:rPr>
              <a:t>Cancer </a:t>
            </a:r>
            <a:r>
              <a:rPr lang="en-US" sz="3500" dirty="0">
                <a:latin typeface="Georgia"/>
                <a:cs typeface="Georgia"/>
              </a:rPr>
              <a:t>risk greatly increases with increased levels of </a:t>
            </a:r>
            <a:r>
              <a:rPr lang="en-US" sz="3500" dirty="0" smtClean="0">
                <a:latin typeface="Georgia"/>
                <a:cs typeface="Georgia"/>
              </a:rPr>
              <a:t>consumption.</a:t>
            </a:r>
            <a:r>
              <a:rPr lang="en-US" sz="3500" baseline="30000" dirty="0" smtClean="0">
                <a:latin typeface="Georgia"/>
                <a:cs typeface="Georgia"/>
              </a:rPr>
              <a:t>3</a:t>
            </a:r>
            <a:endParaRPr lang="en-US" sz="3500" dirty="0" smtClean="0">
              <a:latin typeface="Georgia"/>
              <a:cs typeface="Georgia"/>
            </a:endParaRPr>
          </a:p>
          <a:p>
            <a:pPr fontAlgn="base">
              <a:buFont typeface="Arial"/>
              <a:buChar char="•"/>
            </a:pPr>
            <a:r>
              <a:rPr lang="en-US" sz="3500" dirty="0">
                <a:latin typeface="Georgia"/>
                <a:cs typeface="Georgia"/>
              </a:rPr>
              <a:t>There is no level of alcohol consumption that is considered </a:t>
            </a:r>
            <a:r>
              <a:rPr lang="en-US" sz="3500" i="1" dirty="0" smtClean="0">
                <a:latin typeface="Georgia"/>
                <a:cs typeface="Georgia"/>
              </a:rPr>
              <a:t>safe.</a:t>
            </a:r>
            <a:r>
              <a:rPr lang="en-US" sz="3500" baseline="30000" dirty="0" smtClean="0">
                <a:latin typeface="Georgia"/>
                <a:cs typeface="Georgia"/>
              </a:rPr>
              <a:t>3</a:t>
            </a:r>
            <a:r>
              <a:rPr lang="en-US" sz="3500" i="1" dirty="0" smtClean="0">
                <a:latin typeface="Georgia"/>
                <a:cs typeface="Georgia"/>
              </a:rPr>
              <a:t>  </a:t>
            </a:r>
            <a:endParaRPr lang="en-US" sz="3500" dirty="0" smtClean="0">
              <a:latin typeface="Georgia"/>
              <a:cs typeface="Georgia"/>
            </a:endParaRPr>
          </a:p>
          <a:p>
            <a:endParaRPr lang="en-US" sz="4000" b="1" dirty="0" smtClean="0">
              <a:latin typeface="Georgia"/>
              <a:cs typeface="Georgia"/>
            </a:endParaRPr>
          </a:p>
          <a:p>
            <a:endParaRPr lang="en-US" sz="4000" b="1" dirty="0" smtClean="0">
              <a:latin typeface="Georgia"/>
              <a:cs typeface="Georgia"/>
            </a:endParaRPr>
          </a:p>
          <a:p>
            <a:pPr algn="ctr"/>
            <a:endParaRPr lang="en-US" sz="7300" b="1" dirty="0" smtClean="0">
              <a:latin typeface="Georgia"/>
              <a:cs typeface="Georgia"/>
            </a:endParaRPr>
          </a:p>
          <a:p>
            <a:pPr algn="ctr"/>
            <a:endParaRPr lang="en-US" sz="7300" b="1" dirty="0" smtClean="0">
              <a:latin typeface="Georgia"/>
              <a:cs typeface="Georgia"/>
            </a:endParaRPr>
          </a:p>
          <a:p>
            <a:pPr algn="ctr"/>
            <a:endParaRPr lang="en-US" sz="7300" b="1" dirty="0" smtClean="0">
              <a:latin typeface="Georgia"/>
              <a:cs typeface="Georgia"/>
            </a:endParaRPr>
          </a:p>
          <a:p>
            <a:pPr algn="ctr"/>
            <a:endParaRPr lang="en-US" sz="7300" b="1" dirty="0" smtClean="0">
              <a:latin typeface="Georgia"/>
              <a:cs typeface="Georgia"/>
            </a:endParaRPr>
          </a:p>
          <a:p>
            <a:pPr algn="ctr"/>
            <a:endParaRPr lang="en-US" sz="7300" b="1" dirty="0" smtClean="0">
              <a:latin typeface="Georgia"/>
              <a:cs typeface="Georgia"/>
            </a:endParaRPr>
          </a:p>
          <a:p>
            <a:pPr algn="ctr"/>
            <a:endParaRPr lang="en-US" sz="7300" b="1" dirty="0" smtClean="0">
              <a:latin typeface="Georgia"/>
              <a:cs typeface="Georgia"/>
            </a:endParaRPr>
          </a:p>
          <a:p>
            <a:pPr algn="ctr"/>
            <a:endParaRPr lang="en-US" sz="7300" b="1" dirty="0" smtClean="0">
              <a:latin typeface="Georgia"/>
              <a:cs typeface="Georgia"/>
            </a:endParaRPr>
          </a:p>
          <a:p>
            <a:pPr algn="ctr"/>
            <a:endParaRPr lang="en-US" sz="7300" b="1" dirty="0" smtClean="0">
              <a:latin typeface="Georgia"/>
              <a:cs typeface="Georgia"/>
            </a:endParaRPr>
          </a:p>
          <a:p>
            <a:pPr algn="ctr"/>
            <a:endParaRPr lang="en-US" sz="7300" b="1" dirty="0" smtClean="0">
              <a:latin typeface="Georgia"/>
              <a:cs typeface="Georgia"/>
            </a:endParaRPr>
          </a:p>
          <a:p>
            <a:pPr algn="ctr"/>
            <a:endParaRPr lang="en-US" sz="7300" b="1" dirty="0" smtClean="0">
              <a:latin typeface="Georgia"/>
              <a:cs typeface="Georgia"/>
            </a:endParaRPr>
          </a:p>
          <a:p>
            <a:pPr algn="ctr"/>
            <a:endParaRPr lang="en-US" sz="7300" b="1" dirty="0" smtClean="0">
              <a:latin typeface="Georgia"/>
              <a:cs typeface="Georgia"/>
            </a:endParaRPr>
          </a:p>
          <a:p>
            <a:pPr algn="ctr"/>
            <a:endParaRPr lang="en-US" sz="7300" b="1" dirty="0" smtClean="0">
              <a:latin typeface="Georgia"/>
              <a:cs typeface="Georgia"/>
            </a:endParaRPr>
          </a:p>
          <a:p>
            <a:pPr algn="ctr"/>
            <a:endParaRPr lang="en-US" sz="7300" b="1" dirty="0" smtClean="0">
              <a:latin typeface="Georgia"/>
              <a:cs typeface="Georgia"/>
            </a:endParaRPr>
          </a:p>
          <a:p>
            <a:pPr algn="ctr"/>
            <a:endParaRPr lang="en-US" sz="7300" b="1" dirty="0" smtClean="0">
              <a:latin typeface="Georgia"/>
              <a:cs typeface="Georgia"/>
            </a:endParaRPr>
          </a:p>
          <a:p>
            <a:pPr algn="ctr"/>
            <a:endParaRPr lang="en-US" sz="7300" b="1" dirty="0" smtClean="0">
              <a:latin typeface="Georgia"/>
              <a:cs typeface="Georgia"/>
            </a:endParaRPr>
          </a:p>
          <a:p>
            <a:pPr algn="ctr"/>
            <a:endParaRPr lang="en-US" sz="7300" b="1" dirty="0" smtClean="0">
              <a:latin typeface="Georgia"/>
              <a:cs typeface="Georgia"/>
            </a:endParaRPr>
          </a:p>
          <a:p>
            <a:pPr algn="ctr"/>
            <a:endParaRPr lang="en-US" sz="7300" b="1" dirty="0" smtClean="0">
              <a:latin typeface="Georgia"/>
              <a:cs typeface="Georgia"/>
            </a:endParaRPr>
          </a:p>
          <a:p>
            <a:pPr algn="ctr"/>
            <a:endParaRPr lang="en-US" sz="7300" b="1" dirty="0" smtClean="0">
              <a:latin typeface="Georgia"/>
              <a:cs typeface="Georgia"/>
            </a:endParaRPr>
          </a:p>
        </p:txBody>
      </p:sp>
      <p:sp>
        <p:nvSpPr>
          <p:cNvPr id="20" name="TextBox 19"/>
          <p:cNvSpPr txBox="1"/>
          <p:nvPr/>
        </p:nvSpPr>
        <p:spPr>
          <a:xfrm>
            <a:off x="29604089" y="5014722"/>
            <a:ext cx="12755880" cy="20621651"/>
          </a:xfrm>
          <a:prstGeom prst="rect">
            <a:avLst/>
          </a:prstGeom>
          <a:solidFill>
            <a:schemeClr val="accent1">
              <a:lumMod val="20000"/>
              <a:lumOff val="80000"/>
            </a:schemeClr>
          </a:solidFill>
          <a:ln>
            <a:solidFill>
              <a:schemeClr val="tx1"/>
            </a:solidFill>
          </a:ln>
        </p:spPr>
        <p:txBody>
          <a:bodyPr wrap="square" lIns="457200" tIns="457200" rIns="457200" bIns="457200" rtlCol="0">
            <a:spAutoFit/>
          </a:bodyPr>
          <a:lstStyle/>
          <a:p>
            <a:pPr algn="ctr"/>
            <a:r>
              <a:rPr lang="en-US" sz="5300" b="1" dirty="0" smtClean="0">
                <a:latin typeface="Georgia"/>
                <a:cs typeface="Georgia"/>
              </a:rPr>
              <a:t>Cancer Strongly Correlated with Alcohol Consumption</a:t>
            </a:r>
          </a:p>
          <a:p>
            <a:pPr>
              <a:buFont typeface="Arial"/>
              <a:buChar char="•"/>
            </a:pPr>
            <a:r>
              <a:rPr lang="en-US" sz="4500" dirty="0">
                <a:latin typeface="Georgia"/>
                <a:cs typeface="Georgia"/>
              </a:rPr>
              <a:t>Cancer has been linked to breast cancer and bowel cancer, which are the “2 most common neoplasms in developed countries after lung cancer,” according to a meta-analysis study by</a:t>
            </a:r>
            <a:r>
              <a:rPr lang="en-US" sz="4500" dirty="0" smtClean="0">
                <a:latin typeface="Georgia"/>
                <a:cs typeface="Georgia"/>
              </a:rPr>
              <a:t> </a:t>
            </a:r>
            <a:r>
              <a:rPr lang="en-US" sz="4500" dirty="0" err="1" smtClean="0">
                <a:latin typeface="Georgia"/>
                <a:cs typeface="Georgia"/>
              </a:rPr>
              <a:t>Bagnardi</a:t>
            </a:r>
            <a:r>
              <a:rPr lang="en-US" sz="4500" dirty="0" smtClean="0">
                <a:latin typeface="Georgia"/>
                <a:cs typeface="Georgia"/>
              </a:rPr>
              <a:t> et al.</a:t>
            </a:r>
            <a:r>
              <a:rPr lang="en-US" sz="4500" baseline="30000" dirty="0" smtClean="0">
                <a:latin typeface="Georgia"/>
                <a:cs typeface="Georgia"/>
              </a:rPr>
              <a:t>4</a:t>
            </a:r>
            <a:endParaRPr lang="en-US" sz="4500" baseline="30000" dirty="0" smtClean="0">
              <a:latin typeface="Georgia"/>
              <a:cs typeface="Georgia"/>
            </a:endParaRPr>
          </a:p>
          <a:p>
            <a:pPr>
              <a:buFont typeface="Arial"/>
              <a:buChar char="•"/>
            </a:pPr>
            <a:r>
              <a:rPr lang="en-US" sz="4500" dirty="0">
                <a:latin typeface="Georgia"/>
                <a:cs typeface="Georgia"/>
              </a:rPr>
              <a:t>56% to 66% of alcohol-attributable cancer deaths are from breast cancer</a:t>
            </a:r>
            <a:r>
              <a:rPr lang="en-US" sz="4500" dirty="0" smtClean="0">
                <a:latin typeface="Georgia"/>
                <a:cs typeface="Georgia"/>
              </a:rPr>
              <a:t>.</a:t>
            </a:r>
            <a:r>
              <a:rPr lang="en-US" sz="4500" baseline="30000" dirty="0" smtClean="0">
                <a:latin typeface="Georgia"/>
                <a:cs typeface="Georgia"/>
              </a:rPr>
              <a:t>3</a:t>
            </a:r>
            <a:endParaRPr lang="en-US" sz="4500" baseline="30000" dirty="0" smtClean="0">
              <a:latin typeface="Georgia"/>
              <a:cs typeface="Georgia"/>
            </a:endParaRPr>
          </a:p>
          <a:p>
            <a:pPr>
              <a:buFont typeface="Arial"/>
              <a:buChar char="•"/>
            </a:pPr>
            <a:r>
              <a:rPr lang="en-US" sz="4500" dirty="0">
                <a:latin typeface="Georgia"/>
                <a:cs typeface="Georgia"/>
              </a:rPr>
              <a:t>There is a probable causal relationship between alcohol and cancers of the mouth and oral pharynx, larynx and esophagus</a:t>
            </a:r>
            <a:r>
              <a:rPr lang="en-US" sz="4500" dirty="0" smtClean="0">
                <a:latin typeface="Georgia"/>
                <a:cs typeface="Georgia"/>
              </a:rPr>
              <a:t>.</a:t>
            </a:r>
            <a:r>
              <a:rPr lang="en-US" sz="4500" baseline="30000" dirty="0">
                <a:latin typeface="Georgia"/>
                <a:cs typeface="Georgia"/>
              </a:rPr>
              <a:t>5</a:t>
            </a:r>
            <a:r>
              <a:rPr lang="en-US" sz="4500" baseline="30000" dirty="0" smtClean="0">
                <a:latin typeface="Georgia"/>
                <a:cs typeface="Georgia"/>
              </a:rPr>
              <a:t> </a:t>
            </a:r>
            <a:r>
              <a:rPr lang="en-US" sz="4500" dirty="0" smtClean="0">
                <a:latin typeface="Georgia"/>
                <a:cs typeface="Georgia"/>
              </a:rPr>
              <a:t> </a:t>
            </a:r>
          </a:p>
          <a:p>
            <a:pPr>
              <a:buFont typeface="Arial"/>
              <a:buChar char="•"/>
            </a:pPr>
            <a:r>
              <a:rPr lang="en-US" sz="4500" dirty="0">
                <a:latin typeface="Georgia"/>
                <a:cs typeface="Georgia"/>
              </a:rPr>
              <a:t>A 2011 paper published by the American Cancer</a:t>
            </a:r>
            <a:r>
              <a:rPr lang="en-US" sz="4500" dirty="0" smtClean="0">
                <a:latin typeface="Georgia"/>
                <a:cs typeface="Georgia"/>
              </a:rPr>
              <a:t> Society states </a:t>
            </a:r>
            <a:r>
              <a:rPr lang="en-US" sz="4500" dirty="0">
                <a:latin typeface="Georgia"/>
                <a:cs typeface="Georgia"/>
              </a:rPr>
              <a:t>“smoking and excessive alcohol consumption account for about 90% of the total cases of squamous cell carcinoma [cancer] of the esophagus.</a:t>
            </a:r>
            <a:r>
              <a:rPr lang="en-US" sz="4500" dirty="0" smtClean="0">
                <a:latin typeface="Georgia"/>
                <a:cs typeface="Georgia"/>
              </a:rPr>
              <a:t>”</a:t>
            </a:r>
            <a:r>
              <a:rPr lang="en-US" sz="4500" baseline="30000" dirty="0">
                <a:latin typeface="Georgia"/>
                <a:cs typeface="Georgia"/>
              </a:rPr>
              <a:t>1</a:t>
            </a:r>
            <a:r>
              <a:rPr lang="en-US" sz="4500" baseline="30000" dirty="0" smtClean="0">
                <a:latin typeface="Georgia"/>
                <a:cs typeface="Georgia"/>
              </a:rPr>
              <a:t> </a:t>
            </a:r>
          </a:p>
          <a:p>
            <a:pPr>
              <a:buFont typeface="Arial"/>
              <a:buChar char="•"/>
            </a:pPr>
            <a:r>
              <a:rPr lang="en-US" sz="4500" dirty="0">
                <a:latin typeface="Georgia"/>
                <a:cs typeface="Georgia"/>
              </a:rPr>
              <a:t>The consumption of alcohol has been recorded as a cause of breast cancer, colorectal cancer, liver cancer, and cancer of the oral </a:t>
            </a:r>
            <a:r>
              <a:rPr lang="en-US" sz="4500" dirty="0" smtClean="0">
                <a:latin typeface="Georgia"/>
                <a:cs typeface="Georgia"/>
              </a:rPr>
              <a:t>cavity.</a:t>
            </a:r>
            <a:r>
              <a:rPr lang="en-US" sz="4500" baseline="30000" dirty="0" smtClean="0">
                <a:latin typeface="Georgia"/>
                <a:cs typeface="Georgia"/>
              </a:rPr>
              <a:t>1</a:t>
            </a:r>
            <a:r>
              <a:rPr lang="en-US" sz="4500" baseline="30000" dirty="0" smtClean="0">
                <a:latin typeface="Georgia"/>
                <a:cs typeface="Georgia"/>
              </a:rPr>
              <a:t> </a:t>
            </a:r>
            <a:r>
              <a:rPr lang="en-US" sz="4500" dirty="0">
                <a:latin typeface="Georgia"/>
                <a:cs typeface="Georgia"/>
              </a:rPr>
              <a:t>In fact, 16% of global oral cancer deaths are attributed to “heavy alcohol consumption.</a:t>
            </a:r>
            <a:r>
              <a:rPr lang="en-US" sz="4500" dirty="0" smtClean="0">
                <a:latin typeface="Georgia"/>
                <a:cs typeface="Georgia"/>
              </a:rPr>
              <a:t>”</a:t>
            </a:r>
            <a:r>
              <a:rPr lang="en-US" sz="4500" baseline="30000" dirty="0">
                <a:latin typeface="Georgia"/>
                <a:cs typeface="Georgia"/>
              </a:rPr>
              <a:t>1</a:t>
            </a:r>
            <a:r>
              <a:rPr lang="en-US" sz="4500" baseline="30000" dirty="0" smtClean="0">
                <a:latin typeface="Georgia"/>
                <a:cs typeface="Georgia"/>
              </a:rPr>
              <a:t> </a:t>
            </a:r>
            <a:r>
              <a:rPr lang="en-US" sz="4500" dirty="0">
                <a:latin typeface="Georgia"/>
                <a:cs typeface="Georgia"/>
              </a:rPr>
              <a:t>In developed nations, this number has climbed to 30%</a:t>
            </a:r>
            <a:r>
              <a:rPr lang="en-US" sz="4500" dirty="0" smtClean="0">
                <a:latin typeface="Georgia"/>
                <a:cs typeface="Georgia"/>
              </a:rPr>
              <a:t>.</a:t>
            </a:r>
            <a:r>
              <a:rPr lang="en-US" sz="4500" baseline="30000" dirty="0" smtClean="0">
                <a:latin typeface="Georgia"/>
                <a:cs typeface="Georgia"/>
              </a:rPr>
              <a:t>1</a:t>
            </a:r>
            <a:endParaRPr lang="en-US" sz="4500" baseline="30000" dirty="0" smtClean="0">
              <a:latin typeface="Georgia"/>
              <a:cs typeface="Georgia"/>
            </a:endParaRPr>
          </a:p>
          <a:p>
            <a:pPr>
              <a:buFont typeface="Arial"/>
              <a:buChar char="•"/>
            </a:pPr>
            <a:r>
              <a:rPr lang="en-US" sz="4500" dirty="0" smtClean="0">
                <a:latin typeface="Georgia"/>
                <a:cs typeface="Georgia"/>
              </a:rPr>
              <a:t>M</a:t>
            </a:r>
            <a:r>
              <a:rPr lang="en-US" sz="4500" dirty="0" smtClean="0">
                <a:latin typeface="Georgia"/>
                <a:cs typeface="Georgia"/>
              </a:rPr>
              <a:t>ore </a:t>
            </a:r>
            <a:r>
              <a:rPr lang="en-US" sz="4500" dirty="0">
                <a:latin typeface="Georgia"/>
                <a:cs typeface="Georgia"/>
              </a:rPr>
              <a:t>research must be done to fully understand the risks alcohol consumption poses to human health</a:t>
            </a:r>
            <a:r>
              <a:rPr lang="en-US" sz="4500" dirty="0" smtClean="0">
                <a:latin typeface="Georgia"/>
                <a:cs typeface="Georgia"/>
              </a:rPr>
              <a:t>,</a:t>
            </a:r>
            <a:r>
              <a:rPr lang="en-US" sz="4500" baseline="30000" dirty="0">
                <a:latin typeface="Georgia"/>
                <a:cs typeface="Georgia"/>
              </a:rPr>
              <a:t>4</a:t>
            </a:r>
            <a:r>
              <a:rPr lang="en-US" sz="4500" dirty="0" smtClean="0">
                <a:latin typeface="Georgia"/>
                <a:cs typeface="Georgia"/>
              </a:rPr>
              <a:t> </a:t>
            </a:r>
            <a:r>
              <a:rPr lang="en-US" sz="4500" dirty="0">
                <a:latin typeface="Georgia"/>
                <a:cs typeface="Georgia"/>
              </a:rPr>
              <a:t>especially as a carcinogen</a:t>
            </a:r>
            <a:r>
              <a:rPr lang="en-US" sz="4500" dirty="0" smtClean="0">
                <a:latin typeface="Georgia"/>
                <a:cs typeface="Georgia"/>
              </a:rPr>
              <a:t>.</a:t>
            </a:r>
            <a:r>
              <a:rPr lang="en-US" sz="4500" baseline="30000" dirty="0" smtClean="0">
                <a:latin typeface="Georgia"/>
                <a:cs typeface="Georgia"/>
              </a:rPr>
              <a:t>6</a:t>
            </a:r>
            <a:endParaRPr lang="en-US" sz="4500" dirty="0" smtClean="0">
              <a:latin typeface="Georgia"/>
              <a:cs typeface="Georgia"/>
            </a:endParaRPr>
          </a:p>
          <a:p>
            <a:pPr algn="ctr"/>
            <a:endParaRPr lang="en-US" sz="7300" b="1" dirty="0" smtClean="0">
              <a:latin typeface="Georgia"/>
              <a:cs typeface="Georgia"/>
            </a:endParaRPr>
          </a:p>
          <a:p>
            <a:pPr algn="ctr"/>
            <a:endParaRPr lang="en-US" sz="7300" b="1" dirty="0" smtClean="0">
              <a:latin typeface="Georgia"/>
              <a:cs typeface="Georgia"/>
            </a:endParaRPr>
          </a:p>
          <a:p>
            <a:pPr algn="ctr"/>
            <a:endParaRPr lang="en-US" sz="7300" b="1" dirty="0" smtClean="0">
              <a:latin typeface="Georgia"/>
              <a:cs typeface="Georgia"/>
            </a:endParaRPr>
          </a:p>
          <a:p>
            <a:pPr algn="ctr"/>
            <a:endParaRPr lang="en-US" sz="7300" b="1" dirty="0" smtClean="0">
              <a:latin typeface="Georgia"/>
              <a:cs typeface="Georgia"/>
            </a:endParaRPr>
          </a:p>
          <a:p>
            <a:pPr algn="ctr"/>
            <a:endParaRPr lang="en-US" sz="7300" b="1" dirty="0" smtClean="0">
              <a:latin typeface="Georgia"/>
              <a:cs typeface="Georgia"/>
            </a:endParaRPr>
          </a:p>
          <a:p>
            <a:pPr algn="ctr"/>
            <a:endParaRPr lang="en-US" sz="7300" b="1" dirty="0" smtClean="0">
              <a:latin typeface="Georgia"/>
              <a:cs typeface="Georgia"/>
            </a:endParaRPr>
          </a:p>
          <a:p>
            <a:pPr algn="ctr"/>
            <a:endParaRPr lang="en-US" sz="7300" b="1" dirty="0" smtClean="0">
              <a:latin typeface="Georgia"/>
              <a:cs typeface="Georgia"/>
            </a:endParaRPr>
          </a:p>
          <a:p>
            <a:pPr algn="ctr"/>
            <a:endParaRPr lang="en-US" sz="7300" b="1" dirty="0" smtClean="0">
              <a:latin typeface="Georgia"/>
              <a:cs typeface="Georgia"/>
            </a:endParaRPr>
          </a:p>
          <a:p>
            <a:pPr algn="ctr"/>
            <a:endParaRPr lang="en-US" sz="7300" b="1" dirty="0" smtClean="0">
              <a:latin typeface="Georgia"/>
              <a:cs typeface="Georgia"/>
            </a:endParaRPr>
          </a:p>
          <a:p>
            <a:pPr algn="ctr"/>
            <a:endParaRPr lang="en-US" sz="7300" b="1" dirty="0" smtClean="0">
              <a:latin typeface="Georgia"/>
              <a:cs typeface="Georgia"/>
            </a:endParaRPr>
          </a:p>
          <a:p>
            <a:pPr algn="ctr"/>
            <a:endParaRPr lang="en-US" sz="7300" b="1" dirty="0" smtClean="0">
              <a:latin typeface="Georgia"/>
              <a:cs typeface="Georgia"/>
            </a:endParaRPr>
          </a:p>
          <a:p>
            <a:pPr algn="ctr"/>
            <a:endParaRPr lang="en-US" sz="7300" b="1" dirty="0" smtClean="0">
              <a:latin typeface="Georgia"/>
              <a:cs typeface="Georgia"/>
            </a:endParaRPr>
          </a:p>
          <a:p>
            <a:pPr algn="ctr"/>
            <a:endParaRPr lang="en-US" sz="7300" b="1" dirty="0" smtClean="0">
              <a:latin typeface="Georgia"/>
              <a:cs typeface="Georgia"/>
            </a:endParaRPr>
          </a:p>
          <a:p>
            <a:pPr algn="ctr"/>
            <a:endParaRPr lang="en-US" sz="7300" b="1" dirty="0" smtClean="0">
              <a:latin typeface="Georgia"/>
              <a:cs typeface="Georgia"/>
            </a:endParaRPr>
          </a:p>
          <a:p>
            <a:pPr algn="ctr"/>
            <a:endParaRPr lang="en-US" sz="7300" b="1" dirty="0" smtClean="0">
              <a:latin typeface="Georgia"/>
              <a:cs typeface="Georgia"/>
            </a:endParaRPr>
          </a:p>
          <a:p>
            <a:pPr algn="ctr"/>
            <a:endParaRPr lang="en-US" sz="7300" b="1" dirty="0" smtClean="0">
              <a:latin typeface="Georgia"/>
              <a:cs typeface="Georgia"/>
            </a:endParaRPr>
          </a:p>
          <a:p>
            <a:pPr algn="ctr"/>
            <a:endParaRPr lang="en-US" sz="7300" b="1" dirty="0" smtClean="0">
              <a:latin typeface="Georgia"/>
              <a:cs typeface="Georgia"/>
            </a:endParaRPr>
          </a:p>
        </p:txBody>
      </p:sp>
      <p:sp>
        <p:nvSpPr>
          <p:cNvPr id="22" name="TextBox 21"/>
          <p:cNvSpPr txBox="1"/>
          <p:nvPr/>
        </p:nvSpPr>
        <p:spPr>
          <a:xfrm>
            <a:off x="16120305" y="23627564"/>
            <a:ext cx="12754533" cy="12718516"/>
          </a:xfrm>
          <a:prstGeom prst="rect">
            <a:avLst/>
          </a:prstGeom>
          <a:solidFill>
            <a:srgbClr val="D3BFFF"/>
          </a:solidFill>
          <a:ln>
            <a:solidFill>
              <a:schemeClr val="tx1"/>
            </a:solidFill>
          </a:ln>
        </p:spPr>
        <p:txBody>
          <a:bodyPr wrap="square" rtlCol="0">
            <a:spAutoFit/>
          </a:bodyPr>
          <a:lstStyle/>
          <a:p>
            <a:pPr algn="ctr"/>
            <a:r>
              <a:rPr lang="en-US" sz="5300" b="1" dirty="0" smtClean="0">
                <a:latin typeface="Georgia"/>
                <a:cs typeface="Georgia"/>
              </a:rPr>
              <a:t>Policy Regarding Alcohol</a:t>
            </a:r>
          </a:p>
          <a:p>
            <a:pPr>
              <a:buFont typeface="Arial"/>
              <a:buChar char="•"/>
            </a:pPr>
            <a:r>
              <a:rPr lang="en-US" sz="4000" dirty="0">
                <a:latin typeface="Georgia"/>
                <a:cs typeface="Georgia"/>
              </a:rPr>
              <a:t>In order to reduce cancer risk from alcohol use, the public needs to be more informed that alcohol is a </a:t>
            </a:r>
            <a:r>
              <a:rPr lang="en-US" sz="4000" b="1" dirty="0">
                <a:latin typeface="Georgia"/>
                <a:cs typeface="Georgia"/>
              </a:rPr>
              <a:t>known </a:t>
            </a:r>
            <a:r>
              <a:rPr lang="en-US" sz="4000" dirty="0">
                <a:latin typeface="Georgia"/>
                <a:cs typeface="Georgia"/>
              </a:rPr>
              <a:t>human </a:t>
            </a:r>
            <a:r>
              <a:rPr lang="en-US" sz="4000" dirty="0" smtClean="0">
                <a:latin typeface="Georgia"/>
                <a:cs typeface="Georgia"/>
              </a:rPr>
              <a:t>carcinogen.</a:t>
            </a:r>
          </a:p>
          <a:p>
            <a:pPr algn="ctr"/>
            <a:r>
              <a:rPr lang="en-US" sz="4000" b="1" dirty="0" smtClean="0">
                <a:latin typeface="Georgia"/>
                <a:cs typeface="Georgia"/>
              </a:rPr>
              <a:t>Current Regulation  </a:t>
            </a:r>
            <a:endParaRPr lang="en-US" sz="4000" b="1" dirty="0" smtClean="0">
              <a:latin typeface="Georgia"/>
              <a:cs typeface="Georgia"/>
            </a:endParaRPr>
          </a:p>
          <a:p>
            <a:pPr>
              <a:buFont typeface="Arial"/>
              <a:buChar char="•"/>
            </a:pPr>
            <a:r>
              <a:rPr lang="en-US" sz="4000" dirty="0" smtClean="0">
                <a:latin typeface="Georgia"/>
                <a:cs typeface="Georgia"/>
              </a:rPr>
              <a:t>The </a:t>
            </a:r>
            <a:r>
              <a:rPr lang="en-US" sz="4000" dirty="0">
                <a:latin typeface="Georgia"/>
                <a:cs typeface="Georgia"/>
              </a:rPr>
              <a:t>Bureau of Alcohol, Tobacco, Firearms, and </a:t>
            </a:r>
            <a:r>
              <a:rPr lang="en-US" sz="4000" dirty="0" smtClean="0">
                <a:latin typeface="Georgia"/>
                <a:cs typeface="Georgia"/>
              </a:rPr>
              <a:t>Explosives mandates that </a:t>
            </a:r>
            <a:r>
              <a:rPr lang="en-US" sz="4000" dirty="0">
                <a:latin typeface="Georgia"/>
                <a:cs typeface="Georgia"/>
              </a:rPr>
              <a:t>“Alcoholic beverages sold or distributed in the U.S, or to members of the Armed Forces outside the U.S. must contain a specified health-warning </a:t>
            </a:r>
            <a:r>
              <a:rPr lang="en-US" sz="4000" dirty="0" smtClean="0">
                <a:latin typeface="Georgia"/>
                <a:cs typeface="Georgia"/>
              </a:rPr>
              <a:t>label.”</a:t>
            </a:r>
            <a:r>
              <a:rPr lang="en-US" sz="4000" baseline="30000" dirty="0" smtClean="0">
                <a:latin typeface="Georgia"/>
                <a:cs typeface="Georgia"/>
              </a:rPr>
              <a:t>8</a:t>
            </a:r>
            <a:endParaRPr lang="en-US" sz="4000" baseline="30000" dirty="0" smtClean="0">
              <a:latin typeface="Georgia"/>
              <a:cs typeface="Georgia"/>
            </a:endParaRPr>
          </a:p>
          <a:p>
            <a:pPr>
              <a:buFont typeface="Arial"/>
              <a:buChar char="•"/>
            </a:pPr>
            <a:r>
              <a:rPr lang="en-US" sz="4000" dirty="0">
                <a:latin typeface="Georgia"/>
                <a:cs typeface="Georgia"/>
              </a:rPr>
              <a:t>The U.S. mandates a government </a:t>
            </a:r>
            <a:r>
              <a:rPr lang="en-US" sz="4000" dirty="0" smtClean="0">
                <a:latin typeface="Georgia"/>
                <a:cs typeface="Georgia"/>
              </a:rPr>
              <a:t>warning</a:t>
            </a:r>
            <a:r>
              <a:rPr lang="en-US" sz="4000" dirty="0" smtClean="0">
                <a:latin typeface="Georgia"/>
                <a:cs typeface="Georgia"/>
              </a:rPr>
              <a:t> </a:t>
            </a:r>
            <a:r>
              <a:rPr lang="en-US" sz="4000" dirty="0" smtClean="0">
                <a:latin typeface="Georgia"/>
                <a:cs typeface="Georgia"/>
              </a:rPr>
              <a:t>addressing </a:t>
            </a:r>
            <a:r>
              <a:rPr lang="en-US" sz="4000" dirty="0">
                <a:latin typeface="Georgia"/>
                <a:cs typeface="Georgia"/>
              </a:rPr>
              <a:t>pregnant women and those operating heavy </a:t>
            </a:r>
            <a:r>
              <a:rPr lang="en-US" sz="4000" dirty="0" smtClean="0">
                <a:latin typeface="Georgia"/>
                <a:cs typeface="Georgia"/>
              </a:rPr>
              <a:t>machinery.</a:t>
            </a:r>
          </a:p>
          <a:p>
            <a:pPr>
              <a:buFont typeface="Arial"/>
              <a:buChar char="•"/>
            </a:pPr>
            <a:r>
              <a:rPr lang="en-US" sz="4000" dirty="0">
                <a:latin typeface="Georgia"/>
                <a:cs typeface="Georgia"/>
              </a:rPr>
              <a:t>“May cause health problems” is the only, </a:t>
            </a:r>
            <a:r>
              <a:rPr lang="en-US" sz="4000" b="1" dirty="0">
                <a:latin typeface="Georgia"/>
                <a:cs typeface="Georgia"/>
              </a:rPr>
              <a:t>vague</a:t>
            </a:r>
            <a:r>
              <a:rPr lang="en-US" sz="4000" dirty="0">
                <a:latin typeface="Georgia"/>
                <a:cs typeface="Georgia"/>
              </a:rPr>
              <a:t> reference to </a:t>
            </a:r>
            <a:r>
              <a:rPr lang="en-US" sz="4000" dirty="0" smtClean="0">
                <a:latin typeface="Georgia"/>
                <a:cs typeface="Georgia"/>
              </a:rPr>
              <a:t>alcohol’s harmful effects.</a:t>
            </a:r>
            <a:endParaRPr lang="en-US" sz="4000" baseline="30000" dirty="0" smtClean="0">
              <a:latin typeface="Georgia"/>
              <a:cs typeface="Georgia"/>
            </a:endParaRPr>
          </a:p>
          <a:p>
            <a:pPr>
              <a:buFont typeface="Arial"/>
              <a:buChar char="•"/>
            </a:pPr>
            <a:endParaRPr lang="en-US" sz="4000" b="1" dirty="0" smtClean="0">
              <a:latin typeface="Georgia"/>
              <a:cs typeface="Georgia"/>
            </a:endParaRPr>
          </a:p>
          <a:p>
            <a:pPr algn="ctr"/>
            <a:endParaRPr lang="en-US" sz="5300" dirty="0">
              <a:latin typeface="Georgia"/>
              <a:cs typeface="Georgia"/>
            </a:endParaRPr>
          </a:p>
        </p:txBody>
      </p:sp>
      <p:pic>
        <p:nvPicPr>
          <p:cNvPr id="23" name="Picture 22" descr="original.gif"/>
          <p:cNvPicPr>
            <a:picLocks noChangeAspect="1"/>
          </p:cNvPicPr>
          <p:nvPr/>
        </p:nvPicPr>
        <p:blipFill>
          <a:blip r:embed="rId2"/>
          <a:stretch>
            <a:fillRect/>
          </a:stretch>
        </p:blipFill>
        <p:spPr>
          <a:xfrm>
            <a:off x="16543086" y="32600194"/>
            <a:ext cx="12051792" cy="2970230"/>
          </a:xfrm>
          <a:prstGeom prst="rect">
            <a:avLst/>
          </a:prstGeom>
        </p:spPr>
      </p:pic>
      <p:sp>
        <p:nvSpPr>
          <p:cNvPr id="26" name="TextBox 25"/>
          <p:cNvSpPr txBox="1"/>
          <p:nvPr/>
        </p:nvSpPr>
        <p:spPr>
          <a:xfrm>
            <a:off x="2538821" y="26022260"/>
            <a:ext cx="12755880" cy="10296046"/>
          </a:xfrm>
          <a:prstGeom prst="rect">
            <a:avLst/>
          </a:prstGeom>
          <a:solidFill>
            <a:srgbClr val="FFF7BC"/>
          </a:solidFill>
          <a:ln>
            <a:solidFill>
              <a:schemeClr val="tx1"/>
            </a:solidFill>
          </a:ln>
        </p:spPr>
        <p:txBody>
          <a:bodyPr wrap="square" rtlCol="0">
            <a:spAutoFit/>
          </a:bodyPr>
          <a:lstStyle/>
          <a:p>
            <a:pPr algn="ctr"/>
            <a:r>
              <a:rPr lang="en-US" sz="2000" b="1" dirty="0" smtClean="0">
                <a:latin typeface="Georgia"/>
                <a:cs typeface="Georgia"/>
              </a:rPr>
              <a:t>Sources</a:t>
            </a:r>
            <a:endParaRPr lang="en-US" sz="2000" b="1" dirty="0" smtClean="0">
              <a:latin typeface="Georgia"/>
              <a:cs typeface="Georgia"/>
            </a:endParaRPr>
          </a:p>
          <a:p>
            <a:pPr lvl="0"/>
            <a:r>
              <a:rPr lang="en-US" sz="2400" dirty="0" err="1" smtClean="0">
                <a:latin typeface="Georgia"/>
                <a:cs typeface="Georgia"/>
              </a:rPr>
              <a:t>Jemal</a:t>
            </a:r>
            <a:r>
              <a:rPr lang="en-US" sz="2400" dirty="0" smtClean="0">
                <a:latin typeface="Georgia"/>
                <a:cs typeface="Georgia"/>
              </a:rPr>
              <a:t>, </a:t>
            </a:r>
            <a:r>
              <a:rPr lang="en-US" sz="2400" dirty="0" err="1" smtClean="0">
                <a:latin typeface="Georgia"/>
                <a:cs typeface="Georgia"/>
              </a:rPr>
              <a:t>Ahmedin</a:t>
            </a:r>
            <a:r>
              <a:rPr lang="en-US" sz="2400" dirty="0" smtClean="0">
                <a:latin typeface="Georgia"/>
                <a:cs typeface="Georgia"/>
              </a:rPr>
              <a:t>, Freddie Bray, Melissa M. Center, </a:t>
            </a:r>
            <a:r>
              <a:rPr lang="en-US" sz="2400" dirty="0" err="1" smtClean="0">
                <a:latin typeface="Georgia"/>
                <a:cs typeface="Georgia"/>
              </a:rPr>
              <a:t>Jaques</a:t>
            </a:r>
            <a:r>
              <a:rPr lang="en-US" sz="2400" dirty="0" smtClean="0">
                <a:latin typeface="Georgia"/>
                <a:cs typeface="Georgia"/>
              </a:rPr>
              <a:t> </a:t>
            </a:r>
            <a:r>
              <a:rPr lang="en-US" sz="2400" dirty="0" err="1" smtClean="0">
                <a:latin typeface="Georgia"/>
                <a:cs typeface="Georgia"/>
              </a:rPr>
              <a:t>Ferlay</a:t>
            </a:r>
            <a:r>
              <a:rPr lang="en-US" sz="2400" dirty="0" smtClean="0">
                <a:latin typeface="Georgia"/>
                <a:cs typeface="Georgia"/>
              </a:rPr>
              <a:t>, Elizabeth Ward, and David Forman. "Global Cancer Statistics." </a:t>
            </a:r>
            <a:r>
              <a:rPr lang="en-US" sz="2400" i="1" dirty="0" smtClean="0">
                <a:latin typeface="Georgia"/>
                <a:cs typeface="Georgia"/>
              </a:rPr>
              <a:t>Wiley Online Library</a:t>
            </a:r>
            <a:r>
              <a:rPr lang="en-US" sz="2400" dirty="0" smtClean="0">
                <a:latin typeface="Georgia"/>
                <a:cs typeface="Georgia"/>
              </a:rPr>
              <a:t> 61 (2011): 69-90. </a:t>
            </a:r>
            <a:r>
              <a:rPr lang="en-US" sz="2400" i="1" dirty="0" smtClean="0">
                <a:latin typeface="Georgia"/>
                <a:cs typeface="Georgia"/>
              </a:rPr>
              <a:t>Wiley Online Library</a:t>
            </a:r>
            <a:r>
              <a:rPr lang="en-US" sz="2400" dirty="0" smtClean="0">
                <a:latin typeface="Georgia"/>
                <a:cs typeface="Georgia"/>
              </a:rPr>
              <a:t>. Web. 13 Apr. 2014.</a:t>
            </a:r>
          </a:p>
          <a:p>
            <a:pPr lvl="0"/>
            <a:r>
              <a:rPr lang="en-US" sz="2400" dirty="0" err="1" smtClean="0">
                <a:latin typeface="Georgia"/>
                <a:cs typeface="Georgia"/>
              </a:rPr>
              <a:t>Lachenmeier</a:t>
            </a:r>
            <a:r>
              <a:rPr lang="en-US" sz="2400" dirty="0" smtClean="0">
                <a:latin typeface="Georgia"/>
                <a:cs typeface="Georgia"/>
              </a:rPr>
              <a:t>, Dirk W. "Carcinogens in Food: Opportunities and Challenges for Regulatory Toxicology." </a:t>
            </a:r>
            <a:r>
              <a:rPr lang="en-US" sz="2400" i="1" dirty="0" smtClean="0">
                <a:latin typeface="Georgia"/>
                <a:cs typeface="Georgia"/>
              </a:rPr>
              <a:t>The Open Toxicology Journal</a:t>
            </a:r>
            <a:r>
              <a:rPr lang="en-US" sz="2400" dirty="0" smtClean="0">
                <a:latin typeface="Georgia"/>
                <a:cs typeface="Georgia"/>
              </a:rPr>
              <a:t> 3 (2009): 30-34. Print. </a:t>
            </a:r>
          </a:p>
          <a:p>
            <a:pPr lvl="0"/>
            <a:r>
              <a:rPr lang="en-US" sz="2400" dirty="0" smtClean="0">
                <a:latin typeface="Georgia"/>
                <a:cs typeface="Georgia"/>
              </a:rPr>
              <a:t>Nelson, David E., et al. "Alcohol-Attributable Cancer Deaths And Years Of Potential Life Lost In The United States." </a:t>
            </a:r>
            <a:r>
              <a:rPr lang="en-US" sz="2400" i="1" dirty="0" smtClean="0">
                <a:latin typeface="Georgia"/>
                <a:cs typeface="Georgia"/>
              </a:rPr>
              <a:t>American Journal Of Public Health</a:t>
            </a:r>
            <a:r>
              <a:rPr lang="en-US" sz="2400" dirty="0" smtClean="0">
                <a:latin typeface="Georgia"/>
                <a:cs typeface="Georgia"/>
              </a:rPr>
              <a:t> 103.4 (2013): 641-648. </a:t>
            </a:r>
            <a:r>
              <a:rPr lang="en-US" sz="2400" i="1" dirty="0" smtClean="0">
                <a:latin typeface="Georgia"/>
                <a:cs typeface="Georgia"/>
              </a:rPr>
              <a:t>Environment Complete</a:t>
            </a:r>
            <a:r>
              <a:rPr lang="en-US" sz="2400" dirty="0" smtClean="0">
                <a:latin typeface="Georgia"/>
                <a:cs typeface="Georgia"/>
              </a:rPr>
              <a:t>. Web. 14 Apr. 2014.</a:t>
            </a:r>
          </a:p>
          <a:p>
            <a:pPr lvl="0"/>
            <a:r>
              <a:rPr lang="en-US" sz="2400" dirty="0" smtClean="0">
                <a:latin typeface="Georgia"/>
                <a:cs typeface="Georgia"/>
              </a:rPr>
              <a:t>Chen, Wendy Y., Bernard </a:t>
            </a:r>
            <a:r>
              <a:rPr lang="en-US" sz="2400" dirty="0" err="1" smtClean="0">
                <a:latin typeface="Georgia"/>
                <a:cs typeface="Georgia"/>
              </a:rPr>
              <a:t>Rossner</a:t>
            </a:r>
            <a:r>
              <a:rPr lang="en-US" sz="2400" dirty="0" smtClean="0">
                <a:latin typeface="Georgia"/>
                <a:cs typeface="Georgia"/>
              </a:rPr>
              <a:t>, Susan E. Hankinson, Graham A. </a:t>
            </a:r>
            <a:r>
              <a:rPr lang="en-US" sz="2400" dirty="0" err="1" smtClean="0">
                <a:latin typeface="Georgia"/>
                <a:cs typeface="Georgia"/>
              </a:rPr>
              <a:t>Colditz</a:t>
            </a:r>
            <a:r>
              <a:rPr lang="en-US" sz="2400" dirty="0" smtClean="0">
                <a:latin typeface="Georgia"/>
                <a:cs typeface="Georgia"/>
              </a:rPr>
              <a:t>, and Walter C. Willett. "Moderate Alcohol Consumption During Adult Life, Drinking Patterns, and Breast Cancer Risk." </a:t>
            </a:r>
            <a:r>
              <a:rPr lang="en-US" sz="2400" i="1" dirty="0" smtClean="0">
                <a:latin typeface="Georgia"/>
                <a:cs typeface="Georgia"/>
              </a:rPr>
              <a:t>The Journal of the American Medical Association</a:t>
            </a:r>
            <a:r>
              <a:rPr lang="en-US" sz="2400" dirty="0" smtClean="0">
                <a:latin typeface="Georgia"/>
                <a:cs typeface="Georgia"/>
              </a:rPr>
              <a:t> 306.17 (2011): </a:t>
            </a:r>
            <a:r>
              <a:rPr lang="en-US" sz="2400" dirty="0" err="1" smtClean="0">
                <a:latin typeface="Georgia"/>
                <a:cs typeface="Georgia"/>
              </a:rPr>
              <a:t>n</a:t>
            </a:r>
            <a:r>
              <a:rPr lang="en-US" sz="2400" dirty="0" smtClean="0">
                <a:latin typeface="Georgia"/>
                <a:cs typeface="Georgia"/>
              </a:rPr>
              <a:t>. </a:t>
            </a:r>
            <a:r>
              <a:rPr lang="en-US" sz="2400" dirty="0" err="1" smtClean="0">
                <a:latin typeface="Georgia"/>
                <a:cs typeface="Georgia"/>
              </a:rPr>
              <a:t>pag</a:t>
            </a:r>
            <a:r>
              <a:rPr lang="en-US" sz="2400" dirty="0" smtClean="0">
                <a:latin typeface="Georgia"/>
                <a:cs typeface="Georgia"/>
              </a:rPr>
              <a:t>. </a:t>
            </a:r>
            <a:r>
              <a:rPr lang="en-US" sz="2400" i="1" dirty="0" smtClean="0">
                <a:latin typeface="Georgia"/>
                <a:cs typeface="Georgia"/>
              </a:rPr>
              <a:t>JAMA Network</a:t>
            </a:r>
            <a:r>
              <a:rPr lang="en-US" sz="2400" dirty="0" smtClean="0">
                <a:latin typeface="Georgia"/>
                <a:cs typeface="Georgia"/>
              </a:rPr>
              <a:t>. Web. 13 Apr. 2014.</a:t>
            </a:r>
          </a:p>
          <a:p>
            <a:pPr lvl="0"/>
            <a:r>
              <a:rPr lang="en-US" sz="2400" dirty="0" smtClean="0">
                <a:latin typeface="Georgia"/>
                <a:cs typeface="Georgia"/>
              </a:rPr>
              <a:t>Thomas, David B. "Alcohol As A Cause Of Cancer." </a:t>
            </a:r>
            <a:r>
              <a:rPr lang="en-US" sz="2400" i="1" dirty="0" smtClean="0">
                <a:latin typeface="Georgia"/>
                <a:cs typeface="Georgia"/>
              </a:rPr>
              <a:t>Environmental Health Perspectives Supplements</a:t>
            </a:r>
            <a:r>
              <a:rPr lang="en-US" sz="2400" dirty="0" smtClean="0">
                <a:latin typeface="Georgia"/>
                <a:cs typeface="Georgia"/>
              </a:rPr>
              <a:t> 103.(1995): 153. </a:t>
            </a:r>
            <a:r>
              <a:rPr lang="en-US" sz="2400" i="1" dirty="0" smtClean="0">
                <a:latin typeface="Georgia"/>
                <a:cs typeface="Georgia"/>
              </a:rPr>
              <a:t>Environment Complete</a:t>
            </a:r>
            <a:r>
              <a:rPr lang="en-US" sz="2400" dirty="0" smtClean="0">
                <a:latin typeface="Georgia"/>
                <a:cs typeface="Georgia"/>
              </a:rPr>
              <a:t>. Web. 14 Apr. 2014.</a:t>
            </a:r>
          </a:p>
          <a:p>
            <a:pPr lvl="0"/>
            <a:r>
              <a:rPr lang="en-US" sz="2400" dirty="0" err="1" smtClean="0">
                <a:latin typeface="Georgia"/>
                <a:cs typeface="Georgia"/>
              </a:rPr>
              <a:t>Benassi</a:t>
            </a:r>
            <a:r>
              <a:rPr lang="en-US" sz="2400" dirty="0" smtClean="0">
                <a:latin typeface="Georgia"/>
                <a:cs typeface="Georgia"/>
              </a:rPr>
              <a:t>-Evans, Bianca, and Michael </a:t>
            </a:r>
            <a:r>
              <a:rPr lang="en-US" sz="2400" dirty="0" err="1" smtClean="0">
                <a:latin typeface="Georgia"/>
                <a:cs typeface="Georgia"/>
              </a:rPr>
              <a:t>Fenech</a:t>
            </a:r>
            <a:r>
              <a:rPr lang="en-US" sz="2400" dirty="0" smtClean="0">
                <a:latin typeface="Georgia"/>
                <a:cs typeface="Georgia"/>
              </a:rPr>
              <a:t>. "Chronic Alcohol Exposure Induces Genome Damage Measured Using The </a:t>
            </a:r>
            <a:r>
              <a:rPr lang="en-US" sz="2400" dirty="0" err="1" smtClean="0">
                <a:latin typeface="Georgia"/>
                <a:cs typeface="Georgia"/>
              </a:rPr>
              <a:t>Cytokinesis</a:t>
            </a:r>
            <a:r>
              <a:rPr lang="en-US" sz="2400" dirty="0" smtClean="0">
                <a:latin typeface="Georgia"/>
                <a:cs typeface="Georgia"/>
              </a:rPr>
              <a:t>-Block Micronucleus </a:t>
            </a:r>
            <a:r>
              <a:rPr lang="en-US" sz="2400" dirty="0" err="1" smtClean="0">
                <a:latin typeface="Georgia"/>
                <a:cs typeface="Georgia"/>
              </a:rPr>
              <a:t>Cytome</a:t>
            </a:r>
            <a:r>
              <a:rPr lang="en-US" sz="2400" dirty="0" smtClean="0">
                <a:latin typeface="Georgia"/>
                <a:cs typeface="Georgia"/>
              </a:rPr>
              <a:t> Assay And </a:t>
            </a:r>
            <a:r>
              <a:rPr lang="en-US" sz="2400" dirty="0" err="1" smtClean="0">
                <a:latin typeface="Georgia"/>
                <a:cs typeface="Georgia"/>
              </a:rPr>
              <a:t>Aneuploidy</a:t>
            </a:r>
            <a:r>
              <a:rPr lang="en-US" sz="2400" dirty="0" smtClean="0">
                <a:latin typeface="Georgia"/>
                <a:cs typeface="Georgia"/>
              </a:rPr>
              <a:t> In Human B </a:t>
            </a:r>
            <a:r>
              <a:rPr lang="en-US" sz="2400" dirty="0" err="1" smtClean="0">
                <a:latin typeface="Georgia"/>
                <a:cs typeface="Georgia"/>
              </a:rPr>
              <a:t>Lymphoblastoid</a:t>
            </a:r>
            <a:r>
              <a:rPr lang="en-US" sz="2400" dirty="0" smtClean="0">
                <a:latin typeface="Georgia"/>
                <a:cs typeface="Georgia"/>
              </a:rPr>
              <a:t> Cell Lines." </a:t>
            </a:r>
            <a:r>
              <a:rPr lang="en-US" sz="2400" i="1" dirty="0" smtClean="0">
                <a:latin typeface="Georgia"/>
                <a:cs typeface="Georgia"/>
              </a:rPr>
              <a:t>Mutagenesis</a:t>
            </a:r>
            <a:r>
              <a:rPr lang="en-US" sz="2400" dirty="0" smtClean="0">
                <a:latin typeface="Georgia"/>
                <a:cs typeface="Georgia"/>
              </a:rPr>
              <a:t> 26.3 (2011): 421-429. </a:t>
            </a:r>
            <a:r>
              <a:rPr lang="en-US" sz="2400" i="1" dirty="0" smtClean="0">
                <a:latin typeface="Georgia"/>
                <a:cs typeface="Georgia"/>
              </a:rPr>
              <a:t>Environment Complete</a:t>
            </a:r>
            <a:r>
              <a:rPr lang="en-US" sz="2400" dirty="0" smtClean="0">
                <a:latin typeface="Georgia"/>
                <a:cs typeface="Georgia"/>
              </a:rPr>
              <a:t>. Web. 14 Apr. 2014.</a:t>
            </a:r>
          </a:p>
          <a:p>
            <a:pPr lvl="0"/>
            <a:r>
              <a:rPr lang="en-US" sz="2400" dirty="0" smtClean="0">
                <a:latin typeface="Georgia"/>
                <a:cs typeface="Georgia"/>
              </a:rPr>
              <a:t>Chen, Wendy Y., Bernard </a:t>
            </a:r>
            <a:r>
              <a:rPr lang="en-US" sz="2400" dirty="0" err="1" smtClean="0">
                <a:latin typeface="Georgia"/>
                <a:cs typeface="Georgia"/>
              </a:rPr>
              <a:t>Rossner</a:t>
            </a:r>
            <a:r>
              <a:rPr lang="en-US" sz="2400" dirty="0" smtClean="0">
                <a:latin typeface="Georgia"/>
                <a:cs typeface="Georgia"/>
              </a:rPr>
              <a:t>, Susan E. Hankinson, Graham A. </a:t>
            </a:r>
            <a:r>
              <a:rPr lang="en-US" sz="2400" dirty="0" err="1" smtClean="0">
                <a:latin typeface="Georgia"/>
                <a:cs typeface="Georgia"/>
              </a:rPr>
              <a:t>Colditz</a:t>
            </a:r>
            <a:r>
              <a:rPr lang="en-US" sz="2400" dirty="0" smtClean="0">
                <a:latin typeface="Georgia"/>
                <a:cs typeface="Georgia"/>
              </a:rPr>
              <a:t>, and Walter C. Willett. "Moderate Alcohol Consumption During Adult Life, Drinking Patterns, and Breast Cancer Risk." </a:t>
            </a:r>
            <a:r>
              <a:rPr lang="en-US" sz="2400" i="1" dirty="0" smtClean="0">
                <a:latin typeface="Georgia"/>
                <a:cs typeface="Georgia"/>
              </a:rPr>
              <a:t>The Journal of the American Medical Association</a:t>
            </a:r>
            <a:r>
              <a:rPr lang="en-US" sz="2400" dirty="0" smtClean="0">
                <a:latin typeface="Georgia"/>
                <a:cs typeface="Georgia"/>
              </a:rPr>
              <a:t> 306.17 (2011): </a:t>
            </a:r>
            <a:r>
              <a:rPr lang="en-US" sz="2400" dirty="0" err="1" smtClean="0">
                <a:latin typeface="Georgia"/>
                <a:cs typeface="Georgia"/>
              </a:rPr>
              <a:t>n</a:t>
            </a:r>
            <a:r>
              <a:rPr lang="en-US" sz="2400" dirty="0" smtClean="0">
                <a:latin typeface="Georgia"/>
                <a:cs typeface="Georgia"/>
              </a:rPr>
              <a:t>. </a:t>
            </a:r>
            <a:r>
              <a:rPr lang="en-US" sz="2400" dirty="0" err="1" smtClean="0">
                <a:latin typeface="Georgia"/>
                <a:cs typeface="Georgia"/>
              </a:rPr>
              <a:t>pag</a:t>
            </a:r>
            <a:r>
              <a:rPr lang="en-US" sz="2400" dirty="0" smtClean="0">
                <a:latin typeface="Georgia"/>
                <a:cs typeface="Georgia"/>
              </a:rPr>
              <a:t>. </a:t>
            </a:r>
            <a:r>
              <a:rPr lang="en-US" sz="2400" i="1" dirty="0" smtClean="0">
                <a:latin typeface="Georgia"/>
                <a:cs typeface="Georgia"/>
              </a:rPr>
              <a:t>JAMA Network</a:t>
            </a:r>
            <a:r>
              <a:rPr lang="en-US" sz="2400" dirty="0" smtClean="0">
                <a:latin typeface="Georgia"/>
                <a:cs typeface="Georgia"/>
              </a:rPr>
              <a:t>. Web. 13 Apr. 2014.</a:t>
            </a:r>
          </a:p>
          <a:p>
            <a:pPr lvl="0"/>
            <a:r>
              <a:rPr lang="en-US" sz="2400" dirty="0" smtClean="0">
                <a:latin typeface="Georgia"/>
                <a:cs typeface="Georgia"/>
              </a:rPr>
              <a:t>Thomas, Gerald, et al. "The effectiveness of alcohol warning labels in the prevention of Fetal Alcohol Spectrum Disorder: A brief review." </a:t>
            </a:r>
            <a:r>
              <a:rPr lang="en-US" sz="2400" i="1" dirty="0" smtClean="0">
                <a:latin typeface="Georgia"/>
                <a:cs typeface="Georgia"/>
              </a:rPr>
              <a:t>International Journal of Alcohol and Drug Research</a:t>
            </a:r>
            <a:r>
              <a:rPr lang="en-US" sz="2400" dirty="0" smtClean="0">
                <a:latin typeface="Georgia"/>
                <a:cs typeface="Georgia"/>
              </a:rPr>
              <a:t>: 91-103. Print.</a:t>
            </a:r>
          </a:p>
          <a:p>
            <a:pPr lvl="0"/>
            <a:r>
              <a:rPr lang="en-US" sz="2400" dirty="0" err="1" smtClean="0">
                <a:latin typeface="Georgia"/>
                <a:cs typeface="Georgia"/>
              </a:rPr>
              <a:t>Boffetta</a:t>
            </a:r>
            <a:r>
              <a:rPr lang="en-US" sz="2400" dirty="0" smtClean="0">
                <a:latin typeface="Georgia"/>
                <a:cs typeface="Georgia"/>
              </a:rPr>
              <a:t>, Paolo, and Mia </a:t>
            </a:r>
            <a:r>
              <a:rPr lang="en-US" sz="2400" dirty="0" err="1" smtClean="0">
                <a:latin typeface="Georgia"/>
                <a:cs typeface="Georgia"/>
              </a:rPr>
              <a:t>Hashibe</a:t>
            </a:r>
            <a:r>
              <a:rPr lang="en-US" sz="2400" dirty="0" smtClean="0">
                <a:latin typeface="Georgia"/>
                <a:cs typeface="Georgia"/>
              </a:rPr>
              <a:t>. "Alcohol and Cancer." </a:t>
            </a:r>
            <a:r>
              <a:rPr lang="en-US" sz="2400" i="1" dirty="0" smtClean="0">
                <a:latin typeface="Georgia"/>
                <a:cs typeface="Georgia"/>
              </a:rPr>
              <a:t>The Lancet Oncology</a:t>
            </a:r>
            <a:r>
              <a:rPr lang="en-US" sz="2400" dirty="0" smtClean="0">
                <a:latin typeface="Georgia"/>
                <a:cs typeface="Georgia"/>
              </a:rPr>
              <a:t> 7.2 (2006): 149-56. </a:t>
            </a:r>
            <a:r>
              <a:rPr lang="en-US" sz="2400" i="1" dirty="0" smtClean="0">
                <a:latin typeface="Georgia"/>
                <a:cs typeface="Georgia"/>
              </a:rPr>
              <a:t>Science Direct</a:t>
            </a:r>
            <a:r>
              <a:rPr lang="en-US" sz="2400" dirty="0" smtClean="0">
                <a:latin typeface="Georgia"/>
                <a:cs typeface="Georgia"/>
              </a:rPr>
              <a:t>. Web. 13 Apr. 2014.</a:t>
            </a:r>
          </a:p>
          <a:p>
            <a:pPr algn="ctr"/>
            <a:endParaRPr lang="en-US" sz="2300" b="1" dirty="0" smtClean="0">
              <a:latin typeface="Georgia"/>
              <a:cs typeface="Georgia"/>
            </a:endParaRPr>
          </a:p>
          <a:p>
            <a:pPr algn="ctr"/>
            <a:endParaRPr lang="en-US" sz="2300" b="1" dirty="0" smtClean="0">
              <a:latin typeface="Georgia"/>
              <a:cs typeface="Georgia"/>
            </a:endParaRPr>
          </a:p>
          <a:p>
            <a:pPr algn="ctr"/>
            <a:endParaRPr lang="en-US" sz="5300" b="1" dirty="0" smtClean="0">
              <a:latin typeface="Georgia"/>
              <a:cs typeface="Georgia"/>
            </a:endParaRPr>
          </a:p>
          <a:p>
            <a:pPr algn="ctr"/>
            <a:endParaRPr lang="en-US" sz="5300" b="1" dirty="0">
              <a:latin typeface="Georgia"/>
              <a:cs typeface="Georgia"/>
            </a:endParaRPr>
          </a:p>
        </p:txBody>
      </p:sp>
      <p:sp>
        <p:nvSpPr>
          <p:cNvPr id="27" name="TextBox 26"/>
          <p:cNvSpPr txBox="1"/>
          <p:nvPr/>
        </p:nvSpPr>
        <p:spPr>
          <a:xfrm>
            <a:off x="2538821" y="14751626"/>
            <a:ext cx="12755880" cy="10617677"/>
          </a:xfrm>
          <a:prstGeom prst="rect">
            <a:avLst/>
          </a:prstGeom>
          <a:solidFill>
            <a:schemeClr val="accent1">
              <a:lumMod val="20000"/>
              <a:lumOff val="80000"/>
            </a:schemeClr>
          </a:solidFill>
          <a:ln>
            <a:solidFill>
              <a:schemeClr val="tx1"/>
            </a:solidFill>
          </a:ln>
        </p:spPr>
        <p:txBody>
          <a:bodyPr wrap="square" rtlCol="0">
            <a:spAutoFit/>
          </a:bodyPr>
          <a:lstStyle/>
          <a:p>
            <a:pPr algn="ctr"/>
            <a:r>
              <a:rPr lang="en-US" sz="5300" b="1" dirty="0" smtClean="0">
                <a:latin typeface="Georgia"/>
                <a:cs typeface="Georgia"/>
              </a:rPr>
              <a:t>Case Study:Breast Cancer</a:t>
            </a:r>
            <a:endParaRPr lang="en-US" sz="5300" b="1" dirty="0" smtClean="0">
              <a:latin typeface="Georgia"/>
              <a:cs typeface="Georgia"/>
            </a:endParaRPr>
          </a:p>
          <a:p>
            <a:pPr>
              <a:buFont typeface="Arial"/>
              <a:buChar char="•"/>
            </a:pPr>
            <a:r>
              <a:rPr lang="en-US" sz="3600" dirty="0" smtClean="0">
                <a:latin typeface="Georgia"/>
                <a:cs typeface="Georgia"/>
              </a:rPr>
              <a:t>Chen et al. (2011) </a:t>
            </a:r>
            <a:r>
              <a:rPr lang="en-US" sz="3600" dirty="0">
                <a:latin typeface="Georgia"/>
                <a:cs typeface="Georgia"/>
              </a:rPr>
              <a:t>found a statistically significant correlation between alcohol consumption and breast </a:t>
            </a:r>
            <a:r>
              <a:rPr lang="en-US" sz="3600" dirty="0" smtClean="0">
                <a:latin typeface="Georgia"/>
                <a:cs typeface="Georgia"/>
              </a:rPr>
              <a:t>cancer</a:t>
            </a:r>
            <a:r>
              <a:rPr lang="en-US" sz="3600" dirty="0" smtClean="0">
                <a:latin typeface="Georgia"/>
                <a:cs typeface="Georgia"/>
              </a:rPr>
              <a:t>, even at low levels of consumption.</a:t>
            </a:r>
            <a:r>
              <a:rPr lang="en-US" sz="3600" baseline="30000" dirty="0" smtClean="0">
                <a:latin typeface="Georgia"/>
                <a:cs typeface="Georgia"/>
              </a:rPr>
              <a:t>7</a:t>
            </a:r>
            <a:r>
              <a:rPr lang="en-US" sz="3600" dirty="0" smtClean="0">
                <a:latin typeface="Georgia"/>
                <a:cs typeface="Georgia"/>
              </a:rPr>
              <a:t> </a:t>
            </a:r>
            <a:r>
              <a:rPr lang="en-US" sz="3600" dirty="0" smtClean="0">
                <a:latin typeface="Georgia"/>
                <a:cs typeface="Georgia"/>
              </a:rPr>
              <a:t>A</a:t>
            </a:r>
            <a:r>
              <a:rPr lang="en-US" sz="3600" dirty="0" smtClean="0">
                <a:latin typeface="Georgia"/>
                <a:cs typeface="Georgia"/>
              </a:rPr>
              <a:t>n </a:t>
            </a:r>
            <a:r>
              <a:rPr lang="en-US" sz="3600" dirty="0">
                <a:latin typeface="Georgia"/>
                <a:cs typeface="Georgia"/>
              </a:rPr>
              <a:t>average of 3-6 drinks per </a:t>
            </a:r>
            <a:r>
              <a:rPr lang="en-US" sz="3600" dirty="0" smtClean="0">
                <a:latin typeface="Georgia"/>
                <a:cs typeface="Georgia"/>
              </a:rPr>
              <a:t>week is linked </a:t>
            </a:r>
            <a:r>
              <a:rPr lang="en-US" sz="3600" dirty="0">
                <a:latin typeface="Georgia"/>
                <a:cs typeface="Georgia"/>
              </a:rPr>
              <a:t>to higher levels of breast cancer in their sample population</a:t>
            </a:r>
            <a:r>
              <a:rPr lang="en-US" sz="3600" dirty="0" smtClean="0">
                <a:latin typeface="Georgia"/>
                <a:cs typeface="Georgia"/>
              </a:rPr>
              <a:t>.</a:t>
            </a:r>
            <a:r>
              <a:rPr lang="en-US" sz="3600" baseline="30000" dirty="0" smtClean="0">
                <a:latin typeface="Georgia"/>
                <a:cs typeface="Georgia"/>
              </a:rPr>
              <a:t>7</a:t>
            </a:r>
            <a:endParaRPr lang="en-US" sz="3600" baseline="30000" dirty="0" smtClean="0">
              <a:latin typeface="Georgia"/>
              <a:cs typeface="Georgia"/>
            </a:endParaRPr>
          </a:p>
          <a:p>
            <a:pPr>
              <a:buFont typeface="Arial"/>
              <a:buChar char="•"/>
            </a:pPr>
            <a:r>
              <a:rPr lang="en-US" sz="3600" dirty="0">
                <a:latin typeface="Georgia"/>
                <a:cs typeface="Georgia"/>
              </a:rPr>
              <a:t>In a sample size of 121,700 </a:t>
            </a:r>
            <a:r>
              <a:rPr lang="en-US" sz="3600" dirty="0" smtClean="0">
                <a:latin typeface="Georgia"/>
                <a:cs typeface="Georgia"/>
              </a:rPr>
              <a:t>women, </a:t>
            </a:r>
            <a:r>
              <a:rPr lang="en-US" sz="3600" dirty="0">
                <a:latin typeface="Georgia"/>
                <a:cs typeface="Georgia"/>
              </a:rPr>
              <a:t>high levels of alcohol consumption, which the authors call binge drinking, is also correlated with breast cancer levels</a:t>
            </a:r>
            <a:r>
              <a:rPr lang="en-US" sz="3600" dirty="0" smtClean="0">
                <a:latin typeface="Georgia"/>
                <a:cs typeface="Georgia"/>
              </a:rPr>
              <a:t>.</a:t>
            </a:r>
            <a:r>
              <a:rPr lang="en-US" sz="3600" baseline="30000" dirty="0" smtClean="0">
                <a:latin typeface="Georgia"/>
                <a:cs typeface="Georgia"/>
              </a:rPr>
              <a:t>7</a:t>
            </a:r>
            <a:endParaRPr lang="en-US" sz="3600" baseline="30000" dirty="0" smtClean="0">
              <a:latin typeface="Georgia"/>
              <a:cs typeface="Georgia"/>
            </a:endParaRPr>
          </a:p>
          <a:p>
            <a:pPr>
              <a:buFont typeface="Arial"/>
              <a:buChar char="•"/>
            </a:pPr>
            <a:r>
              <a:rPr lang="en-US" sz="3600" dirty="0">
                <a:latin typeface="Georgia"/>
                <a:cs typeface="Georgia"/>
              </a:rPr>
              <a:t>“Frequency of drinking” is not correlated with breast cancer levels, according to this study</a:t>
            </a:r>
            <a:r>
              <a:rPr lang="en-US" sz="3600" dirty="0" smtClean="0">
                <a:latin typeface="Georgia"/>
                <a:cs typeface="Georgia"/>
              </a:rPr>
              <a:t>.</a:t>
            </a:r>
            <a:r>
              <a:rPr lang="en-US" sz="3600" baseline="30000" dirty="0">
                <a:latin typeface="Georgia"/>
                <a:cs typeface="Georgia"/>
              </a:rPr>
              <a:t>7</a:t>
            </a:r>
            <a:r>
              <a:rPr lang="en-US" sz="3600" baseline="30000" dirty="0" smtClean="0">
                <a:latin typeface="Georgia"/>
                <a:cs typeface="Georgia"/>
              </a:rPr>
              <a:t> </a:t>
            </a:r>
            <a:r>
              <a:rPr lang="en-US" sz="3600" dirty="0">
                <a:latin typeface="Georgia"/>
                <a:cs typeface="Georgia"/>
              </a:rPr>
              <a:t>Only the amount of alcohol an individual consumes can be linked, and it appears that any level of any type of alcohol consumed in a week will correspond to a higher incidence of breast cancer in test subjects</a:t>
            </a:r>
            <a:r>
              <a:rPr lang="en-US" sz="3600" dirty="0" smtClean="0">
                <a:latin typeface="Georgia"/>
                <a:cs typeface="Georgia"/>
              </a:rPr>
              <a:t>.</a:t>
            </a:r>
            <a:r>
              <a:rPr lang="en-US" sz="3600" baseline="30000" dirty="0" smtClean="0">
                <a:latin typeface="Georgia"/>
                <a:cs typeface="Georgia"/>
              </a:rPr>
              <a:t>7</a:t>
            </a:r>
            <a:endParaRPr lang="en-US" sz="3600" baseline="30000" dirty="0" smtClean="0">
              <a:latin typeface="Georgia"/>
              <a:cs typeface="Georgia"/>
            </a:endParaRPr>
          </a:p>
          <a:p>
            <a:pPr>
              <a:buFont typeface="Arial"/>
              <a:buChar char="•"/>
            </a:pPr>
            <a:r>
              <a:rPr lang="en-US" sz="3600" dirty="0">
                <a:latin typeface="Georgia"/>
                <a:cs typeface="Georgia"/>
              </a:rPr>
              <a:t>The most significant link to breast cancer and consumption behavior is found in regular drinking over the course of a woman’s life</a:t>
            </a:r>
            <a:r>
              <a:rPr lang="en-US" sz="3600" dirty="0" smtClean="0">
                <a:latin typeface="Georgia"/>
                <a:cs typeface="Georgia"/>
              </a:rPr>
              <a:t>.</a:t>
            </a:r>
            <a:r>
              <a:rPr lang="en-US" sz="3600" baseline="30000" dirty="0">
                <a:latin typeface="Georgia"/>
                <a:cs typeface="Georgia"/>
              </a:rPr>
              <a:t>7</a:t>
            </a:r>
            <a:endParaRPr lang="en-US" sz="3600" b="1" dirty="0" smtClean="0">
              <a:latin typeface="Georgia"/>
              <a:cs typeface="Georgia"/>
            </a:endParaRPr>
          </a:p>
          <a:p>
            <a:pPr algn="ctr"/>
            <a:endParaRPr lang="en-US" sz="6300" b="1" dirty="0">
              <a:latin typeface="Georgia"/>
              <a:cs typeface="Georgia"/>
            </a:endParaRPr>
          </a:p>
        </p:txBody>
      </p:sp>
      <p:pic>
        <p:nvPicPr>
          <p:cNvPr id="29" name="Picture 28" descr="Picture 1.png"/>
          <p:cNvPicPr>
            <a:picLocks noChangeAspect="1"/>
          </p:cNvPicPr>
          <p:nvPr/>
        </p:nvPicPr>
        <p:blipFill>
          <a:blip r:embed="rId3"/>
          <a:stretch>
            <a:fillRect/>
          </a:stretch>
        </p:blipFill>
        <p:spPr>
          <a:xfrm>
            <a:off x="19441426" y="5337683"/>
            <a:ext cx="5755373" cy="4160905"/>
          </a:xfrm>
          <a:prstGeom prst="rect">
            <a:avLst/>
          </a:prstGeom>
          <a:ln w="47625">
            <a:solidFill>
              <a:srgbClr val="FFC21C"/>
            </a:solidFill>
          </a:ln>
        </p:spPr>
      </p:pic>
      <p:graphicFrame>
        <p:nvGraphicFramePr>
          <p:cNvPr id="34" name="Chart 33"/>
          <p:cNvGraphicFramePr/>
          <p:nvPr/>
        </p:nvGraphicFramePr>
        <p:xfrm>
          <a:off x="16120305" y="16103599"/>
          <a:ext cx="12265566" cy="6987983"/>
        </p:xfrm>
        <a:graphic>
          <a:graphicData uri="http://schemas.openxmlformats.org/drawingml/2006/chart">
            <c:chart xmlns:c="http://schemas.openxmlformats.org/drawingml/2006/chart" xmlns:r="http://schemas.openxmlformats.org/officeDocument/2006/relationships" r:id="rId4"/>
          </a:graphicData>
        </a:graphic>
      </p:graphicFrame>
      <p:sp>
        <p:nvSpPr>
          <p:cNvPr id="36" name="TextBox 35"/>
          <p:cNvSpPr txBox="1"/>
          <p:nvPr/>
        </p:nvSpPr>
        <p:spPr>
          <a:xfrm>
            <a:off x="24235641" y="16142087"/>
            <a:ext cx="4000452" cy="707886"/>
          </a:xfrm>
          <a:prstGeom prst="rect">
            <a:avLst/>
          </a:prstGeom>
          <a:noFill/>
          <a:ln>
            <a:solidFill>
              <a:schemeClr val="tx1"/>
            </a:solidFill>
          </a:ln>
        </p:spPr>
        <p:txBody>
          <a:bodyPr wrap="square" rtlCol="0">
            <a:spAutoFit/>
          </a:bodyPr>
          <a:lstStyle/>
          <a:p>
            <a:pPr algn="ctr"/>
            <a:r>
              <a:rPr lang="en-US" sz="2000" b="1" dirty="0" smtClean="0">
                <a:latin typeface="Georgia"/>
                <a:cs typeface="Georgia"/>
              </a:rPr>
              <a:t>Daily Consumption of Drinks Linked to % Cancer Deaths</a:t>
            </a:r>
            <a:endParaRPr lang="en-US" sz="2000" b="1" dirty="0">
              <a:latin typeface="Georgia"/>
              <a:cs typeface="Georgia"/>
            </a:endParaRPr>
          </a:p>
        </p:txBody>
      </p:sp>
      <p:sp>
        <p:nvSpPr>
          <p:cNvPr id="37" name="TextBox 36"/>
          <p:cNvSpPr txBox="1"/>
          <p:nvPr/>
        </p:nvSpPr>
        <p:spPr>
          <a:xfrm>
            <a:off x="21240945" y="18089823"/>
            <a:ext cx="1396983" cy="461665"/>
          </a:xfrm>
          <a:prstGeom prst="rect">
            <a:avLst/>
          </a:prstGeom>
          <a:noFill/>
        </p:spPr>
        <p:txBody>
          <a:bodyPr wrap="square" rtlCol="0">
            <a:spAutoFit/>
          </a:bodyPr>
          <a:lstStyle/>
          <a:p>
            <a:r>
              <a:rPr lang="en-US" sz="2400" dirty="0" smtClean="0">
                <a:latin typeface="Georgia"/>
                <a:cs typeface="Georgia"/>
              </a:rPr>
              <a:t>26-35%</a:t>
            </a:r>
            <a:endParaRPr lang="en-US" sz="2400" dirty="0">
              <a:latin typeface="Georgia"/>
              <a:cs typeface="Georgia"/>
            </a:endParaRPr>
          </a:p>
        </p:txBody>
      </p:sp>
      <p:sp>
        <p:nvSpPr>
          <p:cNvPr id="38" name="TextBox 37"/>
          <p:cNvSpPr txBox="1"/>
          <p:nvPr/>
        </p:nvSpPr>
        <p:spPr>
          <a:xfrm>
            <a:off x="18810570" y="17174646"/>
            <a:ext cx="1396983" cy="461665"/>
          </a:xfrm>
          <a:prstGeom prst="rect">
            <a:avLst/>
          </a:prstGeom>
          <a:noFill/>
        </p:spPr>
        <p:txBody>
          <a:bodyPr wrap="square" rtlCol="0">
            <a:spAutoFit/>
          </a:bodyPr>
          <a:lstStyle/>
          <a:p>
            <a:r>
              <a:rPr lang="en-US" sz="2400" dirty="0" smtClean="0">
                <a:latin typeface="Georgia"/>
                <a:cs typeface="Georgia"/>
              </a:rPr>
              <a:t>14-17%</a:t>
            </a:r>
            <a:endParaRPr lang="en-US" sz="2400" dirty="0">
              <a:latin typeface="Georgia"/>
              <a:cs typeface="Georgia"/>
            </a:endParaRPr>
          </a:p>
        </p:txBody>
      </p:sp>
      <p:sp>
        <p:nvSpPr>
          <p:cNvPr id="39" name="TextBox 38"/>
          <p:cNvSpPr txBox="1"/>
          <p:nvPr/>
        </p:nvSpPr>
        <p:spPr>
          <a:xfrm>
            <a:off x="19128067" y="20420853"/>
            <a:ext cx="1396983" cy="461665"/>
          </a:xfrm>
          <a:prstGeom prst="rect">
            <a:avLst/>
          </a:prstGeom>
          <a:noFill/>
        </p:spPr>
        <p:txBody>
          <a:bodyPr wrap="square" rtlCol="0">
            <a:spAutoFit/>
          </a:bodyPr>
          <a:lstStyle/>
          <a:p>
            <a:r>
              <a:rPr lang="en-US" sz="2400" dirty="0" smtClean="0">
                <a:latin typeface="Georgia"/>
                <a:cs typeface="Georgia"/>
              </a:rPr>
              <a:t>48-60%</a:t>
            </a:r>
            <a:endParaRPr lang="en-US" sz="2400" dirty="0">
              <a:latin typeface="Georgia"/>
              <a:cs typeface="Georgia"/>
            </a:endParaRPr>
          </a:p>
        </p:txBody>
      </p:sp>
      <p:sp>
        <p:nvSpPr>
          <p:cNvPr id="40" name="TextBox 39"/>
          <p:cNvSpPr txBox="1"/>
          <p:nvPr/>
        </p:nvSpPr>
        <p:spPr>
          <a:xfrm>
            <a:off x="13236915" y="16334432"/>
            <a:ext cx="4741562" cy="477054"/>
          </a:xfrm>
          <a:prstGeom prst="rect">
            <a:avLst/>
          </a:prstGeom>
          <a:noFill/>
        </p:spPr>
        <p:txBody>
          <a:bodyPr wrap="square" rtlCol="0">
            <a:spAutoFit/>
          </a:bodyPr>
          <a:lstStyle/>
          <a:p>
            <a:pPr algn="r"/>
            <a:r>
              <a:rPr lang="en-US" sz="2500" dirty="0" smtClean="0">
                <a:latin typeface="Georgia"/>
                <a:cs typeface="Georgia"/>
              </a:rPr>
              <a:t>Figure </a:t>
            </a:r>
            <a:r>
              <a:rPr lang="en-US" sz="2500" dirty="0" smtClean="0">
                <a:latin typeface="Georgia"/>
                <a:cs typeface="Georgia"/>
              </a:rPr>
              <a:t>1</a:t>
            </a:r>
            <a:r>
              <a:rPr lang="en-US" sz="2500" baseline="30000" dirty="0">
                <a:latin typeface="Georgia"/>
                <a:cs typeface="Georgia"/>
              </a:rPr>
              <a:t>3</a:t>
            </a:r>
            <a:endParaRPr lang="en-US" sz="2500" dirty="0">
              <a:latin typeface="Georgia"/>
              <a:cs typeface="Georgia"/>
            </a:endParaRPr>
          </a:p>
        </p:txBody>
      </p:sp>
      <p:pic>
        <p:nvPicPr>
          <p:cNvPr id="17" name="Picture 16"/>
          <p:cNvPicPr>
            <a:picLocks noChangeAspect="1"/>
          </p:cNvPicPr>
          <p:nvPr/>
        </p:nvPicPr>
        <p:blipFill>
          <a:blip r:embed="rId5"/>
          <a:stretch>
            <a:fillRect/>
          </a:stretch>
        </p:blipFill>
        <p:spPr>
          <a:xfrm>
            <a:off x="38758702" y="1090714"/>
            <a:ext cx="3556082" cy="3500766"/>
          </a:xfrm>
          <a:prstGeom prst="rect">
            <a:avLst/>
          </a:prstGeom>
        </p:spPr>
      </p:pic>
      <p:sp>
        <p:nvSpPr>
          <p:cNvPr id="18" name="TextBox 17"/>
          <p:cNvSpPr txBox="1"/>
          <p:nvPr/>
        </p:nvSpPr>
        <p:spPr>
          <a:xfrm>
            <a:off x="29605436" y="26172926"/>
            <a:ext cx="12754533" cy="10183710"/>
          </a:xfrm>
          <a:prstGeom prst="rect">
            <a:avLst/>
          </a:prstGeom>
          <a:solidFill>
            <a:srgbClr val="D3BFFF"/>
          </a:solidFill>
          <a:ln>
            <a:solidFill>
              <a:schemeClr val="tx1"/>
            </a:solidFill>
          </a:ln>
        </p:spPr>
        <p:txBody>
          <a:bodyPr wrap="square" rtlCol="0">
            <a:spAutoFit/>
          </a:bodyPr>
          <a:lstStyle/>
          <a:p>
            <a:pPr algn="ctr"/>
            <a:r>
              <a:rPr lang="en-US" sz="5300" b="1" dirty="0" smtClean="0">
                <a:latin typeface="Georgia"/>
                <a:cs typeface="Georgia"/>
              </a:rPr>
              <a:t>Conclusions and Recommendations</a:t>
            </a:r>
          </a:p>
          <a:p>
            <a:pPr>
              <a:buFont typeface="Arial"/>
              <a:buChar char="•"/>
            </a:pPr>
            <a:r>
              <a:rPr lang="en-US" sz="5000" dirty="0" smtClean="0">
                <a:latin typeface="Georgia"/>
                <a:cs typeface="Georgia"/>
              </a:rPr>
              <a:t>S</a:t>
            </a:r>
            <a:r>
              <a:rPr lang="en-US" sz="5000" dirty="0" smtClean="0">
                <a:latin typeface="Georgia"/>
                <a:cs typeface="Georgia"/>
              </a:rPr>
              <a:t>tronger messages from medical and public health organizations are necessary warning that “</a:t>
            </a:r>
            <a:r>
              <a:rPr lang="en-US" sz="5000" dirty="0" smtClean="0">
                <a:latin typeface="Georgia"/>
                <a:cs typeface="Georgia"/>
              </a:rPr>
              <a:t>(1) alcohol is a known human carcinogen, (2) cancer risk increases considerably at high consumption levels but there is no safe level at which there is no cancer risk, and (3) alcohol use should be lowered or avoided to reduce cancer </a:t>
            </a:r>
            <a:r>
              <a:rPr lang="en-US" sz="5000" dirty="0" smtClean="0">
                <a:latin typeface="Georgia"/>
                <a:cs typeface="Georgia"/>
              </a:rPr>
              <a:t>risk.”</a:t>
            </a:r>
            <a:r>
              <a:rPr lang="en-US" sz="5000" baseline="30000" dirty="0" smtClean="0">
                <a:latin typeface="Georgia"/>
                <a:cs typeface="Georgia"/>
              </a:rPr>
              <a:t>3</a:t>
            </a:r>
          </a:p>
          <a:p>
            <a:pPr>
              <a:buFont typeface="Arial"/>
              <a:buChar char="•"/>
            </a:pPr>
            <a:r>
              <a:rPr lang="en-US" sz="5000" dirty="0" smtClean="0">
                <a:latin typeface="Georgia"/>
                <a:cs typeface="Georgia"/>
              </a:rPr>
              <a:t>With this increased awareness, individuals can make personal decisions to reduce risk of developing cancer due to alcohol consumption.</a:t>
            </a:r>
            <a:endParaRPr lang="en-US" sz="5000" dirty="0" smtClean="0">
              <a:latin typeface="Georgia"/>
              <a:cs typeface="Georgia"/>
            </a:endParaRPr>
          </a:p>
          <a:p>
            <a:pPr>
              <a:buFont typeface="Arial"/>
              <a:buChar char="•"/>
            </a:pPr>
            <a:endParaRPr lang="en-US" sz="4000" b="1" dirty="0" smtClean="0">
              <a:latin typeface="Georgia"/>
              <a:cs typeface="Georgia"/>
            </a:endParaRPr>
          </a:p>
          <a:p>
            <a:pPr algn="ctr"/>
            <a:endParaRPr lang="en-US" sz="5300" dirty="0">
              <a:latin typeface="Georgia"/>
              <a:cs typeface="Georgia"/>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428</TotalTime>
  <Words>1287</Words>
  <Application>Microsoft Macintosh PowerPoint</Application>
  <PresentationFormat>Custom</PresentationFormat>
  <Paragraphs>104</Paragraphs>
  <Slides>1</Slides>
  <Notes>0</Notes>
  <HiddenSlides>0</HiddenSlides>
  <MMClips>0</MMClips>
  <ScaleCrop>false</ScaleCrop>
  <HeadingPairs>
    <vt:vector size="4" baseType="variant">
      <vt:variant>
        <vt:lpstr>Design Template</vt:lpstr>
      </vt:variant>
      <vt:variant>
        <vt:i4>1</vt:i4>
      </vt:variant>
      <vt:variant>
        <vt:lpstr>Slide Titles</vt:lpstr>
      </vt:variant>
      <vt:variant>
        <vt:i4>1</vt:i4>
      </vt:variant>
    </vt:vector>
  </HeadingPairs>
  <TitlesOfParts>
    <vt:vector size="2" baseType="lpstr">
      <vt:lpstr>Office Theme</vt:lpstr>
      <vt:lpstr>Is Alcohol Consumption Correlated with Higher Rates of Cancer? Sammy Draper ‘14 and Amara Weiss ’14 Environmental Studies Department, Colby College, Waterville, Maine</vt:lpstr>
    </vt:vector>
  </TitlesOfParts>
  <Company>Robert Baird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John Draper</dc:creator>
  <cp:lastModifiedBy>John Draper</cp:lastModifiedBy>
  <cp:revision>23</cp:revision>
  <dcterms:created xsi:type="dcterms:W3CDTF">2014-04-28T22:57:23Z</dcterms:created>
  <dcterms:modified xsi:type="dcterms:W3CDTF">2014-04-29T01:40:52Z</dcterms:modified>
</cp:coreProperties>
</file>