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3" d="100"/>
          <a:sy n="23" d="100"/>
        </p:scale>
        <p:origin x="-264" y="-10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2843164" y="1290150"/>
            <a:ext cx="27127200" cy="3046988"/>
          </a:xfrm>
          <a:prstGeom prst="rect">
            <a:avLst/>
          </a:prstGeom>
          <a:noFill/>
        </p:spPr>
        <p:txBody>
          <a:bodyPr wrap="square" rtlCol="0">
            <a:spAutoFit/>
          </a:bodyPr>
          <a:lstStyle/>
          <a:p>
            <a:pPr algn="ctr"/>
            <a:r>
              <a:rPr lang="en-US" sz="9600" dirty="0" smtClean="0">
                <a:latin typeface="Helvetica" pitchFamily="34" charset="0"/>
              </a:rPr>
              <a:t>Predicting Need-Based Financial Aid:</a:t>
            </a:r>
          </a:p>
          <a:p>
            <a:pPr algn="ctr"/>
            <a:r>
              <a:rPr lang="en-US" sz="9600" dirty="0" smtClean="0">
                <a:latin typeface="Helvetica" pitchFamily="34" charset="0"/>
              </a:rPr>
              <a:t>Liberal Arts vs. National Universities</a:t>
            </a:r>
            <a:endParaRPr lang="en-US" sz="9600" dirty="0">
              <a:latin typeface="Helvetica" pitchFamily="34" charset="0"/>
            </a:endParaRPr>
          </a:p>
        </p:txBody>
      </p:sp>
      <p:sp>
        <p:nvSpPr>
          <p:cNvPr id="6" name="TextBox 5"/>
          <p:cNvSpPr txBox="1"/>
          <p:nvPr/>
        </p:nvSpPr>
        <p:spPr>
          <a:xfrm>
            <a:off x="12877800" y="4876800"/>
            <a:ext cx="27127200" cy="1200329"/>
          </a:xfrm>
          <a:prstGeom prst="rect">
            <a:avLst/>
          </a:prstGeom>
          <a:noFill/>
        </p:spPr>
        <p:txBody>
          <a:bodyPr wrap="square" rtlCol="0">
            <a:spAutoFit/>
          </a:bodyPr>
          <a:lstStyle/>
          <a:p>
            <a:pPr algn="ctr"/>
            <a:r>
              <a:rPr lang="en-US" sz="7200" dirty="0" smtClean="0">
                <a:latin typeface="Helvetica" pitchFamily="34" charset="0"/>
              </a:rPr>
              <a:t>Dan </a:t>
            </a:r>
            <a:r>
              <a:rPr lang="en-US" sz="7200" dirty="0" err="1" smtClean="0">
                <a:latin typeface="Helvetica" pitchFamily="34" charset="0"/>
              </a:rPr>
              <a:t>Hyszczak</a:t>
            </a:r>
            <a:r>
              <a:rPr lang="en-US" sz="7200" dirty="0" smtClean="0">
                <a:latin typeface="Helvetica" pitchFamily="34" charset="0"/>
              </a:rPr>
              <a:t> ‘15, Cam Regan ‘16, Connor Whitley ‘15</a:t>
            </a:r>
            <a:endParaRPr lang="en-US" sz="7200" dirty="0">
              <a:latin typeface="Helvetica" pitchFamily="34" charset="0"/>
            </a:endParaRPr>
          </a:p>
        </p:txBody>
      </p:sp>
      <p:sp>
        <p:nvSpPr>
          <p:cNvPr id="7" name="TextBox 6"/>
          <p:cNvSpPr txBox="1"/>
          <p:nvPr/>
        </p:nvSpPr>
        <p:spPr>
          <a:xfrm>
            <a:off x="12877800" y="6248400"/>
            <a:ext cx="27127200" cy="1200329"/>
          </a:xfrm>
          <a:prstGeom prst="rect">
            <a:avLst/>
          </a:prstGeom>
          <a:noFill/>
        </p:spPr>
        <p:txBody>
          <a:bodyPr wrap="square" rtlCol="0">
            <a:spAutoFit/>
          </a:bodyPr>
          <a:lstStyle/>
          <a:p>
            <a:pPr algn="ctr"/>
            <a:r>
              <a:rPr lang="en-US" sz="7200" dirty="0" smtClean="0">
                <a:latin typeface="Helvetica" pitchFamily="34" charset="0"/>
              </a:rPr>
              <a:t>Economics Department, </a:t>
            </a:r>
            <a:r>
              <a:rPr lang="en-US" sz="7200" dirty="0" smtClean="0">
                <a:latin typeface="Helvetica" pitchFamily="34" charset="0"/>
              </a:rPr>
              <a:t>Colby College, Waterville, ME</a:t>
            </a:r>
            <a:endParaRPr lang="en-US" sz="7200" dirty="0">
              <a:latin typeface="Helvetica" pitchFamily="34" charset="0"/>
            </a:endParaRPr>
          </a:p>
        </p:txBody>
      </p:sp>
      <p:sp>
        <p:nvSpPr>
          <p:cNvPr id="8" name="TextBox 7"/>
          <p:cNvSpPr txBox="1"/>
          <p:nvPr/>
        </p:nvSpPr>
        <p:spPr>
          <a:xfrm>
            <a:off x="1600200" y="7765473"/>
            <a:ext cx="13258800" cy="25330021"/>
          </a:xfrm>
          <a:prstGeom prst="rect">
            <a:avLst/>
          </a:prstGeom>
          <a:noFill/>
        </p:spPr>
        <p:txBody>
          <a:bodyPr wrap="square" rtlCol="0">
            <a:spAutoFit/>
          </a:bodyPr>
          <a:lstStyle/>
          <a:p>
            <a:pPr algn="ctr"/>
            <a:r>
              <a:rPr lang="en-US" sz="7200" dirty="0" smtClean="0">
                <a:latin typeface="Helvetica" pitchFamily="34" charset="0"/>
              </a:rPr>
              <a:t>Abstract</a:t>
            </a:r>
          </a:p>
          <a:p>
            <a:pPr algn="ctr"/>
            <a:endParaRPr lang="en-US" sz="3200" dirty="0" smtClean="0">
              <a:latin typeface="Helvetica" pitchFamily="34" charset="0"/>
            </a:endParaRPr>
          </a:p>
          <a:p>
            <a:r>
              <a:rPr lang="en-US" sz="3200" dirty="0">
                <a:latin typeface="Helvetica" pitchFamily="34" charset="0"/>
              </a:rPr>
              <a:t> </a:t>
            </a:r>
            <a:r>
              <a:rPr lang="en-US" sz="3200" dirty="0" smtClean="0">
                <a:latin typeface="Helvetica" pitchFamily="34" charset="0"/>
              </a:rPr>
              <a:t>    As </a:t>
            </a:r>
            <a:r>
              <a:rPr lang="en-US" sz="3200" dirty="0">
                <a:latin typeface="Helvetica" pitchFamily="34" charset="0"/>
              </a:rPr>
              <a:t>Colby and other colleges around the country raise tuition, need-based financial aid is becoming more and more important in many student’s decision of where to attend college. Colleges offer this need-based aid to students based on their individual or family’s ability to pay for college. The amount a school is able to offer each student varies based on that student’s financial background, but also on characteristics of the college or university. </a:t>
            </a:r>
          </a:p>
          <a:p>
            <a:r>
              <a:rPr lang="en-US" sz="3200" dirty="0" smtClean="0">
                <a:latin typeface="Helvetica" pitchFamily="34" charset="0"/>
              </a:rPr>
              <a:t>     This </a:t>
            </a:r>
            <a:r>
              <a:rPr lang="en-US" sz="3200" dirty="0">
                <a:latin typeface="Helvetica" pitchFamily="34" charset="0"/>
              </a:rPr>
              <a:t>study examines which characteristics of a school, most notably whether or not the school is a liberal arts college, effect the average amount of need based aid a school gives out to its students. Our sample of 160 private universities in the United States and contains the most recent school information. Admittance rate, credit rating, endowment, student faculty ratio, and the total cost of attendance were used to compare each school.</a:t>
            </a:r>
          </a:p>
          <a:p>
            <a:r>
              <a:rPr lang="en-US" sz="3200" dirty="0" smtClean="0">
                <a:latin typeface="Helvetica" pitchFamily="34" charset="0"/>
              </a:rPr>
              <a:t>     The </a:t>
            </a:r>
            <a:r>
              <a:rPr lang="en-US" sz="3200" dirty="0">
                <a:latin typeface="Helvetica" pitchFamily="34" charset="0"/>
              </a:rPr>
              <a:t>paper finds with statistical significance that for all schools, admit rate, student faculty ratio, tuition, endowment, and liberal arts are all correlated with need-based financial aid. When looking at only liberal arts schools and then only non-liberal arts schools, we find that endowment is only statistically significant for liberal arts schools, while student faculty ratio is only significant for non-liberal arts schools. The finding that tuition is positively correlated for both liberal arts and non-liberal arts schools has policy implications for colleges as  they decide how to meet rising costs while also try and make college more affordable for its students.</a:t>
            </a:r>
          </a:p>
          <a:p>
            <a:pPr algn="ctr"/>
            <a:endParaRPr lang="en-US" sz="4800" dirty="0" smtClean="0">
              <a:latin typeface="Helvetica" pitchFamily="34" charset="0"/>
            </a:endParaRPr>
          </a:p>
          <a:p>
            <a:pPr algn="ctr"/>
            <a:r>
              <a:rPr lang="en-US" sz="7200" dirty="0" smtClean="0">
                <a:latin typeface="Helvetica" pitchFamily="34" charset="0"/>
              </a:rPr>
              <a:t>Conclusions and Suggestions for Further Research</a:t>
            </a:r>
          </a:p>
          <a:p>
            <a:pPr marL="457200" indent="-457200">
              <a:buFont typeface="Arial"/>
              <a:buChar char="•"/>
            </a:pPr>
            <a:r>
              <a:rPr lang="en-US" sz="3200" dirty="0">
                <a:latin typeface="Helvetica" pitchFamily="34" charset="0"/>
              </a:rPr>
              <a:t>The model demonstrates that liberal arts schools are more likely to give more need-based financial aid than non-liberal arts schools</a:t>
            </a:r>
          </a:p>
          <a:p>
            <a:pPr marL="457200" indent="-457200">
              <a:buFont typeface="Arial"/>
              <a:buChar char="•"/>
            </a:pPr>
            <a:r>
              <a:rPr lang="en-US" sz="3200" dirty="0">
                <a:latin typeface="Helvetica" pitchFamily="34" charset="0"/>
              </a:rPr>
              <a:t>Also the model shows that for all schools, there is a positive correlation between higher tuition and higher financial aid. For each $1000 increase in tuition, schools give close to $500 back in financial aid. If the school can practice accurate price discrimination, this can make attendance more affordable if they pass off the financial aid to those who need it most.</a:t>
            </a:r>
          </a:p>
          <a:p>
            <a:pPr marL="457200" indent="-457200">
              <a:buFont typeface="Arial"/>
              <a:buChar char="•"/>
            </a:pPr>
            <a:r>
              <a:rPr lang="en-US" sz="3200" dirty="0">
                <a:latin typeface="Helvetica" pitchFamily="34" charset="0"/>
              </a:rPr>
              <a:t>Credit rating is not statistically significant with need-based financial aid.</a:t>
            </a:r>
          </a:p>
          <a:p>
            <a:pPr marL="457200" indent="-457200">
              <a:buFont typeface="Arial"/>
              <a:buChar char="•"/>
            </a:pPr>
            <a:r>
              <a:rPr lang="en-US" sz="3200" dirty="0">
                <a:latin typeface="Helvetica" pitchFamily="34" charset="0"/>
              </a:rPr>
              <a:t>Further research could examine need-based financial aid from a student’s perspective and see how financial aid from both types of schools affect decisions to attend. Research could also look into what types of schools students apply to as their financial needs increase.</a:t>
            </a:r>
          </a:p>
          <a:p>
            <a:pPr marL="457200" indent="-457200">
              <a:buFont typeface="Arial"/>
              <a:buChar char="•"/>
            </a:pPr>
            <a:r>
              <a:rPr lang="en-US" sz="3200" dirty="0">
                <a:latin typeface="Helvetica" pitchFamily="34" charset="0"/>
              </a:rPr>
              <a:t>Further research from the school’s perspective could examine how financial aid changes over time by doing a time series regression with multiple years of data for each school.</a:t>
            </a:r>
          </a:p>
          <a:p>
            <a:pPr algn="ctr"/>
            <a:endParaRPr lang="en-US" sz="3200" dirty="0">
              <a:latin typeface="Helvetica" pitchFamily="34" charset="0"/>
            </a:endParaRPr>
          </a:p>
        </p:txBody>
      </p:sp>
      <p:sp>
        <p:nvSpPr>
          <p:cNvPr id="9" name="TextBox 8"/>
          <p:cNvSpPr txBox="1"/>
          <p:nvPr/>
        </p:nvSpPr>
        <p:spPr>
          <a:xfrm>
            <a:off x="15621000" y="7751618"/>
            <a:ext cx="13258800" cy="14865611"/>
          </a:xfrm>
          <a:prstGeom prst="rect">
            <a:avLst/>
          </a:prstGeom>
          <a:noFill/>
        </p:spPr>
        <p:txBody>
          <a:bodyPr wrap="square" rtlCol="0">
            <a:spAutoFit/>
          </a:bodyPr>
          <a:lstStyle/>
          <a:p>
            <a:pPr algn="ctr"/>
            <a:r>
              <a:rPr lang="en-US" sz="7200" dirty="0" smtClean="0">
                <a:latin typeface="Helvetica" pitchFamily="34" charset="0"/>
              </a:rPr>
              <a:t>Background</a:t>
            </a:r>
          </a:p>
          <a:p>
            <a:pPr algn="ctr"/>
            <a:endParaRPr lang="en-US" sz="3200" dirty="0" smtClean="0">
              <a:latin typeface="Helvetica" pitchFamily="34" charset="0"/>
            </a:endParaRPr>
          </a:p>
          <a:p>
            <a:pPr marL="457200" indent="-457200">
              <a:buFont typeface="Arial"/>
              <a:buChar char="•"/>
            </a:pPr>
            <a:r>
              <a:rPr lang="en-US" sz="3200" dirty="0">
                <a:latin typeface="Helvetica" pitchFamily="34" charset="0"/>
              </a:rPr>
              <a:t>Colby College announced its tuition for 2015-2016 school year will be $61,730. This likely means that the cost of attending Colby for four years will reach $250,000.</a:t>
            </a:r>
          </a:p>
          <a:p>
            <a:pPr marL="457200" indent="-457200">
              <a:buFont typeface="Arial"/>
              <a:buChar char="•"/>
            </a:pPr>
            <a:r>
              <a:rPr lang="en-US" sz="3200" dirty="0">
                <a:latin typeface="Helvetica" pitchFamily="34" charset="0"/>
              </a:rPr>
              <a:t>According to the Free Application for Free Student Aid (FAFSA), financial need is calculated by subtracting expected family contribution (EFC) from the cost of attending a school (COA).</a:t>
            </a:r>
          </a:p>
          <a:p>
            <a:pPr marL="457200" indent="-457200">
              <a:buFont typeface="Arial"/>
              <a:buChar char="•"/>
            </a:pPr>
            <a:r>
              <a:rPr lang="en-US" sz="3200" dirty="0">
                <a:latin typeface="Helvetica" pitchFamily="34" charset="0"/>
              </a:rPr>
              <a:t>Many schools, like Colby, try to practice price discrimination by increasing the sticker price of attending school with hopes of increasing aid to students who having higher financial need.</a:t>
            </a:r>
          </a:p>
          <a:p>
            <a:pPr marL="457200" indent="-457200">
              <a:buFont typeface="Arial"/>
              <a:buChar char="•"/>
            </a:pPr>
            <a:r>
              <a:rPr lang="en-US" sz="3200" dirty="0">
                <a:latin typeface="Helvetica" pitchFamily="34" charset="0"/>
              </a:rPr>
              <a:t>We hypothesize that liberal arts colleges will give out more need-based aid than national universities. We also hypothesize that there will be a positive correlation between endowment, credit rating, and tuition and a negative correlation between admit rate and student faculty ratio.</a:t>
            </a:r>
          </a:p>
          <a:p>
            <a:endParaRPr lang="en-US" sz="3200" dirty="0" smtClean="0">
              <a:latin typeface="Helvetica" pitchFamily="34" charset="0"/>
            </a:endParaRPr>
          </a:p>
          <a:p>
            <a:pPr algn="ctr"/>
            <a:r>
              <a:rPr lang="en-US" sz="7200" dirty="0" smtClean="0">
                <a:latin typeface="Helvetica" pitchFamily="34" charset="0"/>
              </a:rPr>
              <a:t>Empirical Model</a:t>
            </a:r>
          </a:p>
          <a:p>
            <a:pPr algn="ctr"/>
            <a:endParaRPr lang="en-US" sz="3200" dirty="0" smtClean="0">
              <a:latin typeface="Helvetica" pitchFamily="34" charset="0"/>
            </a:endParaRPr>
          </a:p>
          <a:p>
            <a:pPr algn="ctr"/>
            <a:r>
              <a:rPr lang="en-US" sz="3200" dirty="0" err="1">
                <a:latin typeface="Helvetica" pitchFamily="34" charset="0"/>
              </a:rPr>
              <a:t>AvgNeedAid</a:t>
            </a:r>
            <a:r>
              <a:rPr lang="en-US" sz="3200" dirty="0">
                <a:latin typeface="Helvetica" pitchFamily="34" charset="0"/>
              </a:rPr>
              <a:t>=ß0+ß1TotCostPerYr+ß2ILibArts+ß3Endowment</a:t>
            </a:r>
          </a:p>
          <a:p>
            <a:pPr algn="ctr"/>
            <a:endParaRPr lang="en-US" sz="3200" dirty="0">
              <a:latin typeface="Helvetica" pitchFamily="34" charset="0"/>
            </a:endParaRPr>
          </a:p>
          <a:p>
            <a:pPr algn="ctr"/>
            <a:r>
              <a:rPr lang="en-US" sz="3200" dirty="0">
                <a:latin typeface="Helvetica" pitchFamily="34" charset="0"/>
              </a:rPr>
              <a:t>                      </a:t>
            </a:r>
            <a:r>
              <a:rPr lang="en-US" sz="3200" dirty="0" smtClean="0">
                <a:latin typeface="Helvetica" pitchFamily="34" charset="0"/>
              </a:rPr>
              <a:t> </a:t>
            </a:r>
            <a:r>
              <a:rPr lang="en-US" sz="3200" dirty="0">
                <a:latin typeface="Helvetica" pitchFamily="34" charset="0"/>
              </a:rPr>
              <a:t>+ß4CredRat+ß5AdmitRat+ß6StudFacRatio + </a:t>
            </a:r>
            <a:r>
              <a:rPr lang="en-US" sz="3200" dirty="0" smtClean="0">
                <a:latin typeface="Helvetica" pitchFamily="34" charset="0"/>
              </a:rPr>
              <a:t>e</a:t>
            </a:r>
          </a:p>
          <a:p>
            <a:pPr algn="ctr"/>
            <a:endParaRPr lang="en-US" sz="3200" dirty="0">
              <a:latin typeface="Helvetica" pitchFamily="34" charset="0"/>
            </a:endParaRPr>
          </a:p>
          <a:p>
            <a:pPr algn="ctr"/>
            <a:r>
              <a:rPr lang="en-US" sz="7200" dirty="0" smtClean="0">
                <a:latin typeface="Helvetica" pitchFamily="34" charset="0"/>
              </a:rPr>
              <a:t>Results</a:t>
            </a:r>
          </a:p>
          <a:p>
            <a:pPr algn="ctr"/>
            <a:endParaRPr lang="en-US" sz="7200" dirty="0" smtClean="0">
              <a:latin typeface="Helvetica" pitchFamily="34" charset="0"/>
            </a:endParaRPr>
          </a:p>
        </p:txBody>
      </p:sp>
      <p:sp>
        <p:nvSpPr>
          <p:cNvPr id="10" name="TextBox 9"/>
          <p:cNvSpPr txBox="1"/>
          <p:nvPr/>
        </p:nvSpPr>
        <p:spPr>
          <a:xfrm>
            <a:off x="29413200" y="7696200"/>
            <a:ext cx="13258800" cy="20405588"/>
          </a:xfrm>
          <a:prstGeom prst="rect">
            <a:avLst/>
          </a:prstGeom>
          <a:noFill/>
        </p:spPr>
        <p:txBody>
          <a:bodyPr wrap="square" rtlCol="0">
            <a:spAutoFit/>
          </a:bodyPr>
          <a:lstStyle/>
          <a:p>
            <a:pPr algn="ctr"/>
            <a:r>
              <a:rPr lang="en-US" sz="7200" dirty="0" smtClean="0">
                <a:latin typeface="Helvetica" pitchFamily="34" charset="0"/>
              </a:rPr>
              <a:t>Data</a:t>
            </a:r>
            <a:endParaRPr lang="en-US" sz="7200" dirty="0" smtClean="0">
              <a:latin typeface="Helvetica" pitchFamily="34" charset="0"/>
            </a:endParaRPr>
          </a:p>
          <a:p>
            <a:r>
              <a:rPr lang="en-US" sz="3200" dirty="0">
                <a:latin typeface="Helvetica" pitchFamily="34" charset="0"/>
              </a:rPr>
              <a:t> </a:t>
            </a:r>
            <a:r>
              <a:rPr lang="en-US" sz="3200" dirty="0" smtClean="0">
                <a:latin typeface="Helvetica" pitchFamily="34" charset="0"/>
              </a:rPr>
              <a:t>   </a:t>
            </a:r>
          </a:p>
          <a:p>
            <a:r>
              <a:rPr lang="en-US" sz="3200" dirty="0" smtClean="0">
                <a:latin typeface="Helvetica" pitchFamily="34" charset="0"/>
              </a:rPr>
              <a:t>     These </a:t>
            </a:r>
            <a:r>
              <a:rPr lang="en-US" sz="3200" dirty="0">
                <a:latin typeface="Helvetica" pitchFamily="34" charset="0"/>
              </a:rPr>
              <a:t>164 observations represent 164 private colleges and universities in the United States in the year 2012. We analyzed the impact of tuition, endowment, credit rating, admittance rate, student faculty ratio, and whether the institution is liberal arts, on how much need-based financial aid is given out by the school. It is interesting to examine the summary statistics, including mean and standard deviation for each variable. In the year 2012, we predicted a mean tuition of over $54.3 thousand, a mean student faculty ratio of 10.7, a mean admittance rate of 44.87, and a mean endowment of over $1.4 billion. Other interesting findings was the incredible spread on endowment levels in the United States, with a standard deviation of around $3.56 billion, with Harvard having an impressive endowment of $30.7 billion</a:t>
            </a:r>
            <a:r>
              <a:rPr lang="en-US" sz="3200" dirty="0" smtClean="0">
                <a:latin typeface="Helvetica" pitchFamily="34" charset="0"/>
              </a:rPr>
              <a:t>.</a:t>
            </a:r>
          </a:p>
          <a:p>
            <a:endParaRPr lang="en-US" sz="3200" dirty="0">
              <a:latin typeface="Helvetica" pitchFamily="34" charset="0"/>
            </a:endParaRPr>
          </a:p>
          <a:p>
            <a:pPr algn="ctr"/>
            <a:r>
              <a:rPr lang="en-US" sz="4000" dirty="0" smtClean="0">
                <a:latin typeface="Helvetica" pitchFamily="34" charset="0"/>
              </a:rPr>
              <a:t>Summary Statistics</a:t>
            </a: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endParaRPr lang="en-US" sz="4000" dirty="0">
              <a:latin typeface="Helvetica" pitchFamily="34" charset="0"/>
            </a:endParaRPr>
          </a:p>
          <a:p>
            <a:pPr algn="ctr"/>
            <a:endParaRPr lang="en-US" sz="4000" dirty="0" smtClean="0">
              <a:latin typeface="Helvetica" pitchFamily="34" charset="0"/>
            </a:endParaRPr>
          </a:p>
          <a:p>
            <a:pPr algn="ctr"/>
            <a:r>
              <a:rPr lang="en-US" sz="3200" dirty="0" smtClean="0">
                <a:latin typeface="Helvetica" pitchFamily="34" charset="0"/>
              </a:rPr>
              <a:t>Tuition vs. Average Need-Based Financial Aid</a:t>
            </a:r>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p:txBody>
      </p:sp>
      <p:pic>
        <p:nvPicPr>
          <p:cNvPr id="2" name="Picture 1" descr="Screen Shot 2015-04-27 at 9.26.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2400" y="21488400"/>
            <a:ext cx="13182600" cy="12640511"/>
          </a:xfrm>
          <a:prstGeom prst="rect">
            <a:avLst/>
          </a:prstGeom>
        </p:spPr>
      </p:pic>
      <p:pic>
        <p:nvPicPr>
          <p:cNvPr id="11" name="Picture 10" descr="Screen Shot 2015-04-27 at 9.39.5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89400" y="16383000"/>
            <a:ext cx="13161498" cy="7848600"/>
          </a:xfrm>
          <a:prstGeom prst="rect">
            <a:avLst/>
          </a:prstGeom>
        </p:spPr>
      </p:pic>
      <p:pic>
        <p:nvPicPr>
          <p:cNvPr id="12" name="Picture 11" descr="tuitonvsavgneedai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13200" y="25527000"/>
            <a:ext cx="13258800" cy="9642764"/>
          </a:xfrm>
          <a:prstGeom prst="rect">
            <a:avLst/>
          </a:prstGeom>
        </p:spPr>
      </p:pic>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850</Words>
  <Application>Microsoft Macintosh PowerPoint</Application>
  <PresentationFormat>Custom</PresentationFormat>
  <Paragraphs>52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Support Colby</cp:lastModifiedBy>
  <cp:revision>9</cp:revision>
  <dcterms:created xsi:type="dcterms:W3CDTF">2014-04-08T13:46:32Z</dcterms:created>
  <dcterms:modified xsi:type="dcterms:W3CDTF">2015-04-28T01:47:22Z</dcterms:modified>
</cp:coreProperties>
</file>