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8404800"/>
  <p:notesSz cx="9144000" cy="6858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30" d="100"/>
          <a:sy n="30" d="100"/>
        </p:scale>
        <p:origin x="-3132" y="-12"/>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4B91823-1297-40A4-AFE6-6CBC8B8ACD84}"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BF9AA9-E29D-4735-A72B-570BC9BAA755}" type="slidenum">
              <a:rPr lang="en-US" smtClean="0"/>
              <a:t>‹#›</a:t>
            </a:fld>
            <a:endParaRPr lang="en-US"/>
          </a:p>
        </p:txBody>
      </p:sp>
    </p:spTree>
    <p:extLst>
      <p:ext uri="{BB962C8B-B14F-4D97-AF65-F5344CB8AC3E}">
        <p14:creationId xmlns:p14="http://schemas.microsoft.com/office/powerpoint/2010/main" val="4238988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B91823-1297-40A4-AFE6-6CBC8B8ACD84}"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BF9AA9-E29D-4735-A72B-570BC9BAA755}" type="slidenum">
              <a:rPr lang="en-US" smtClean="0"/>
              <a:t>‹#›</a:t>
            </a:fld>
            <a:endParaRPr lang="en-US"/>
          </a:p>
        </p:txBody>
      </p:sp>
    </p:spTree>
    <p:extLst>
      <p:ext uri="{BB962C8B-B14F-4D97-AF65-F5344CB8AC3E}">
        <p14:creationId xmlns:p14="http://schemas.microsoft.com/office/powerpoint/2010/main" val="3496264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537976"/>
            <a:ext cx="9875520" cy="3276854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537976"/>
            <a:ext cx="28895040" cy="3276854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B91823-1297-40A4-AFE6-6CBC8B8ACD84}"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BF9AA9-E29D-4735-A72B-570BC9BAA755}" type="slidenum">
              <a:rPr lang="en-US" smtClean="0"/>
              <a:t>‹#›</a:t>
            </a:fld>
            <a:endParaRPr lang="en-US"/>
          </a:p>
        </p:txBody>
      </p:sp>
    </p:spTree>
    <p:extLst>
      <p:ext uri="{BB962C8B-B14F-4D97-AF65-F5344CB8AC3E}">
        <p14:creationId xmlns:p14="http://schemas.microsoft.com/office/powerpoint/2010/main" val="1681603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B91823-1297-40A4-AFE6-6CBC8B8ACD84}"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BF9AA9-E29D-4735-A72B-570BC9BAA755}" type="slidenum">
              <a:rPr lang="en-US" smtClean="0"/>
              <a:t>‹#›</a:t>
            </a:fld>
            <a:endParaRPr lang="en-US"/>
          </a:p>
        </p:txBody>
      </p:sp>
    </p:spTree>
    <p:extLst>
      <p:ext uri="{BB962C8B-B14F-4D97-AF65-F5344CB8AC3E}">
        <p14:creationId xmlns:p14="http://schemas.microsoft.com/office/powerpoint/2010/main" val="3850671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4B91823-1297-40A4-AFE6-6CBC8B8ACD84}"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BF9AA9-E29D-4735-A72B-570BC9BAA755}" type="slidenum">
              <a:rPr lang="en-US" smtClean="0"/>
              <a:t>‹#›</a:t>
            </a:fld>
            <a:endParaRPr lang="en-US"/>
          </a:p>
        </p:txBody>
      </p:sp>
    </p:spTree>
    <p:extLst>
      <p:ext uri="{BB962C8B-B14F-4D97-AF65-F5344CB8AC3E}">
        <p14:creationId xmlns:p14="http://schemas.microsoft.com/office/powerpoint/2010/main" val="7735572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8961123"/>
            <a:ext cx="19385280" cy="25345393"/>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8961123"/>
            <a:ext cx="19385280" cy="25345393"/>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4B91823-1297-40A4-AFE6-6CBC8B8ACD84}" type="datetimeFigureOut">
              <a:rPr lang="en-US" smtClean="0"/>
              <a:t>4/24/2014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BF9AA9-E29D-4735-A72B-570BC9BAA755}" type="slidenum">
              <a:rPr lang="en-US" smtClean="0"/>
              <a:t>‹#›</a:t>
            </a:fld>
            <a:endParaRPr lang="en-US"/>
          </a:p>
        </p:txBody>
      </p:sp>
    </p:spTree>
    <p:extLst>
      <p:ext uri="{BB962C8B-B14F-4D97-AF65-F5344CB8AC3E}">
        <p14:creationId xmlns:p14="http://schemas.microsoft.com/office/powerpoint/2010/main" val="3651920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4B91823-1297-40A4-AFE6-6CBC8B8ACD84}" type="datetimeFigureOut">
              <a:rPr lang="en-US" smtClean="0"/>
              <a:t>4/24/2014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BF9AA9-E29D-4735-A72B-570BC9BAA755}" type="slidenum">
              <a:rPr lang="en-US" smtClean="0"/>
              <a:t>‹#›</a:t>
            </a:fld>
            <a:endParaRPr lang="en-US"/>
          </a:p>
        </p:txBody>
      </p:sp>
    </p:spTree>
    <p:extLst>
      <p:ext uri="{BB962C8B-B14F-4D97-AF65-F5344CB8AC3E}">
        <p14:creationId xmlns:p14="http://schemas.microsoft.com/office/powerpoint/2010/main" val="3043199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4B91823-1297-40A4-AFE6-6CBC8B8ACD84}" type="datetimeFigureOut">
              <a:rPr lang="en-US" smtClean="0"/>
              <a:t>4/24/2014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BF9AA9-E29D-4735-A72B-570BC9BAA755}" type="slidenum">
              <a:rPr lang="en-US" smtClean="0"/>
              <a:t>‹#›</a:t>
            </a:fld>
            <a:endParaRPr lang="en-US"/>
          </a:p>
        </p:txBody>
      </p:sp>
    </p:spTree>
    <p:extLst>
      <p:ext uri="{BB962C8B-B14F-4D97-AF65-F5344CB8AC3E}">
        <p14:creationId xmlns:p14="http://schemas.microsoft.com/office/powerpoint/2010/main" val="2961231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B91823-1297-40A4-AFE6-6CBC8B8ACD84}" type="datetimeFigureOut">
              <a:rPr lang="en-US" smtClean="0"/>
              <a:t>4/24/2014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BF9AA9-E29D-4735-A72B-570BC9BAA755}" type="slidenum">
              <a:rPr lang="en-US" smtClean="0"/>
              <a:t>‹#›</a:t>
            </a:fld>
            <a:endParaRPr lang="en-US"/>
          </a:p>
        </p:txBody>
      </p:sp>
    </p:spTree>
    <p:extLst>
      <p:ext uri="{BB962C8B-B14F-4D97-AF65-F5344CB8AC3E}">
        <p14:creationId xmlns:p14="http://schemas.microsoft.com/office/powerpoint/2010/main" val="3464311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B91823-1297-40A4-AFE6-6CBC8B8ACD84}" type="datetimeFigureOut">
              <a:rPr lang="en-US" smtClean="0"/>
              <a:t>4/24/2014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BF9AA9-E29D-4735-A72B-570BC9BAA755}" type="slidenum">
              <a:rPr lang="en-US" smtClean="0"/>
              <a:t>‹#›</a:t>
            </a:fld>
            <a:endParaRPr lang="en-US"/>
          </a:p>
        </p:txBody>
      </p:sp>
    </p:spTree>
    <p:extLst>
      <p:ext uri="{BB962C8B-B14F-4D97-AF65-F5344CB8AC3E}">
        <p14:creationId xmlns:p14="http://schemas.microsoft.com/office/powerpoint/2010/main" val="3109156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B91823-1297-40A4-AFE6-6CBC8B8ACD84}" type="datetimeFigureOut">
              <a:rPr lang="en-US" smtClean="0"/>
              <a:t>4/24/2014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BF9AA9-E29D-4735-A72B-570BC9BAA755}" type="slidenum">
              <a:rPr lang="en-US" smtClean="0"/>
              <a:t>‹#›</a:t>
            </a:fld>
            <a:endParaRPr lang="en-US"/>
          </a:p>
        </p:txBody>
      </p:sp>
    </p:spTree>
    <p:extLst>
      <p:ext uri="{BB962C8B-B14F-4D97-AF65-F5344CB8AC3E}">
        <p14:creationId xmlns:p14="http://schemas.microsoft.com/office/powerpoint/2010/main" val="28791000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14B91823-1297-40A4-AFE6-6CBC8B8ACD84}" type="datetimeFigureOut">
              <a:rPr lang="en-US" smtClean="0"/>
              <a:t>4/24/2014</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91BF9AA9-E29D-4735-A72B-570BC9BAA755}" type="slidenum">
              <a:rPr lang="en-US" smtClean="0"/>
              <a:t>‹#›</a:t>
            </a:fld>
            <a:endParaRPr lang="en-US"/>
          </a:p>
        </p:txBody>
      </p:sp>
    </p:spTree>
    <p:extLst>
      <p:ext uri="{BB962C8B-B14F-4D97-AF65-F5344CB8AC3E}">
        <p14:creationId xmlns:p14="http://schemas.microsoft.com/office/powerpoint/2010/main" val="3418845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88720" y="1371600"/>
            <a:ext cx="41513760" cy="5486400"/>
          </a:xfrm>
          <a:solidFill>
            <a:schemeClr val="accent5">
              <a:lumMod val="40000"/>
              <a:lumOff val="60000"/>
            </a:schemeClr>
          </a:solidFill>
        </p:spPr>
        <p:txBody>
          <a:bodyPr>
            <a:normAutofit/>
          </a:bodyPr>
          <a:lstStyle/>
          <a:p>
            <a:pPr algn="l"/>
            <a:r>
              <a:rPr lang="en-US" sz="9600" dirty="0" smtClean="0"/>
              <a:t>Critical Reef Fish Habitats, Fishing Regulations, and Active Drilling Leases in the Gulf of Mexico</a:t>
            </a:r>
            <a:br>
              <a:rPr lang="en-US" sz="9600" dirty="0" smtClean="0"/>
            </a:br>
            <a:r>
              <a:rPr lang="en-US" sz="7200" dirty="0" smtClean="0"/>
              <a:t>by Tierney Dodge ’14</a:t>
            </a:r>
            <a:endParaRPr lang="en-US" sz="6000" dirty="0"/>
          </a:p>
        </p:txBody>
      </p:sp>
      <p:sp>
        <p:nvSpPr>
          <p:cNvPr id="6" name="TextBox 5"/>
          <p:cNvSpPr txBox="1"/>
          <p:nvPr/>
        </p:nvSpPr>
        <p:spPr>
          <a:xfrm>
            <a:off x="1143000" y="7620000"/>
            <a:ext cx="11201400" cy="17543264"/>
          </a:xfrm>
          <a:prstGeom prst="rect">
            <a:avLst/>
          </a:prstGeom>
          <a:solidFill>
            <a:schemeClr val="accent5">
              <a:lumMod val="20000"/>
              <a:lumOff val="80000"/>
            </a:schemeClr>
          </a:solidFill>
        </p:spPr>
        <p:txBody>
          <a:bodyPr wrap="square" rtlCol="0">
            <a:spAutoFit/>
          </a:bodyPr>
          <a:lstStyle/>
          <a:p>
            <a:r>
              <a:rPr lang="en-US" sz="6000" b="1" dirty="0" smtClean="0"/>
              <a:t>Introduction</a:t>
            </a:r>
          </a:p>
          <a:p>
            <a:r>
              <a:rPr lang="en-US" sz="4800" dirty="0" smtClean="0"/>
              <a:t>    </a:t>
            </a:r>
            <a:r>
              <a:rPr lang="en-US" sz="4800" dirty="0" smtClean="0"/>
              <a:t>Human </a:t>
            </a:r>
            <a:r>
              <a:rPr lang="en-US" sz="4800" dirty="0"/>
              <a:t>activities have been increasingly impacting the Gulf of Mexico negatively.  The Gulf of Mexico is a biologically rich ecosystem, with coral reefs providing a unique habitat for a diverse array of fish and other marine wildlife, including turtles.   However, the increasing use of nutrient rich fertilizers in the Mississippi River Valley have created a growing dead zone in the Gulf of Mexico: a large area where there is no available oxygen due to extreme eutrophication.  </a:t>
            </a:r>
            <a:endParaRPr lang="en-US" sz="1400" dirty="0" smtClean="0"/>
          </a:p>
          <a:p>
            <a:r>
              <a:rPr lang="en-US" sz="4800" dirty="0"/>
              <a:t> </a:t>
            </a:r>
            <a:r>
              <a:rPr lang="en-US" sz="4800" dirty="0" smtClean="0"/>
              <a:t>   </a:t>
            </a:r>
            <a:r>
              <a:rPr lang="en-US" sz="4800" dirty="0" smtClean="0"/>
              <a:t>Overfishing </a:t>
            </a:r>
            <a:r>
              <a:rPr lang="en-US" sz="4800" dirty="0"/>
              <a:t>has also depleted the stocks of many fish in the Gulf, further </a:t>
            </a:r>
            <a:r>
              <a:rPr lang="en-US" sz="4800" dirty="0" smtClean="0"/>
              <a:t>impacting the </a:t>
            </a:r>
            <a:r>
              <a:rPr lang="en-US" sz="4800" dirty="0"/>
              <a:t>ecological health of the area.  However, The National Oceanic and Atmospheric Agency has been creating Marine Protected </a:t>
            </a:r>
            <a:r>
              <a:rPr lang="en-US" sz="4800" dirty="0" smtClean="0"/>
              <a:t>Areas and gear restrictions for certain fisheries </a:t>
            </a:r>
            <a:r>
              <a:rPr lang="en-US" sz="4800" dirty="0"/>
              <a:t>in order to allow these fish stocks to rebuild and restore the ecological integrity of </a:t>
            </a:r>
            <a:r>
              <a:rPr lang="en-US" sz="4800"/>
              <a:t>the </a:t>
            </a:r>
            <a:r>
              <a:rPr lang="en-US" sz="4800" smtClean="0"/>
              <a:t>reefs </a:t>
            </a:r>
            <a:r>
              <a:rPr lang="en-US" sz="4800" dirty="0" smtClean="0"/>
              <a:t>along with the stability of these highly valued fisheries.  </a:t>
            </a:r>
            <a:endParaRPr lang="en-US" sz="4800" dirty="0"/>
          </a:p>
        </p:txBody>
      </p:sp>
      <p:pic>
        <p:nvPicPr>
          <p:cNvPr id="9" name="Picture 8"/>
          <p:cNvPicPr>
            <a:picLocks noChangeAspect="1"/>
          </p:cNvPicPr>
          <p:nvPr/>
        </p:nvPicPr>
        <p:blipFill rotWithShape="1">
          <a:blip r:embed="rId2" cstate="print">
            <a:extLst>
              <a:ext uri="{28A0092B-C50C-407E-A947-70E740481C1C}">
                <a14:useLocalDpi xmlns:a14="http://schemas.microsoft.com/office/drawing/2010/main" val="0"/>
              </a:ext>
            </a:extLst>
          </a:blip>
          <a:srcRect t="3018" b="33457"/>
          <a:stretch/>
        </p:blipFill>
        <p:spPr>
          <a:xfrm>
            <a:off x="13182600" y="7466112"/>
            <a:ext cx="17509958" cy="8942625"/>
          </a:xfrm>
          <a:prstGeom prst="rect">
            <a:avLst/>
          </a:prstGeom>
        </p:spPr>
      </p:pic>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t="2987" b="34618"/>
          <a:stretch/>
        </p:blipFill>
        <p:spPr>
          <a:xfrm>
            <a:off x="13182600" y="18364200"/>
            <a:ext cx="17509957" cy="8707373"/>
          </a:xfrm>
          <a:prstGeom prst="rect">
            <a:avLst/>
          </a:prstGeom>
        </p:spPr>
      </p:pic>
      <p:sp>
        <p:nvSpPr>
          <p:cNvPr id="11" name="TextBox 10"/>
          <p:cNvSpPr txBox="1"/>
          <p:nvPr/>
        </p:nvSpPr>
        <p:spPr>
          <a:xfrm>
            <a:off x="1219200" y="25652103"/>
            <a:ext cx="11125200" cy="11356955"/>
          </a:xfrm>
          <a:prstGeom prst="rect">
            <a:avLst/>
          </a:prstGeom>
          <a:solidFill>
            <a:schemeClr val="accent5">
              <a:lumMod val="20000"/>
              <a:lumOff val="80000"/>
            </a:schemeClr>
          </a:solidFill>
        </p:spPr>
        <p:txBody>
          <a:bodyPr wrap="square" rtlCol="0">
            <a:spAutoFit/>
          </a:bodyPr>
          <a:lstStyle/>
          <a:p>
            <a:r>
              <a:rPr lang="en-US" sz="6000" b="1" dirty="0" smtClean="0"/>
              <a:t>Methods</a:t>
            </a:r>
          </a:p>
          <a:p>
            <a:r>
              <a:rPr lang="en-US" sz="4800" dirty="0" smtClean="0"/>
              <a:t>    </a:t>
            </a:r>
            <a:r>
              <a:rPr lang="en-US" sz="4800" dirty="0" smtClean="0"/>
              <a:t>The </a:t>
            </a:r>
            <a:r>
              <a:rPr lang="en-US" sz="4800" dirty="0"/>
              <a:t>following GIS data were downloaded from NOAA’s Southeast Regional Office’s website: </a:t>
            </a:r>
            <a:r>
              <a:rPr lang="en-US" sz="4800" dirty="0" smtClean="0"/>
              <a:t>essential coral </a:t>
            </a:r>
            <a:r>
              <a:rPr lang="en-US" sz="4800" dirty="0"/>
              <a:t>and reef fish habitat, reef fish stressed areas, area closures to protect corals, and gear restricted areas to protect reef fish.  GIS data of active oil drilling lease sites was downloaded from BOEM’s website</a:t>
            </a:r>
            <a:r>
              <a:rPr lang="en-US" sz="4800" dirty="0" smtClean="0"/>
              <a:t>.  </a:t>
            </a:r>
            <a:r>
              <a:rPr lang="en-US" sz="4800" dirty="0"/>
              <a:t>These layers were overlaid using ArcGIS’ Intersect tool for subsequent analysis.  The analysis </a:t>
            </a:r>
            <a:r>
              <a:rPr lang="en-US" sz="4800" dirty="0" smtClean="0"/>
              <a:t>converted the </a:t>
            </a:r>
            <a:r>
              <a:rPr lang="en-US" sz="4800" dirty="0"/>
              <a:t>intersection of habitat with fishery protection and active lease </a:t>
            </a:r>
            <a:r>
              <a:rPr lang="en-US" sz="4800" dirty="0" smtClean="0"/>
              <a:t>sites</a:t>
            </a:r>
            <a:r>
              <a:rPr lang="en-US" sz="4800" dirty="0"/>
              <a:t> </a:t>
            </a:r>
            <a:r>
              <a:rPr lang="en-US" sz="4800" dirty="0" smtClean="0"/>
              <a:t>into percentages demonstrating the protection and degradation of Southeast fisheries.</a:t>
            </a:r>
            <a:endParaRPr lang="en-US" dirty="0"/>
          </a:p>
        </p:txBody>
      </p:sp>
      <p:sp>
        <p:nvSpPr>
          <p:cNvPr id="12" name="TextBox 11"/>
          <p:cNvSpPr txBox="1"/>
          <p:nvPr/>
        </p:nvSpPr>
        <p:spPr>
          <a:xfrm>
            <a:off x="31470600" y="7620000"/>
            <a:ext cx="11201400" cy="17697152"/>
          </a:xfrm>
          <a:prstGeom prst="rect">
            <a:avLst/>
          </a:prstGeom>
          <a:solidFill>
            <a:schemeClr val="accent5">
              <a:lumMod val="20000"/>
              <a:lumOff val="80000"/>
            </a:schemeClr>
          </a:solidFill>
        </p:spPr>
        <p:txBody>
          <a:bodyPr wrap="square" rtlCol="0">
            <a:spAutoFit/>
          </a:bodyPr>
          <a:lstStyle/>
          <a:p>
            <a:r>
              <a:rPr lang="en-US" sz="6000" b="1" dirty="0"/>
              <a:t>Discussion</a:t>
            </a:r>
          </a:p>
          <a:p>
            <a:r>
              <a:rPr lang="en-US" sz="6000" b="1" dirty="0"/>
              <a:t>    </a:t>
            </a:r>
            <a:r>
              <a:rPr lang="en-US" sz="4800" dirty="0"/>
              <a:t>Due to a variety of anthropogenic threats, the Gulf of Mexico’s reef fish are in danger with 28% of essential reef fish habitat considered stressed.  One common method of fish and coral protection is to completely close the area to fishing.  However, this will only have a limited impact in the Gulf because less than 2% </a:t>
            </a:r>
            <a:r>
              <a:rPr lang="en-US" sz="4800" dirty="0" smtClean="0"/>
              <a:t>of coral </a:t>
            </a:r>
            <a:r>
              <a:rPr lang="en-US" sz="4800" dirty="0"/>
              <a:t>and reef fish habitat is currently protected under closures.  Gear restrictions appear to be a much more inclusive mode of regulation, as they protect about 62% of coral habitat and 52% of reef fish habitat.  Gear regulations can force fishermen to use more selective gear types, reducing the amount of fish taken and wildlife damaged.  </a:t>
            </a:r>
            <a:endParaRPr lang="en-US" sz="1600" dirty="0" smtClean="0"/>
          </a:p>
          <a:p>
            <a:r>
              <a:rPr lang="en-US" sz="4800" dirty="0" smtClean="0"/>
              <a:t>    Although </a:t>
            </a:r>
            <a:r>
              <a:rPr lang="en-US" sz="4800" dirty="0"/>
              <a:t>gear regulations could help improve </a:t>
            </a:r>
            <a:r>
              <a:rPr lang="en-US" sz="4800" dirty="0" smtClean="0"/>
              <a:t>and protect the </a:t>
            </a:r>
            <a:r>
              <a:rPr lang="en-US" sz="4800" dirty="0"/>
              <a:t>Gulf’s fisheries, it is concerning that there are active oil lease sites across </a:t>
            </a:r>
            <a:r>
              <a:rPr lang="en-US" sz="4800" dirty="0" smtClean="0"/>
              <a:t>coral and reef fish essential habitats, </a:t>
            </a:r>
            <a:r>
              <a:rPr lang="en-US" sz="4800" dirty="0"/>
              <a:t>including 13% of the reef fish stressed </a:t>
            </a:r>
            <a:r>
              <a:rPr lang="en-US" sz="4800" dirty="0" smtClean="0"/>
              <a:t>areas.  </a:t>
            </a:r>
            <a:endParaRPr lang="en-US" sz="6000" dirty="0"/>
          </a:p>
        </p:txBody>
      </p:sp>
      <p:sp>
        <p:nvSpPr>
          <p:cNvPr id="13" name="TextBox 12"/>
          <p:cNvSpPr txBox="1"/>
          <p:nvPr/>
        </p:nvSpPr>
        <p:spPr>
          <a:xfrm>
            <a:off x="13258800" y="16383000"/>
            <a:ext cx="17221200" cy="1446550"/>
          </a:xfrm>
          <a:prstGeom prst="rect">
            <a:avLst/>
          </a:prstGeom>
          <a:solidFill>
            <a:schemeClr val="accent5">
              <a:lumMod val="40000"/>
              <a:lumOff val="60000"/>
            </a:schemeClr>
          </a:solidFill>
        </p:spPr>
        <p:txBody>
          <a:bodyPr wrap="square" rtlCol="0">
            <a:spAutoFit/>
          </a:bodyPr>
          <a:lstStyle/>
          <a:p>
            <a:r>
              <a:rPr lang="en-US" sz="4400" b="1" dirty="0" smtClean="0"/>
              <a:t>Figure 1</a:t>
            </a:r>
            <a:r>
              <a:rPr lang="en-US" sz="4400" dirty="0" smtClean="0"/>
              <a:t>: Essential coral and reef fish habitat areas and active oil drilling                                       lease sites in the Gulf of Mexico.</a:t>
            </a:r>
            <a:endParaRPr lang="en-US" sz="4400" dirty="0"/>
          </a:p>
        </p:txBody>
      </p:sp>
      <p:sp>
        <p:nvSpPr>
          <p:cNvPr id="14" name="TextBox 13"/>
          <p:cNvSpPr txBox="1"/>
          <p:nvPr/>
        </p:nvSpPr>
        <p:spPr>
          <a:xfrm>
            <a:off x="13258800" y="27127200"/>
            <a:ext cx="17221200" cy="1446550"/>
          </a:xfrm>
          <a:prstGeom prst="rect">
            <a:avLst/>
          </a:prstGeom>
          <a:solidFill>
            <a:srgbClr val="B7DEE8"/>
          </a:solidFill>
        </p:spPr>
        <p:txBody>
          <a:bodyPr wrap="square" rtlCol="0">
            <a:spAutoFit/>
          </a:bodyPr>
          <a:lstStyle/>
          <a:p>
            <a:r>
              <a:rPr lang="en-US" sz="4400" b="1" dirty="0" smtClean="0"/>
              <a:t>Figure 2</a:t>
            </a:r>
            <a:r>
              <a:rPr lang="en-US" sz="4400" dirty="0" smtClean="0"/>
              <a:t>: Essential coral and reef fish habitat areas, reef fish stressed areas, and gear restricted areas in the Gulf of Mexico.</a:t>
            </a:r>
            <a:endParaRPr lang="en-US" sz="4400" dirty="0"/>
          </a:p>
        </p:txBody>
      </p:sp>
      <p:sp>
        <p:nvSpPr>
          <p:cNvPr id="15" name="TextBox 14"/>
          <p:cNvSpPr txBox="1"/>
          <p:nvPr/>
        </p:nvSpPr>
        <p:spPr>
          <a:xfrm>
            <a:off x="31470600" y="33909000"/>
            <a:ext cx="11201400" cy="3108543"/>
          </a:xfrm>
          <a:prstGeom prst="rect">
            <a:avLst/>
          </a:prstGeom>
          <a:solidFill>
            <a:schemeClr val="accent5">
              <a:lumMod val="20000"/>
              <a:lumOff val="80000"/>
            </a:schemeClr>
          </a:solidFill>
        </p:spPr>
        <p:txBody>
          <a:bodyPr wrap="square" rtlCol="0">
            <a:spAutoFit/>
          </a:bodyPr>
          <a:lstStyle/>
          <a:p>
            <a:r>
              <a:rPr lang="en-US" sz="4800" b="1" dirty="0" smtClean="0"/>
              <a:t>References</a:t>
            </a:r>
          </a:p>
          <a:p>
            <a:r>
              <a:rPr lang="en-US" sz="3200" dirty="0"/>
              <a:t>http://sero.nmfs.noaa.gov/maps_gis_data/fisheries/gom/GOM_index.html</a:t>
            </a:r>
          </a:p>
          <a:p>
            <a:endParaRPr lang="en-US" sz="2000" dirty="0" smtClean="0"/>
          </a:p>
          <a:p>
            <a:r>
              <a:rPr lang="en-US" sz="3200" dirty="0" smtClean="0"/>
              <a:t>http://www.boem.gov/Oil-and-Gas-Energy-Program/Mapping-and-Data/Maps-And-Spatial-Data.aspx</a:t>
            </a:r>
            <a:endParaRPr lang="en-US" sz="3200" dirty="0"/>
          </a:p>
        </p:txBody>
      </p:sp>
      <p:sp>
        <p:nvSpPr>
          <p:cNvPr id="16" name="TextBox 15"/>
          <p:cNvSpPr txBox="1"/>
          <p:nvPr/>
        </p:nvSpPr>
        <p:spPr>
          <a:xfrm>
            <a:off x="31470600" y="25714948"/>
            <a:ext cx="11201400" cy="7663636"/>
          </a:xfrm>
          <a:prstGeom prst="rect">
            <a:avLst/>
          </a:prstGeom>
          <a:solidFill>
            <a:schemeClr val="accent5">
              <a:lumMod val="20000"/>
              <a:lumOff val="80000"/>
            </a:schemeClr>
          </a:solidFill>
        </p:spPr>
        <p:txBody>
          <a:bodyPr wrap="square" rtlCol="0">
            <a:spAutoFit/>
          </a:bodyPr>
          <a:lstStyle/>
          <a:p>
            <a:r>
              <a:rPr lang="en-US" sz="6000" b="1" dirty="0"/>
              <a:t>Conclusion</a:t>
            </a:r>
          </a:p>
          <a:p>
            <a:r>
              <a:rPr lang="en-US" sz="4800" dirty="0"/>
              <a:t>    Gear restrictions are a first step in protecting the extremely valuable Gulf fisheries; however, more extreme measures need to be taken to protect these fisheries from overfishing, nutrient pollution, and oil </a:t>
            </a:r>
            <a:r>
              <a:rPr lang="en-US" sz="4800" dirty="0" smtClean="0"/>
              <a:t>drilling.  </a:t>
            </a:r>
            <a:r>
              <a:rPr lang="en-US" sz="4800" dirty="0"/>
              <a:t>Closed areas could be expanded over the most vulnerable habitats, and oil lease sites must be better regulated to prevent habitat damage and potential spills.</a:t>
            </a:r>
          </a:p>
        </p:txBody>
      </p:sp>
      <p:graphicFrame>
        <p:nvGraphicFramePr>
          <p:cNvPr id="2" name="Table 4"/>
          <p:cNvGraphicFramePr>
            <a:graphicFrameLocks noGrp="1"/>
          </p:cNvGraphicFramePr>
          <p:nvPr>
            <p:extLst>
              <p:ext uri="{D42A27DB-BD31-4B8C-83A1-F6EECF244321}">
                <p14:modId xmlns:p14="http://schemas.microsoft.com/office/powerpoint/2010/main" val="3205251552"/>
              </p:ext>
            </p:extLst>
          </p:nvPr>
        </p:nvGraphicFramePr>
        <p:xfrm>
          <a:off x="13258800" y="30784799"/>
          <a:ext cx="17297398" cy="6236939"/>
        </p:xfrm>
        <a:graphic>
          <a:graphicData uri="http://schemas.openxmlformats.org/drawingml/2006/table">
            <a:tbl>
              <a:tblPr firstRow="1" bandRow="1">
                <a:tableStyleId>{5C22544A-7EE6-4342-B048-85BDC9FD1C3A}</a:tableStyleId>
              </a:tblPr>
              <a:tblGrid>
                <a:gridCol w="5104946"/>
                <a:gridCol w="4158536"/>
                <a:gridCol w="4651922"/>
                <a:gridCol w="3381994"/>
              </a:tblGrid>
              <a:tr h="1573499">
                <a:tc>
                  <a:txBody>
                    <a:bodyPr/>
                    <a:lstStyle/>
                    <a:p>
                      <a:pPr algn="ctr"/>
                      <a:endParaRPr lang="en-US" sz="4800" b="1" dirty="0"/>
                    </a:p>
                  </a:txBody>
                  <a:tcPr anchor="ctr">
                    <a:solidFill>
                      <a:schemeClr val="accent5">
                        <a:lumMod val="20000"/>
                        <a:lumOff val="80000"/>
                      </a:schemeClr>
                    </a:solidFill>
                  </a:tcPr>
                </a:tc>
                <a:tc>
                  <a:txBody>
                    <a:bodyPr/>
                    <a:lstStyle/>
                    <a:p>
                      <a:pPr algn="ctr"/>
                      <a:r>
                        <a:rPr lang="en-US" sz="4800" b="1" dirty="0" smtClean="0">
                          <a:solidFill>
                            <a:schemeClr val="tx1"/>
                          </a:solidFill>
                        </a:rPr>
                        <a:t>Seasonal area</a:t>
                      </a:r>
                    </a:p>
                    <a:p>
                      <a:pPr algn="ctr"/>
                      <a:r>
                        <a:rPr lang="en-US" sz="4800" b="1" baseline="0" dirty="0" smtClean="0">
                          <a:solidFill>
                            <a:schemeClr val="tx1"/>
                          </a:solidFill>
                        </a:rPr>
                        <a:t> closures</a:t>
                      </a:r>
                      <a:endParaRPr lang="en-US" sz="4800" b="1" dirty="0">
                        <a:solidFill>
                          <a:schemeClr val="tx1"/>
                        </a:solidFill>
                      </a:endParaRPr>
                    </a:p>
                  </a:txBody>
                  <a:tcPr anchor="ctr">
                    <a:solidFill>
                      <a:schemeClr val="accent5">
                        <a:lumMod val="20000"/>
                        <a:lumOff val="80000"/>
                      </a:schemeClr>
                    </a:solidFill>
                  </a:tcPr>
                </a:tc>
                <a:tc>
                  <a:txBody>
                    <a:bodyPr/>
                    <a:lstStyle/>
                    <a:p>
                      <a:pPr algn="ctr"/>
                      <a:r>
                        <a:rPr lang="en-US" sz="4800" b="1" dirty="0" smtClean="0">
                          <a:solidFill>
                            <a:schemeClr val="tx1"/>
                          </a:solidFill>
                        </a:rPr>
                        <a:t>Gear restricted </a:t>
                      </a:r>
                    </a:p>
                    <a:p>
                      <a:pPr algn="ctr"/>
                      <a:r>
                        <a:rPr lang="en-US" sz="4800" b="1" dirty="0" smtClean="0">
                          <a:solidFill>
                            <a:schemeClr val="tx1"/>
                          </a:solidFill>
                        </a:rPr>
                        <a:t>areas</a:t>
                      </a:r>
                      <a:endParaRPr lang="en-US" sz="4800" b="1" dirty="0">
                        <a:solidFill>
                          <a:schemeClr val="tx1"/>
                        </a:solidFill>
                      </a:endParaRPr>
                    </a:p>
                  </a:txBody>
                  <a:tcPr anchor="ctr">
                    <a:solidFill>
                      <a:schemeClr val="accent5">
                        <a:lumMod val="20000"/>
                        <a:lumOff val="80000"/>
                      </a:schemeClr>
                    </a:solidFill>
                  </a:tcPr>
                </a:tc>
                <a:tc>
                  <a:txBody>
                    <a:bodyPr/>
                    <a:lstStyle/>
                    <a:p>
                      <a:pPr algn="ctr"/>
                      <a:r>
                        <a:rPr lang="en-US" sz="4800" b="1" dirty="0" smtClean="0">
                          <a:solidFill>
                            <a:schemeClr val="tx1"/>
                          </a:solidFill>
                        </a:rPr>
                        <a:t>Active oil </a:t>
                      </a:r>
                    </a:p>
                    <a:p>
                      <a:pPr algn="ctr"/>
                      <a:r>
                        <a:rPr lang="en-US" sz="4800" b="1" dirty="0" smtClean="0">
                          <a:solidFill>
                            <a:schemeClr val="tx1"/>
                          </a:solidFill>
                        </a:rPr>
                        <a:t>lease sites</a:t>
                      </a:r>
                      <a:endParaRPr lang="en-US" sz="4800" b="1" dirty="0">
                        <a:solidFill>
                          <a:schemeClr val="tx1"/>
                        </a:solidFill>
                      </a:endParaRPr>
                    </a:p>
                  </a:txBody>
                  <a:tcPr anchor="ctr">
                    <a:solidFill>
                      <a:schemeClr val="accent5">
                        <a:lumMod val="20000"/>
                        <a:lumOff val="80000"/>
                      </a:schemeClr>
                    </a:solidFill>
                  </a:tcPr>
                </a:tc>
              </a:tr>
              <a:tr h="370840">
                <a:tc>
                  <a:txBody>
                    <a:bodyPr/>
                    <a:lstStyle/>
                    <a:p>
                      <a:pPr algn="ctr"/>
                      <a:r>
                        <a:rPr lang="en-US" sz="4800" b="0" dirty="0" smtClean="0"/>
                        <a:t>Essential</a:t>
                      </a:r>
                      <a:r>
                        <a:rPr lang="en-US" sz="4800" b="0" baseline="0" dirty="0" smtClean="0"/>
                        <a:t> coral </a:t>
                      </a:r>
                    </a:p>
                    <a:p>
                      <a:pPr algn="ctr"/>
                      <a:r>
                        <a:rPr lang="en-US" sz="4800" b="0" baseline="0" dirty="0" smtClean="0"/>
                        <a:t>habitat</a:t>
                      </a:r>
                      <a:endParaRPr lang="en-US" sz="4800" b="0" dirty="0"/>
                    </a:p>
                  </a:txBody>
                  <a:tcPr anchor="ctr">
                    <a:solidFill>
                      <a:schemeClr val="bg1">
                        <a:lumMod val="95000"/>
                      </a:schemeClr>
                    </a:solidFill>
                  </a:tcPr>
                </a:tc>
                <a:tc>
                  <a:txBody>
                    <a:bodyPr/>
                    <a:lstStyle/>
                    <a:p>
                      <a:pPr algn="ctr"/>
                      <a:r>
                        <a:rPr lang="en-US" sz="4800" dirty="0" smtClean="0"/>
                        <a:t>1.65%</a:t>
                      </a:r>
                      <a:endParaRPr lang="en-US" sz="4800" dirty="0"/>
                    </a:p>
                  </a:txBody>
                  <a:tcPr anchor="ctr">
                    <a:solidFill>
                      <a:schemeClr val="bg1">
                        <a:lumMod val="95000"/>
                      </a:schemeClr>
                    </a:solidFill>
                  </a:tcPr>
                </a:tc>
                <a:tc>
                  <a:txBody>
                    <a:bodyPr/>
                    <a:lstStyle/>
                    <a:p>
                      <a:pPr algn="ctr"/>
                      <a:r>
                        <a:rPr lang="en-US" sz="4800" dirty="0" smtClean="0"/>
                        <a:t>62.08%</a:t>
                      </a:r>
                      <a:endParaRPr lang="en-US" sz="4800" dirty="0"/>
                    </a:p>
                  </a:txBody>
                  <a:tcPr anchor="ctr">
                    <a:solidFill>
                      <a:schemeClr val="bg1">
                        <a:lumMod val="95000"/>
                      </a:schemeClr>
                    </a:solidFill>
                  </a:tcPr>
                </a:tc>
                <a:tc>
                  <a:txBody>
                    <a:bodyPr/>
                    <a:lstStyle/>
                    <a:p>
                      <a:pPr algn="ctr"/>
                      <a:r>
                        <a:rPr lang="en-US" sz="4800" dirty="0" smtClean="0"/>
                        <a:t>1.02%</a:t>
                      </a:r>
                      <a:endParaRPr lang="en-US" sz="4800" dirty="0"/>
                    </a:p>
                  </a:txBody>
                  <a:tcPr anchor="ctr">
                    <a:solidFill>
                      <a:schemeClr val="bg1">
                        <a:lumMod val="95000"/>
                      </a:schemeClr>
                    </a:solidFill>
                  </a:tcPr>
                </a:tc>
              </a:tr>
              <a:tr h="370840">
                <a:tc>
                  <a:txBody>
                    <a:bodyPr/>
                    <a:lstStyle/>
                    <a:p>
                      <a:pPr algn="ctr"/>
                      <a:r>
                        <a:rPr lang="en-US" sz="4800" b="0" dirty="0" smtClean="0"/>
                        <a:t>Essential</a:t>
                      </a:r>
                      <a:r>
                        <a:rPr lang="en-US" sz="4800" b="0" baseline="0" dirty="0" smtClean="0"/>
                        <a:t> reef fish </a:t>
                      </a:r>
                    </a:p>
                    <a:p>
                      <a:pPr algn="ctr"/>
                      <a:r>
                        <a:rPr lang="en-US" sz="4800" b="0" baseline="0" dirty="0" smtClean="0"/>
                        <a:t>habitat</a:t>
                      </a:r>
                      <a:endParaRPr lang="en-US" sz="4800" b="0" dirty="0"/>
                    </a:p>
                  </a:txBody>
                  <a:tcPr anchor="ctr">
                    <a:solidFill>
                      <a:schemeClr val="accent5">
                        <a:lumMod val="20000"/>
                        <a:lumOff val="80000"/>
                      </a:schemeClr>
                    </a:solidFill>
                  </a:tcPr>
                </a:tc>
                <a:tc>
                  <a:txBody>
                    <a:bodyPr/>
                    <a:lstStyle/>
                    <a:p>
                      <a:pPr algn="ctr"/>
                      <a:r>
                        <a:rPr lang="en-US" sz="4800" dirty="0" smtClean="0"/>
                        <a:t>0.57%</a:t>
                      </a:r>
                      <a:endParaRPr lang="en-US" sz="4800" dirty="0"/>
                    </a:p>
                  </a:txBody>
                  <a:tcPr anchor="ctr">
                    <a:solidFill>
                      <a:schemeClr val="accent5">
                        <a:lumMod val="20000"/>
                        <a:lumOff val="80000"/>
                      </a:schemeClr>
                    </a:solidFill>
                  </a:tcPr>
                </a:tc>
                <a:tc>
                  <a:txBody>
                    <a:bodyPr/>
                    <a:lstStyle/>
                    <a:p>
                      <a:pPr algn="ctr"/>
                      <a:r>
                        <a:rPr lang="en-US" sz="4800" dirty="0" smtClean="0"/>
                        <a:t>51.90%</a:t>
                      </a:r>
                      <a:endParaRPr lang="en-US" sz="4800" dirty="0"/>
                    </a:p>
                  </a:txBody>
                  <a:tcPr anchor="ctr">
                    <a:solidFill>
                      <a:schemeClr val="accent5">
                        <a:lumMod val="20000"/>
                        <a:lumOff val="80000"/>
                      </a:schemeClr>
                    </a:solidFill>
                  </a:tcPr>
                </a:tc>
                <a:tc>
                  <a:txBody>
                    <a:bodyPr/>
                    <a:lstStyle/>
                    <a:p>
                      <a:pPr algn="ctr"/>
                      <a:r>
                        <a:rPr lang="en-US" sz="4800" dirty="0" smtClean="0"/>
                        <a:t>8.96%</a:t>
                      </a:r>
                      <a:endParaRPr lang="en-US" sz="4800" dirty="0"/>
                    </a:p>
                  </a:txBody>
                  <a:tcPr anchor="ctr">
                    <a:solidFill>
                      <a:schemeClr val="accent5">
                        <a:lumMod val="20000"/>
                        <a:lumOff val="80000"/>
                      </a:schemeClr>
                    </a:solidFill>
                  </a:tcPr>
                </a:tc>
              </a:tr>
              <a:tr h="1036320">
                <a:tc>
                  <a:txBody>
                    <a:bodyPr/>
                    <a:lstStyle/>
                    <a:p>
                      <a:pPr algn="ctr"/>
                      <a:r>
                        <a:rPr lang="en-US" sz="4800" b="0" dirty="0" smtClean="0"/>
                        <a:t>Reef fish </a:t>
                      </a:r>
                    </a:p>
                    <a:p>
                      <a:pPr algn="ctr"/>
                      <a:r>
                        <a:rPr lang="en-US" sz="4800" b="0" dirty="0" smtClean="0"/>
                        <a:t>stressed areas</a:t>
                      </a:r>
                      <a:endParaRPr lang="en-US" sz="4800" b="0" dirty="0"/>
                    </a:p>
                  </a:txBody>
                  <a:tcPr anchor="ctr">
                    <a:solidFill>
                      <a:schemeClr val="bg1">
                        <a:lumMod val="95000"/>
                      </a:schemeClr>
                    </a:solidFill>
                  </a:tcPr>
                </a:tc>
                <a:tc>
                  <a:txBody>
                    <a:bodyPr/>
                    <a:lstStyle/>
                    <a:p>
                      <a:pPr algn="ctr"/>
                      <a:r>
                        <a:rPr lang="en-US" sz="4800" dirty="0" smtClean="0"/>
                        <a:t>0%</a:t>
                      </a:r>
                      <a:endParaRPr lang="en-US" sz="4800" dirty="0"/>
                    </a:p>
                  </a:txBody>
                  <a:tcPr anchor="ctr">
                    <a:solidFill>
                      <a:schemeClr val="bg1">
                        <a:lumMod val="95000"/>
                      </a:schemeClr>
                    </a:solidFill>
                  </a:tcPr>
                </a:tc>
                <a:tc>
                  <a:txBody>
                    <a:bodyPr/>
                    <a:lstStyle/>
                    <a:p>
                      <a:pPr algn="ctr"/>
                      <a:r>
                        <a:rPr lang="en-US" sz="4800" dirty="0" smtClean="0"/>
                        <a:t>100%</a:t>
                      </a:r>
                      <a:endParaRPr lang="en-US" sz="4800" dirty="0"/>
                    </a:p>
                  </a:txBody>
                  <a:tcPr anchor="ctr">
                    <a:solidFill>
                      <a:schemeClr val="bg1">
                        <a:lumMod val="95000"/>
                      </a:schemeClr>
                    </a:solidFill>
                  </a:tcPr>
                </a:tc>
                <a:tc>
                  <a:txBody>
                    <a:bodyPr/>
                    <a:lstStyle/>
                    <a:p>
                      <a:pPr algn="ctr"/>
                      <a:r>
                        <a:rPr lang="en-US" sz="4800" dirty="0" smtClean="0"/>
                        <a:t>12.85%</a:t>
                      </a:r>
                      <a:endParaRPr lang="en-US" sz="4800" dirty="0"/>
                    </a:p>
                  </a:txBody>
                  <a:tcPr anchor="ctr">
                    <a:solidFill>
                      <a:schemeClr val="bg1">
                        <a:lumMod val="95000"/>
                      </a:schemeClr>
                    </a:solidFill>
                  </a:tcPr>
                </a:tc>
              </a:tr>
            </a:tbl>
          </a:graphicData>
        </a:graphic>
      </p:graphicFrame>
      <p:sp>
        <p:nvSpPr>
          <p:cNvPr id="3" name="TextBox 2"/>
          <p:cNvSpPr txBox="1"/>
          <p:nvPr/>
        </p:nvSpPr>
        <p:spPr>
          <a:xfrm>
            <a:off x="13258800" y="29184600"/>
            <a:ext cx="17221200" cy="1446550"/>
          </a:xfrm>
          <a:prstGeom prst="rect">
            <a:avLst/>
          </a:prstGeom>
          <a:solidFill>
            <a:srgbClr val="B7DEE8"/>
          </a:solidFill>
        </p:spPr>
        <p:txBody>
          <a:bodyPr wrap="square" rtlCol="0">
            <a:spAutoFit/>
          </a:bodyPr>
          <a:lstStyle/>
          <a:p>
            <a:r>
              <a:rPr lang="en-US" sz="4400" b="1" dirty="0" smtClean="0"/>
              <a:t>Table 1</a:t>
            </a:r>
            <a:r>
              <a:rPr lang="en-US" sz="4400" dirty="0" smtClean="0"/>
              <a:t>: The percentage of different habitat types covered by fisheries restrictions (closures or gear regulations) or active oil drilling leases. </a:t>
            </a:r>
            <a:endParaRPr lang="en-US" sz="4400" dirty="0"/>
          </a:p>
        </p:txBody>
      </p:sp>
    </p:spTree>
    <p:extLst>
      <p:ext uri="{BB962C8B-B14F-4D97-AF65-F5344CB8AC3E}">
        <p14:creationId xmlns:p14="http://schemas.microsoft.com/office/powerpoint/2010/main" val="23117585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1165</TotalTime>
  <Words>621</Words>
  <Application>Microsoft Office PowerPoint</Application>
  <PresentationFormat>Custom</PresentationFormat>
  <Paragraphs>39</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Critical Reef Fish Habitats, Fishing Regulations, and Active Drilling Leases in the Gulf of Mexico by Tierney Dodge ’14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Colby College</dc:creator>
  <cp:lastModifiedBy>Colby College</cp:lastModifiedBy>
  <cp:revision>37</cp:revision>
  <dcterms:created xsi:type="dcterms:W3CDTF">2014-04-17T17:50:52Z</dcterms:created>
  <dcterms:modified xsi:type="dcterms:W3CDTF">2014-04-24T17:53:58Z</dcterms:modified>
</cp:coreProperties>
</file>