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3891200" cy="38404800"/>
  <p:notesSz cx="6858000" cy="9144000"/>
  <p:defaultText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55E3A"/>
    <a:srgbClr val="347DB9"/>
    <a:srgbClr val="826F55"/>
    <a:srgbClr val="83C0EA"/>
    <a:srgbClr val="E4DBC0"/>
    <a:srgbClr val="B7DFFE"/>
    <a:srgbClr val="CCCD01"/>
    <a:srgbClr val="D9C692"/>
    <a:srgbClr val="C4CCFA"/>
    <a:srgbClr val="E49C7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32" d="100"/>
          <a:sy n="32" d="100"/>
        </p:scale>
        <p:origin x="-80" y="-80"/>
      </p:cViewPr>
      <p:guideLst>
        <p:guide orient="horz" pos="12096"/>
        <p:guide pos="13824"/>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19A360-C58A-B048-93CD-CC658C4B4619}" type="datetimeFigureOut">
              <a:rPr lang="en-US" smtClean="0"/>
              <a:t>4/27/14</a:t>
            </a:fld>
            <a:endParaRPr lang="en-US" dirty="0"/>
          </a:p>
        </p:txBody>
      </p:sp>
      <p:sp>
        <p:nvSpPr>
          <p:cNvPr id="4" name="Slide Image Placeholder 3"/>
          <p:cNvSpPr>
            <a:spLocks noGrp="1" noRot="1" noChangeAspect="1"/>
          </p:cNvSpPr>
          <p:nvPr>
            <p:ph type="sldImg" idx="2"/>
          </p:nvPr>
        </p:nvSpPr>
        <p:spPr>
          <a:xfrm>
            <a:off x="1470025" y="685800"/>
            <a:ext cx="391795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26A6C76-9C7D-0B4A-A7C3-F1AEF8DE3C3A}" type="slidenum">
              <a:rPr lang="en-US" smtClean="0"/>
              <a:t>‹#›</a:t>
            </a:fld>
            <a:endParaRPr lang="en-US" dirty="0"/>
          </a:p>
        </p:txBody>
      </p:sp>
    </p:spTree>
    <p:extLst>
      <p:ext uri="{BB962C8B-B14F-4D97-AF65-F5344CB8AC3E}">
        <p14:creationId xmlns:p14="http://schemas.microsoft.com/office/powerpoint/2010/main" val="62140554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26A6C76-9C7D-0B4A-A7C3-F1AEF8DE3C3A}" type="slidenum">
              <a:rPr lang="en-US" smtClean="0"/>
              <a:t>1</a:t>
            </a:fld>
            <a:endParaRPr lang="en-US" dirty="0"/>
          </a:p>
        </p:txBody>
      </p:sp>
    </p:spTree>
    <p:extLst>
      <p:ext uri="{BB962C8B-B14F-4D97-AF65-F5344CB8AC3E}">
        <p14:creationId xmlns:p14="http://schemas.microsoft.com/office/powerpoint/2010/main" val="22565278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1930383"/>
            <a:ext cx="37307520" cy="823214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21762720"/>
            <a:ext cx="30723840" cy="9814560"/>
          </a:xfrm>
        </p:spPr>
        <p:txBody>
          <a:bodyPr/>
          <a:lstStyle>
            <a:lvl1pPr marL="0" indent="0" algn="ctr">
              <a:buNone/>
              <a:defRPr>
                <a:solidFill>
                  <a:schemeClr val="tx1">
                    <a:tint val="75000"/>
                  </a:schemeClr>
                </a:solidFill>
              </a:defRPr>
            </a:lvl1pPr>
            <a:lvl2pPr marL="2351288" indent="0" algn="ctr">
              <a:buNone/>
              <a:defRPr>
                <a:solidFill>
                  <a:schemeClr val="tx1">
                    <a:tint val="75000"/>
                  </a:schemeClr>
                </a:solidFill>
              </a:defRPr>
            </a:lvl2pPr>
            <a:lvl3pPr marL="4702576" indent="0" algn="ctr">
              <a:buNone/>
              <a:defRPr>
                <a:solidFill>
                  <a:schemeClr val="tx1">
                    <a:tint val="75000"/>
                  </a:schemeClr>
                </a:solidFill>
              </a:defRPr>
            </a:lvl3pPr>
            <a:lvl4pPr marL="7053864" indent="0" algn="ctr">
              <a:buNone/>
              <a:defRPr>
                <a:solidFill>
                  <a:schemeClr val="tx1">
                    <a:tint val="75000"/>
                  </a:schemeClr>
                </a:solidFill>
              </a:defRPr>
            </a:lvl4pPr>
            <a:lvl5pPr marL="9405153" indent="0" algn="ctr">
              <a:buNone/>
              <a:defRPr>
                <a:solidFill>
                  <a:schemeClr val="tx1">
                    <a:tint val="75000"/>
                  </a:schemeClr>
                </a:solidFill>
              </a:defRPr>
            </a:lvl5pPr>
            <a:lvl6pPr marL="11756441" indent="0" algn="ctr">
              <a:buNone/>
              <a:defRPr>
                <a:solidFill>
                  <a:schemeClr val="tx1">
                    <a:tint val="75000"/>
                  </a:schemeClr>
                </a:solidFill>
              </a:defRPr>
            </a:lvl6pPr>
            <a:lvl7pPr marL="14107729" indent="0" algn="ctr">
              <a:buNone/>
              <a:defRPr>
                <a:solidFill>
                  <a:schemeClr val="tx1">
                    <a:tint val="75000"/>
                  </a:schemeClr>
                </a:solidFill>
              </a:defRPr>
            </a:lvl7pPr>
            <a:lvl8pPr marL="16459017" indent="0" algn="ctr">
              <a:buNone/>
              <a:defRPr>
                <a:solidFill>
                  <a:schemeClr val="tx1">
                    <a:tint val="75000"/>
                  </a:schemeClr>
                </a:solidFill>
              </a:defRPr>
            </a:lvl8pPr>
            <a:lvl9pPr marL="1881030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4/27/14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dirty="0"/>
          </a:p>
        </p:txBody>
      </p:sp>
    </p:spTree>
    <p:extLst>
      <p:ext uri="{BB962C8B-B14F-4D97-AF65-F5344CB8AC3E}">
        <p14:creationId xmlns:p14="http://schemas.microsoft.com/office/powerpoint/2010/main" val="4198893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4/27/14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dirty="0"/>
          </a:p>
        </p:txBody>
      </p:sp>
    </p:spTree>
    <p:extLst>
      <p:ext uri="{BB962C8B-B14F-4D97-AF65-F5344CB8AC3E}">
        <p14:creationId xmlns:p14="http://schemas.microsoft.com/office/powerpoint/2010/main" val="2083565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8614416"/>
            <a:ext cx="47404018" cy="1834984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8614416"/>
            <a:ext cx="141480542" cy="1834984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4/27/14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dirty="0"/>
          </a:p>
        </p:txBody>
      </p:sp>
    </p:spTree>
    <p:extLst>
      <p:ext uri="{BB962C8B-B14F-4D97-AF65-F5344CB8AC3E}">
        <p14:creationId xmlns:p14="http://schemas.microsoft.com/office/powerpoint/2010/main" val="1685571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C253B7-7725-45E2-85A7-ECFFAB05BAA7}" type="datetimeFigureOut">
              <a:rPr lang="en-US" smtClean="0"/>
              <a:t>4/27/14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dirty="0"/>
          </a:p>
        </p:txBody>
      </p:sp>
    </p:spTree>
    <p:extLst>
      <p:ext uri="{BB962C8B-B14F-4D97-AF65-F5344CB8AC3E}">
        <p14:creationId xmlns:p14="http://schemas.microsoft.com/office/powerpoint/2010/main" val="1618734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4678643"/>
            <a:ext cx="37307520" cy="7627620"/>
          </a:xfrm>
        </p:spPr>
        <p:txBody>
          <a:bodyPr anchor="t"/>
          <a:lstStyle>
            <a:lvl1pPr algn="l">
              <a:defRPr sz="206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6277596"/>
            <a:ext cx="37307520" cy="8401047"/>
          </a:xfrm>
        </p:spPr>
        <p:txBody>
          <a:bodyPr anchor="b"/>
          <a:lstStyle>
            <a:lvl1pPr marL="0" indent="0">
              <a:buNone/>
              <a:defRPr sz="10300">
                <a:solidFill>
                  <a:schemeClr val="tx1">
                    <a:tint val="75000"/>
                  </a:schemeClr>
                </a:solidFill>
              </a:defRPr>
            </a:lvl1pPr>
            <a:lvl2pPr marL="2351288" indent="0">
              <a:buNone/>
              <a:defRPr sz="9300">
                <a:solidFill>
                  <a:schemeClr val="tx1">
                    <a:tint val="75000"/>
                  </a:schemeClr>
                </a:solidFill>
              </a:defRPr>
            </a:lvl2pPr>
            <a:lvl3pPr marL="4702576" indent="0">
              <a:buNone/>
              <a:defRPr sz="8200">
                <a:solidFill>
                  <a:schemeClr val="tx1">
                    <a:tint val="75000"/>
                  </a:schemeClr>
                </a:solidFill>
              </a:defRPr>
            </a:lvl3pPr>
            <a:lvl4pPr marL="7053864" indent="0">
              <a:buNone/>
              <a:defRPr sz="7200">
                <a:solidFill>
                  <a:schemeClr val="tx1">
                    <a:tint val="75000"/>
                  </a:schemeClr>
                </a:solidFill>
              </a:defRPr>
            </a:lvl4pPr>
            <a:lvl5pPr marL="9405153" indent="0">
              <a:buNone/>
              <a:defRPr sz="7200">
                <a:solidFill>
                  <a:schemeClr val="tx1">
                    <a:tint val="75000"/>
                  </a:schemeClr>
                </a:solidFill>
              </a:defRPr>
            </a:lvl5pPr>
            <a:lvl6pPr marL="11756441" indent="0">
              <a:buNone/>
              <a:defRPr sz="7200">
                <a:solidFill>
                  <a:schemeClr val="tx1">
                    <a:tint val="75000"/>
                  </a:schemeClr>
                </a:solidFill>
              </a:defRPr>
            </a:lvl6pPr>
            <a:lvl7pPr marL="14107729" indent="0">
              <a:buNone/>
              <a:defRPr sz="7200">
                <a:solidFill>
                  <a:schemeClr val="tx1">
                    <a:tint val="75000"/>
                  </a:schemeClr>
                </a:solidFill>
              </a:defRPr>
            </a:lvl7pPr>
            <a:lvl8pPr marL="16459017" indent="0">
              <a:buNone/>
              <a:defRPr sz="7200">
                <a:solidFill>
                  <a:schemeClr val="tx1">
                    <a:tint val="75000"/>
                  </a:schemeClr>
                </a:solidFill>
              </a:defRPr>
            </a:lvl8pPr>
            <a:lvl9pPr marL="18810305" indent="0">
              <a:buNone/>
              <a:defRPr sz="7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C253B7-7725-45E2-85A7-ECFFAB05BAA7}" type="datetimeFigureOut">
              <a:rPr lang="en-US" smtClean="0"/>
              <a:t>4/27/14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7DCDF07-851C-4DD2-BDF8-692F7B755055}" type="slidenum">
              <a:rPr lang="en-US" smtClean="0"/>
              <a:t>‹#›</a:t>
            </a:fld>
            <a:endParaRPr lang="en-US" dirty="0"/>
          </a:p>
        </p:txBody>
      </p:sp>
    </p:spTree>
    <p:extLst>
      <p:ext uri="{BB962C8B-B14F-4D97-AF65-F5344CB8AC3E}">
        <p14:creationId xmlns:p14="http://schemas.microsoft.com/office/powerpoint/2010/main" val="26951566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C253B7-7725-45E2-85A7-ECFFAB05BAA7}" type="datetimeFigureOut">
              <a:rPr lang="en-US" smtClean="0"/>
              <a:t>4/27/14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dirty="0"/>
          </a:p>
        </p:txBody>
      </p:sp>
    </p:spTree>
    <p:extLst>
      <p:ext uri="{BB962C8B-B14F-4D97-AF65-F5344CB8AC3E}">
        <p14:creationId xmlns:p14="http://schemas.microsoft.com/office/powerpoint/2010/main" val="4145771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537973"/>
            <a:ext cx="39502080" cy="64008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8596633"/>
            <a:ext cx="19392902"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4" name="Content Placeholder 3"/>
          <p:cNvSpPr>
            <a:spLocks noGrp="1"/>
          </p:cNvSpPr>
          <p:nvPr>
            <p:ph sz="half" idx="2"/>
          </p:nvPr>
        </p:nvSpPr>
        <p:spPr>
          <a:xfrm>
            <a:off x="2194560" y="12179300"/>
            <a:ext cx="19392902"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8596633"/>
            <a:ext cx="19400520"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6" name="Content Placeholder 5"/>
          <p:cNvSpPr>
            <a:spLocks noGrp="1"/>
          </p:cNvSpPr>
          <p:nvPr>
            <p:ph sz="quarter" idx="4"/>
          </p:nvPr>
        </p:nvSpPr>
        <p:spPr>
          <a:xfrm>
            <a:off x="22296122" y="12179300"/>
            <a:ext cx="19400520"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C253B7-7725-45E2-85A7-ECFFAB05BAA7}" type="datetimeFigureOut">
              <a:rPr lang="en-US" smtClean="0"/>
              <a:t>4/27/14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7DCDF07-851C-4DD2-BDF8-692F7B755055}" type="slidenum">
              <a:rPr lang="en-US" smtClean="0"/>
              <a:t>‹#›</a:t>
            </a:fld>
            <a:endParaRPr lang="en-US" dirty="0"/>
          </a:p>
        </p:txBody>
      </p:sp>
    </p:spTree>
    <p:extLst>
      <p:ext uri="{BB962C8B-B14F-4D97-AF65-F5344CB8AC3E}">
        <p14:creationId xmlns:p14="http://schemas.microsoft.com/office/powerpoint/2010/main" val="34958236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C253B7-7725-45E2-85A7-ECFFAB05BAA7}" type="datetimeFigureOut">
              <a:rPr lang="en-US" smtClean="0"/>
              <a:t>4/27/14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7DCDF07-851C-4DD2-BDF8-692F7B755055}" type="slidenum">
              <a:rPr lang="en-US" smtClean="0"/>
              <a:t>‹#›</a:t>
            </a:fld>
            <a:endParaRPr lang="en-US" dirty="0"/>
          </a:p>
        </p:txBody>
      </p:sp>
    </p:spTree>
    <p:extLst>
      <p:ext uri="{BB962C8B-B14F-4D97-AF65-F5344CB8AC3E}">
        <p14:creationId xmlns:p14="http://schemas.microsoft.com/office/powerpoint/2010/main" val="2284869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C253B7-7725-45E2-85A7-ECFFAB05BAA7}" type="datetimeFigureOut">
              <a:rPr lang="en-US" smtClean="0"/>
              <a:t>4/27/14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7DCDF07-851C-4DD2-BDF8-692F7B755055}" type="slidenum">
              <a:rPr lang="en-US" smtClean="0"/>
              <a:t>‹#›</a:t>
            </a:fld>
            <a:endParaRPr lang="en-US" dirty="0"/>
          </a:p>
        </p:txBody>
      </p:sp>
    </p:spTree>
    <p:extLst>
      <p:ext uri="{BB962C8B-B14F-4D97-AF65-F5344CB8AC3E}">
        <p14:creationId xmlns:p14="http://schemas.microsoft.com/office/powerpoint/2010/main" val="998212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529080"/>
            <a:ext cx="14439902" cy="6507480"/>
          </a:xfrm>
        </p:spPr>
        <p:txBody>
          <a:bodyPr anchor="b"/>
          <a:lstStyle>
            <a:lvl1pPr algn="l">
              <a:defRPr sz="10300" b="1"/>
            </a:lvl1pPr>
          </a:lstStyle>
          <a:p>
            <a:r>
              <a:rPr lang="en-US" smtClean="0"/>
              <a:t>Click to edit Master title style</a:t>
            </a:r>
            <a:endParaRPr lang="en-US"/>
          </a:p>
        </p:txBody>
      </p:sp>
      <p:sp>
        <p:nvSpPr>
          <p:cNvPr id="3" name="Content Placeholder 2"/>
          <p:cNvSpPr>
            <a:spLocks noGrp="1"/>
          </p:cNvSpPr>
          <p:nvPr>
            <p:ph idx="1"/>
          </p:nvPr>
        </p:nvSpPr>
        <p:spPr>
          <a:xfrm>
            <a:off x="17160240" y="1529083"/>
            <a:ext cx="24536400" cy="32777433"/>
          </a:xfrm>
        </p:spPr>
        <p:txBody>
          <a:bodyPr/>
          <a:lstStyle>
            <a:lvl1pPr>
              <a:defRPr sz="16500"/>
            </a:lvl1pPr>
            <a:lvl2pPr>
              <a:defRPr sz="14400"/>
            </a:lvl2pPr>
            <a:lvl3pPr>
              <a:defRPr sz="12300"/>
            </a:lvl3pPr>
            <a:lvl4pPr>
              <a:defRPr sz="10300"/>
            </a:lvl4pPr>
            <a:lvl5pPr>
              <a:defRPr sz="10300"/>
            </a:lvl5pPr>
            <a:lvl6pPr>
              <a:defRPr sz="10300"/>
            </a:lvl6pPr>
            <a:lvl7pPr>
              <a:defRPr sz="10300"/>
            </a:lvl7pPr>
            <a:lvl8pPr>
              <a:defRPr sz="10300"/>
            </a:lvl8pPr>
            <a:lvl9pPr>
              <a:defRPr sz="10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8036563"/>
            <a:ext cx="14439902" cy="26269953"/>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4/27/14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dirty="0"/>
          </a:p>
        </p:txBody>
      </p:sp>
    </p:spTree>
    <p:extLst>
      <p:ext uri="{BB962C8B-B14F-4D97-AF65-F5344CB8AC3E}">
        <p14:creationId xmlns:p14="http://schemas.microsoft.com/office/powerpoint/2010/main" val="2181654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6883360"/>
            <a:ext cx="26334720" cy="3173733"/>
          </a:xfrm>
        </p:spPr>
        <p:txBody>
          <a:bodyPr anchor="b"/>
          <a:lstStyle>
            <a:lvl1pPr algn="l">
              <a:defRPr sz="10300" b="1"/>
            </a:lvl1pPr>
          </a:lstStyle>
          <a:p>
            <a:r>
              <a:rPr lang="en-US" smtClean="0"/>
              <a:t>Click to edit Master title style</a:t>
            </a:r>
            <a:endParaRPr lang="en-US"/>
          </a:p>
        </p:txBody>
      </p:sp>
      <p:sp>
        <p:nvSpPr>
          <p:cNvPr id="3" name="Picture Placeholder 2"/>
          <p:cNvSpPr>
            <a:spLocks noGrp="1"/>
          </p:cNvSpPr>
          <p:nvPr>
            <p:ph type="pic" idx="1"/>
          </p:nvPr>
        </p:nvSpPr>
        <p:spPr>
          <a:xfrm>
            <a:off x="8602982" y="3431540"/>
            <a:ext cx="26334720" cy="23042880"/>
          </a:xfrm>
        </p:spPr>
        <p:txBody>
          <a:bodyPr/>
          <a:lstStyle>
            <a:lvl1pPr marL="0" indent="0">
              <a:buNone/>
              <a:defRPr sz="16500"/>
            </a:lvl1pPr>
            <a:lvl2pPr marL="2351288" indent="0">
              <a:buNone/>
              <a:defRPr sz="14400"/>
            </a:lvl2pPr>
            <a:lvl3pPr marL="4702576" indent="0">
              <a:buNone/>
              <a:defRPr sz="12300"/>
            </a:lvl3pPr>
            <a:lvl4pPr marL="7053864" indent="0">
              <a:buNone/>
              <a:defRPr sz="10300"/>
            </a:lvl4pPr>
            <a:lvl5pPr marL="9405153" indent="0">
              <a:buNone/>
              <a:defRPr sz="10300"/>
            </a:lvl5pPr>
            <a:lvl6pPr marL="11756441" indent="0">
              <a:buNone/>
              <a:defRPr sz="10300"/>
            </a:lvl6pPr>
            <a:lvl7pPr marL="14107729" indent="0">
              <a:buNone/>
              <a:defRPr sz="10300"/>
            </a:lvl7pPr>
            <a:lvl8pPr marL="16459017" indent="0">
              <a:buNone/>
              <a:defRPr sz="10300"/>
            </a:lvl8pPr>
            <a:lvl9pPr marL="18810305" indent="0">
              <a:buNone/>
              <a:defRPr sz="10300"/>
            </a:lvl9pPr>
          </a:lstStyle>
          <a:p>
            <a:endParaRPr lang="en-US" dirty="0"/>
          </a:p>
        </p:txBody>
      </p:sp>
      <p:sp>
        <p:nvSpPr>
          <p:cNvPr id="4" name="Text Placeholder 3"/>
          <p:cNvSpPr>
            <a:spLocks noGrp="1"/>
          </p:cNvSpPr>
          <p:nvPr>
            <p:ph type="body" sz="half" idx="2"/>
          </p:nvPr>
        </p:nvSpPr>
        <p:spPr>
          <a:xfrm>
            <a:off x="8602982" y="30057093"/>
            <a:ext cx="26334720" cy="4507227"/>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C253B7-7725-45E2-85A7-ECFFAB05BAA7}" type="datetimeFigureOut">
              <a:rPr lang="en-US" smtClean="0"/>
              <a:t>4/27/14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7DCDF07-851C-4DD2-BDF8-692F7B755055}" type="slidenum">
              <a:rPr lang="en-US" smtClean="0"/>
              <a:t>‹#›</a:t>
            </a:fld>
            <a:endParaRPr lang="en-US" dirty="0"/>
          </a:p>
        </p:txBody>
      </p:sp>
    </p:spTree>
    <p:extLst>
      <p:ext uri="{BB962C8B-B14F-4D97-AF65-F5344CB8AC3E}">
        <p14:creationId xmlns:p14="http://schemas.microsoft.com/office/powerpoint/2010/main" val="218835240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537973"/>
            <a:ext cx="39502080" cy="6400800"/>
          </a:xfrm>
          <a:prstGeom prst="rect">
            <a:avLst/>
          </a:prstGeom>
        </p:spPr>
        <p:txBody>
          <a:bodyPr vert="horz" lIns="470258" tIns="235129" rIns="470258" bIns="23512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8961123"/>
            <a:ext cx="39502080" cy="25345393"/>
          </a:xfrm>
          <a:prstGeom prst="rect">
            <a:avLst/>
          </a:prstGeom>
        </p:spPr>
        <p:txBody>
          <a:bodyPr vert="horz" lIns="470258" tIns="235129" rIns="470258" bIns="23512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5595563"/>
            <a:ext cx="10241280" cy="2044700"/>
          </a:xfrm>
          <a:prstGeom prst="rect">
            <a:avLst/>
          </a:prstGeom>
        </p:spPr>
        <p:txBody>
          <a:bodyPr vert="horz" lIns="470258" tIns="235129" rIns="470258" bIns="235129" rtlCol="0" anchor="ctr"/>
          <a:lstStyle>
            <a:lvl1pPr algn="l">
              <a:defRPr sz="6200">
                <a:solidFill>
                  <a:schemeClr val="tx1">
                    <a:tint val="75000"/>
                  </a:schemeClr>
                </a:solidFill>
              </a:defRPr>
            </a:lvl1pPr>
          </a:lstStyle>
          <a:p>
            <a:fld id="{85C253B7-7725-45E2-85A7-ECFFAB05BAA7}" type="datetimeFigureOut">
              <a:rPr lang="en-US" smtClean="0"/>
              <a:t>4/27/14</a:t>
            </a:fld>
            <a:endParaRPr lang="en-US" dirty="0"/>
          </a:p>
        </p:txBody>
      </p:sp>
      <p:sp>
        <p:nvSpPr>
          <p:cNvPr id="5" name="Footer Placeholder 4"/>
          <p:cNvSpPr>
            <a:spLocks noGrp="1"/>
          </p:cNvSpPr>
          <p:nvPr>
            <p:ph type="ftr" sz="quarter" idx="3"/>
          </p:nvPr>
        </p:nvSpPr>
        <p:spPr>
          <a:xfrm>
            <a:off x="14996160" y="35595563"/>
            <a:ext cx="13898880" cy="2044700"/>
          </a:xfrm>
          <a:prstGeom prst="rect">
            <a:avLst/>
          </a:prstGeom>
        </p:spPr>
        <p:txBody>
          <a:bodyPr vert="horz" lIns="470258" tIns="235129" rIns="470258" bIns="235129" rtlCol="0" anchor="ctr"/>
          <a:lstStyle>
            <a:lvl1pPr algn="ctr">
              <a:defRPr sz="6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1455360" y="35595563"/>
            <a:ext cx="10241280" cy="2044700"/>
          </a:xfrm>
          <a:prstGeom prst="rect">
            <a:avLst/>
          </a:prstGeom>
        </p:spPr>
        <p:txBody>
          <a:bodyPr vert="horz" lIns="470258" tIns="235129" rIns="470258" bIns="235129" rtlCol="0" anchor="ctr"/>
          <a:lstStyle>
            <a:lvl1pPr algn="r">
              <a:defRPr sz="6200">
                <a:solidFill>
                  <a:schemeClr val="tx1">
                    <a:tint val="75000"/>
                  </a:schemeClr>
                </a:solidFill>
              </a:defRPr>
            </a:lvl1pPr>
          </a:lstStyle>
          <a:p>
            <a:fld id="{07DCDF07-851C-4DD2-BDF8-692F7B755055}" type="slidenum">
              <a:rPr lang="en-US" smtClean="0"/>
              <a:t>‹#›</a:t>
            </a:fld>
            <a:endParaRPr lang="en-US" dirty="0"/>
          </a:p>
        </p:txBody>
      </p:sp>
    </p:spTree>
    <p:extLst>
      <p:ext uri="{BB962C8B-B14F-4D97-AF65-F5344CB8AC3E}">
        <p14:creationId xmlns:p14="http://schemas.microsoft.com/office/powerpoint/2010/main" val="3044536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702576" rtl="0" eaLnBrk="1" latinLnBrk="0" hangingPunct="1">
        <a:spcBef>
          <a:spcPct val="0"/>
        </a:spcBef>
        <a:buNone/>
        <a:defRPr sz="22600" kern="1200">
          <a:solidFill>
            <a:schemeClr val="tx1"/>
          </a:solidFill>
          <a:latin typeface="+mj-lt"/>
          <a:ea typeface="+mj-ea"/>
          <a:cs typeface="+mj-cs"/>
        </a:defRPr>
      </a:lvl1pPr>
    </p:titleStyle>
    <p:bodyStyle>
      <a:lvl1pPr marL="1763466" indent="-1763466" algn="l" defTabSz="4702576" rtl="0" eaLnBrk="1" latinLnBrk="0" hangingPunct="1">
        <a:spcBef>
          <a:spcPct val="20000"/>
        </a:spcBef>
        <a:buFont typeface="Arial" panose="020B0604020202020204" pitchFamily="34" charset="0"/>
        <a:buChar char="•"/>
        <a:defRPr sz="16500" kern="1200">
          <a:solidFill>
            <a:schemeClr val="tx1"/>
          </a:solidFill>
          <a:latin typeface="+mn-lt"/>
          <a:ea typeface="+mn-ea"/>
          <a:cs typeface="+mn-cs"/>
        </a:defRPr>
      </a:lvl1pPr>
      <a:lvl2pPr marL="3820843" indent="-1469555" algn="l" defTabSz="4702576" rtl="0" eaLnBrk="1" latinLnBrk="0" hangingPunct="1">
        <a:spcBef>
          <a:spcPct val="20000"/>
        </a:spcBef>
        <a:buFont typeface="Arial" panose="020B0604020202020204" pitchFamily="34" charset="0"/>
        <a:buChar char="–"/>
        <a:defRPr sz="14400" kern="1200">
          <a:solidFill>
            <a:schemeClr val="tx1"/>
          </a:solidFill>
          <a:latin typeface="+mn-lt"/>
          <a:ea typeface="+mn-ea"/>
          <a:cs typeface="+mn-cs"/>
        </a:defRPr>
      </a:lvl2pPr>
      <a:lvl3pPr marL="5878220" indent="-1175644" algn="l" defTabSz="4702576" rtl="0" eaLnBrk="1" latinLnBrk="0" hangingPunct="1">
        <a:spcBef>
          <a:spcPct val="20000"/>
        </a:spcBef>
        <a:buFont typeface="Arial" panose="020B0604020202020204" pitchFamily="34" charset="0"/>
        <a:buChar char="•"/>
        <a:defRPr sz="12300" kern="1200">
          <a:solidFill>
            <a:schemeClr val="tx1"/>
          </a:solidFill>
          <a:latin typeface="+mn-lt"/>
          <a:ea typeface="+mn-ea"/>
          <a:cs typeface="+mn-cs"/>
        </a:defRPr>
      </a:lvl3pPr>
      <a:lvl4pPr marL="822950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4pPr>
      <a:lvl5pPr marL="10580797"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5pPr>
      <a:lvl6pPr marL="12932085"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6pPr>
      <a:lvl7pPr marL="15283373"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7pPr>
      <a:lvl8pPr marL="17634661"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8pPr>
      <a:lvl9pPr marL="1998594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9pPr>
    </p:bodyStyle>
    <p:other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2.jpg"/><Relationship Id="rId5" Type="http://schemas.openxmlformats.org/officeDocument/2006/relationships/image" Target="../media/image3.jpg"/><Relationship Id="rId6" Type="http://schemas.openxmlformats.org/officeDocument/2006/relationships/image" Target="../media/image4.jpg"/><Relationship Id="rId7" Type="http://schemas.openxmlformats.org/officeDocument/2006/relationships/image" Target="../media/image5.jp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 y="533400"/>
            <a:ext cx="42367200" cy="4401205"/>
          </a:xfrm>
          <a:prstGeom prst="rect">
            <a:avLst/>
          </a:prstGeom>
          <a:solidFill>
            <a:schemeClr val="tx2">
              <a:lumMod val="60000"/>
              <a:lumOff val="40000"/>
              <a:alpha val="63000"/>
            </a:schemeClr>
          </a:solidFill>
          <a:ln>
            <a:solidFill>
              <a:schemeClr val="tx1"/>
            </a:solidFill>
          </a:ln>
        </p:spPr>
        <p:txBody>
          <a:bodyPr wrap="square" rtlCol="0">
            <a:spAutoFit/>
          </a:bodyPr>
          <a:lstStyle/>
          <a:p>
            <a:r>
              <a:rPr lang="en-US" sz="8500" b="1" dirty="0" smtClean="0"/>
              <a:t>THE NEUROTOXIC EFFECTS OF MERCURY VAPOR EXPOSURE FROM ARTISANAL AND SMALL-SCALE GOLD MINING </a:t>
            </a:r>
          </a:p>
          <a:p>
            <a:r>
              <a:rPr lang="en-US" sz="5500" dirty="0" smtClean="0"/>
              <a:t>Mackenzie Kennedy ‘16 </a:t>
            </a:r>
          </a:p>
          <a:p>
            <a:r>
              <a:rPr lang="en-US" sz="5500" dirty="0" smtClean="0"/>
              <a:t>ES366: </a:t>
            </a:r>
            <a:r>
              <a:rPr lang="en-US" sz="5500" i="1" dirty="0" smtClean="0"/>
              <a:t>The Environment and Human Health </a:t>
            </a:r>
            <a:r>
              <a:rPr lang="en-US" sz="5500" dirty="0" smtClean="0"/>
              <a:t>,Environmental Studies Program, Colby College </a:t>
            </a:r>
            <a:endParaRPr lang="en-US" sz="5500" i="1" dirty="0"/>
          </a:p>
        </p:txBody>
      </p:sp>
      <p:sp>
        <p:nvSpPr>
          <p:cNvPr id="5" name="Text Box 1"/>
          <p:cNvSpPr txBox="1">
            <a:spLocks noChangeArrowheads="1"/>
          </p:cNvSpPr>
          <p:nvPr/>
        </p:nvSpPr>
        <p:spPr bwMode="auto">
          <a:xfrm>
            <a:off x="5372100" y="8572500"/>
            <a:ext cx="2057400"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91440" rIns="91440" bIns="91440" numCol="1" anchor="t" anchorCtr="0" compatLnSpc="1">
            <a:prstTxWarp prst="textNoShape">
              <a:avLst/>
            </a:prstTxWarp>
          </a:bodyPr>
          <a:lstStyle>
            <a:lvl1pPr fontAlgn="base">
              <a:spcBef>
                <a:spcPct val="0"/>
              </a:spcBef>
              <a:spcAft>
                <a:spcPct val="0"/>
              </a:spcAft>
              <a:defRPr sz="2400">
                <a:solidFill>
                  <a:schemeClr val="tx1"/>
                </a:solidFill>
                <a:latin typeface="Arial" charset="0"/>
                <a:ea typeface="ＭＳ Ｐゴシック" charset="0"/>
              </a:defRPr>
            </a:lvl1pPr>
            <a:lvl2pPr marL="457200" fontAlgn="base">
              <a:spcBef>
                <a:spcPct val="0"/>
              </a:spcBef>
              <a:spcAft>
                <a:spcPct val="0"/>
              </a:spcAft>
              <a:defRPr sz="2400">
                <a:solidFill>
                  <a:schemeClr val="tx1"/>
                </a:solidFill>
                <a:latin typeface="Arial" charset="0"/>
                <a:ea typeface="ＭＳ Ｐゴシック" charset="0"/>
              </a:defRPr>
            </a:lvl2pPr>
            <a:lvl3pPr marL="914400" fontAlgn="base">
              <a:spcBef>
                <a:spcPct val="0"/>
              </a:spcBef>
              <a:spcAft>
                <a:spcPct val="0"/>
              </a:spcAft>
              <a:defRPr sz="2400">
                <a:solidFill>
                  <a:schemeClr val="tx1"/>
                </a:solidFill>
                <a:latin typeface="Arial" charset="0"/>
                <a:ea typeface="ＭＳ Ｐゴシック" charset="0"/>
              </a:defRPr>
            </a:lvl3pPr>
            <a:lvl4pPr marL="1371600" fontAlgn="base">
              <a:spcBef>
                <a:spcPct val="0"/>
              </a:spcBef>
              <a:spcAft>
                <a:spcPct val="0"/>
              </a:spcAft>
              <a:defRPr sz="2400">
                <a:solidFill>
                  <a:schemeClr val="tx1"/>
                </a:solidFill>
                <a:latin typeface="Arial" charset="0"/>
                <a:ea typeface="ＭＳ Ｐゴシック" charset="0"/>
              </a:defRPr>
            </a:lvl4pPr>
            <a:lvl5pPr marL="1828800" fontAlgn="base">
              <a:spcBef>
                <a:spcPct val="0"/>
              </a:spcBef>
              <a:spcAft>
                <a:spcPct val="0"/>
              </a:spcAft>
              <a:defRPr sz="2400">
                <a:solidFill>
                  <a:schemeClr val="tx1"/>
                </a:solidFill>
                <a:latin typeface="Arial" charset="0"/>
                <a:ea typeface="ＭＳ Ｐゴシック" charset="0"/>
              </a:defRPr>
            </a:lvl5pPr>
            <a:lvl6pPr marL="2286000" fontAlgn="base">
              <a:spcBef>
                <a:spcPct val="0"/>
              </a:spcBef>
              <a:spcAft>
                <a:spcPct val="0"/>
              </a:spcAft>
              <a:defRPr sz="2400">
                <a:solidFill>
                  <a:schemeClr val="tx1"/>
                </a:solidFill>
                <a:latin typeface="Arial" charset="0"/>
                <a:ea typeface="ＭＳ Ｐゴシック" charset="0"/>
              </a:defRPr>
            </a:lvl6pPr>
            <a:lvl7pPr marL="2743200" fontAlgn="base">
              <a:spcBef>
                <a:spcPct val="0"/>
              </a:spcBef>
              <a:spcAft>
                <a:spcPct val="0"/>
              </a:spcAft>
              <a:defRPr sz="2400">
                <a:solidFill>
                  <a:schemeClr val="tx1"/>
                </a:solidFill>
                <a:latin typeface="Arial" charset="0"/>
                <a:ea typeface="ＭＳ Ｐゴシック" charset="0"/>
              </a:defRPr>
            </a:lvl7pPr>
            <a:lvl8pPr marL="3200400" fontAlgn="base">
              <a:spcBef>
                <a:spcPct val="0"/>
              </a:spcBef>
              <a:spcAft>
                <a:spcPct val="0"/>
              </a:spcAft>
              <a:defRPr sz="2400">
                <a:solidFill>
                  <a:schemeClr val="tx1"/>
                </a:solidFill>
                <a:latin typeface="Arial" charset="0"/>
                <a:ea typeface="ＭＳ Ｐゴシック" charset="0"/>
              </a:defRPr>
            </a:lvl8pPr>
            <a:lvl9pPr marL="3657600" fontAlgn="base">
              <a:spcBef>
                <a:spcPct val="0"/>
              </a:spcBef>
              <a:spcAft>
                <a:spcPct val="0"/>
              </a:spcAft>
              <a:defRPr sz="2400">
                <a:solidFill>
                  <a:schemeClr val="tx1"/>
                </a:solidFill>
                <a:latin typeface="Arial" charset="0"/>
                <a:ea typeface="ＭＳ Ｐゴシック"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0"/>
            </a:endParaRPr>
          </a:p>
        </p:txBody>
      </p:sp>
      <p:sp>
        <p:nvSpPr>
          <p:cNvPr id="15" name="TextBox 14"/>
          <p:cNvSpPr txBox="1"/>
          <p:nvPr/>
        </p:nvSpPr>
        <p:spPr>
          <a:xfrm>
            <a:off x="32613600" y="17373600"/>
            <a:ext cx="10591800" cy="8119872"/>
          </a:xfrm>
          <a:prstGeom prst="rect">
            <a:avLst/>
          </a:prstGeom>
          <a:solidFill>
            <a:schemeClr val="accent1">
              <a:lumMod val="20000"/>
              <a:lumOff val="80000"/>
            </a:schemeClr>
          </a:solidFill>
          <a:ln>
            <a:solidFill>
              <a:schemeClr val="tx1"/>
            </a:solidFill>
          </a:ln>
        </p:spPr>
        <p:txBody>
          <a:bodyPr wrap="square" rtlCol="0">
            <a:spAutoFit/>
          </a:bodyPr>
          <a:lstStyle/>
          <a:p>
            <a:r>
              <a:rPr lang="en-US" sz="3700" b="1" dirty="0" smtClean="0"/>
              <a:t>POLICY:</a:t>
            </a:r>
          </a:p>
          <a:p>
            <a:r>
              <a:rPr lang="en-US" sz="3700" b="1" dirty="0" smtClean="0"/>
              <a:t>The </a:t>
            </a:r>
            <a:r>
              <a:rPr lang="en-US" sz="3700" b="1" dirty="0"/>
              <a:t>Minamata</a:t>
            </a:r>
            <a:r>
              <a:rPr lang="en-US" sz="3700" b="1" dirty="0"/>
              <a:t> Convention on </a:t>
            </a:r>
            <a:r>
              <a:rPr lang="en-US" sz="3700" b="1" dirty="0" smtClean="0"/>
              <a:t>Mercury</a:t>
            </a:r>
          </a:p>
          <a:p>
            <a:r>
              <a:rPr lang="en-US" sz="3700" b="1" dirty="0" smtClean="0"/>
              <a:t> </a:t>
            </a:r>
            <a:r>
              <a:rPr lang="en-US" sz="3700" i="1" u="sng" dirty="0" smtClean="0">
                <a:sym typeface="Wingdings"/>
              </a:rPr>
              <a:t>ratified October 10</a:t>
            </a:r>
            <a:r>
              <a:rPr lang="en-US" sz="3700" i="1" u="sng" baseline="30000" dirty="0" smtClean="0">
                <a:sym typeface="Wingdings"/>
              </a:rPr>
              <a:t>th</a:t>
            </a:r>
            <a:r>
              <a:rPr lang="en-US" sz="3700" i="1" u="sng" dirty="0" smtClean="0">
                <a:sym typeface="Wingdings"/>
              </a:rPr>
              <a:t> 2013</a:t>
            </a:r>
            <a:endParaRPr lang="en-US" sz="3700" i="1" u="sng" dirty="0" smtClean="0"/>
          </a:p>
          <a:p>
            <a:r>
              <a:rPr lang="en-US" sz="3700" b="1" dirty="0" smtClean="0"/>
              <a:t>Goal</a:t>
            </a:r>
            <a:r>
              <a:rPr lang="en-US" sz="3700" dirty="0" smtClean="0"/>
              <a:t>: reduce </a:t>
            </a:r>
            <a:r>
              <a:rPr lang="en-US" sz="3700" dirty="0"/>
              <a:t>global mercury emissions in the interest of human and environmental health </a:t>
            </a:r>
            <a:endParaRPr lang="en-US" sz="3700" dirty="0" smtClean="0"/>
          </a:p>
          <a:p>
            <a:r>
              <a:rPr lang="en-US" sz="3700" dirty="0" smtClean="0">
                <a:latin typeface="Wingdings"/>
                <a:ea typeface="Wingdings"/>
                <a:cs typeface="Wingdings"/>
                <a:sym typeface="Wingdings"/>
              </a:rPr>
              <a:t></a:t>
            </a:r>
            <a:r>
              <a:rPr lang="en-US" sz="3700" dirty="0">
                <a:sym typeface="Wingdings"/>
              </a:rPr>
              <a:t>B</a:t>
            </a:r>
            <a:r>
              <a:rPr lang="en-US" sz="3700" dirty="0" smtClean="0">
                <a:sym typeface="Wingdings"/>
              </a:rPr>
              <a:t>ans mercury in battery and gold mining but </a:t>
            </a:r>
            <a:r>
              <a:rPr lang="en-US" sz="3700" b="1" dirty="0" smtClean="0">
                <a:sym typeface="Wingdings"/>
              </a:rPr>
              <a:t>not in </a:t>
            </a:r>
            <a:r>
              <a:rPr lang="en-US" sz="3700" b="1" dirty="0" smtClean="0"/>
              <a:t>artisanal </a:t>
            </a:r>
            <a:r>
              <a:rPr lang="en-US" sz="3700" b="1" dirty="0"/>
              <a:t>and small-scale gold mining </a:t>
            </a:r>
            <a:endParaRPr lang="en-US" sz="3700" b="1" dirty="0" smtClean="0"/>
          </a:p>
          <a:p>
            <a:r>
              <a:rPr lang="en-US" sz="3700" dirty="0" smtClean="0">
                <a:latin typeface="Wingdings"/>
                <a:ea typeface="Wingdings"/>
                <a:cs typeface="Wingdings"/>
                <a:sym typeface="Wingdings"/>
              </a:rPr>
              <a:t></a:t>
            </a:r>
            <a:r>
              <a:rPr lang="en-US" sz="3700" dirty="0">
                <a:sym typeface="Wingdings"/>
              </a:rPr>
              <a:t>E</a:t>
            </a:r>
            <a:r>
              <a:rPr lang="en-US" sz="3700" dirty="0" smtClean="0"/>
              <a:t>ncourages ASGM countries </a:t>
            </a:r>
            <a:r>
              <a:rPr lang="en-US" sz="3700" dirty="0"/>
              <a:t>to reduce their own use, without providing targets or </a:t>
            </a:r>
            <a:r>
              <a:rPr lang="en-US" sz="3700" dirty="0" smtClean="0"/>
              <a:t>dates </a:t>
            </a:r>
          </a:p>
          <a:p>
            <a:r>
              <a:rPr lang="en-US" sz="3700" b="1" dirty="0" smtClean="0"/>
              <a:t>Conclusion:</a:t>
            </a:r>
            <a:r>
              <a:rPr lang="en-US" sz="3700" dirty="0" smtClean="0"/>
              <a:t> Considers </a:t>
            </a:r>
            <a:r>
              <a:rPr lang="en-US" sz="3700" dirty="0"/>
              <a:t>the health of populations globally exposed to mercury but </a:t>
            </a:r>
            <a:r>
              <a:rPr lang="en-US" sz="3700" b="1" dirty="0"/>
              <a:t>fails to enforce measures protecting vulnerable populations who face significantly higher exposures within </a:t>
            </a:r>
            <a:r>
              <a:rPr lang="en-US" sz="3700" b="1" dirty="0" smtClean="0"/>
              <a:t>the ASGM </a:t>
            </a:r>
            <a:r>
              <a:rPr lang="en-US" sz="3700" b="1" dirty="0"/>
              <a:t>trade (1). </a:t>
            </a:r>
          </a:p>
          <a:p>
            <a:pPr algn="just"/>
            <a:endParaRPr lang="en-US" dirty="0"/>
          </a:p>
        </p:txBody>
      </p:sp>
      <p:sp>
        <p:nvSpPr>
          <p:cNvPr id="17" name="TextBox 16"/>
          <p:cNvSpPr txBox="1"/>
          <p:nvPr/>
        </p:nvSpPr>
        <p:spPr>
          <a:xfrm>
            <a:off x="762000" y="12496800"/>
            <a:ext cx="9525000" cy="7077456"/>
          </a:xfrm>
          <a:prstGeom prst="rect">
            <a:avLst/>
          </a:prstGeom>
          <a:solidFill>
            <a:schemeClr val="accent1">
              <a:lumMod val="20000"/>
              <a:lumOff val="80000"/>
            </a:schemeClr>
          </a:solidFill>
          <a:ln>
            <a:solidFill>
              <a:schemeClr val="tx1"/>
            </a:solidFill>
          </a:ln>
        </p:spPr>
        <p:txBody>
          <a:bodyPr wrap="square" rtlCol="0">
            <a:spAutoFit/>
          </a:bodyPr>
          <a:lstStyle/>
          <a:p>
            <a:r>
              <a:rPr lang="en-US" sz="3700" b="1" dirty="0" smtClean="0">
                <a:solidFill>
                  <a:srgbClr val="000000"/>
                </a:solidFill>
              </a:rPr>
              <a:t> MERCURY VAPOR EXPOSURE LEVELS:</a:t>
            </a:r>
            <a:endParaRPr lang="en-US" sz="3700" dirty="0" smtClean="0">
              <a:solidFill>
                <a:srgbClr val="000000"/>
              </a:solidFill>
            </a:endParaRPr>
          </a:p>
          <a:p>
            <a:r>
              <a:rPr lang="en-US" sz="3700" u="sng" dirty="0" smtClean="0">
                <a:solidFill>
                  <a:srgbClr val="000000"/>
                </a:solidFill>
              </a:rPr>
              <a:t>Cross</a:t>
            </a:r>
            <a:r>
              <a:rPr lang="en-US" sz="3700" u="sng" dirty="0">
                <a:solidFill>
                  <a:srgbClr val="000000"/>
                </a:solidFill>
              </a:rPr>
              <a:t>-sectional assessment of 103 residents in an artisanal gold mining town of </a:t>
            </a:r>
            <a:r>
              <a:rPr lang="en-US" sz="3700" u="sng" dirty="0">
                <a:solidFill>
                  <a:srgbClr val="000000"/>
                </a:solidFill>
              </a:rPr>
              <a:t>Huaypetue</a:t>
            </a:r>
            <a:r>
              <a:rPr lang="en-US" sz="3700" u="sng" dirty="0">
                <a:solidFill>
                  <a:srgbClr val="000000"/>
                </a:solidFill>
              </a:rPr>
              <a:t>, Peru in July 2010 </a:t>
            </a:r>
            <a:endParaRPr lang="en-US" sz="3700" dirty="0">
              <a:solidFill>
                <a:srgbClr val="000000"/>
              </a:solidFill>
            </a:endParaRPr>
          </a:p>
          <a:p>
            <a:r>
              <a:rPr lang="en-US" sz="3700" i="1" dirty="0">
                <a:solidFill>
                  <a:srgbClr val="000000"/>
                </a:solidFill>
              </a:rPr>
              <a:t>US EPA reference dose urine total mercury levels:  5.8 </a:t>
            </a:r>
            <a:r>
              <a:rPr lang="en-US" sz="3700" i="1" dirty="0">
                <a:solidFill>
                  <a:srgbClr val="000000"/>
                </a:solidFill>
              </a:rPr>
              <a:t>ųg</a:t>
            </a:r>
            <a:r>
              <a:rPr lang="en-US" sz="3700" i="1" dirty="0">
                <a:solidFill>
                  <a:srgbClr val="000000"/>
                </a:solidFill>
              </a:rPr>
              <a:t>/L assumed level without adverse health effects; </a:t>
            </a:r>
            <a:r>
              <a:rPr lang="en-US" sz="3700" i="1" dirty="0" smtClean="0">
                <a:solidFill>
                  <a:srgbClr val="000000"/>
                </a:solidFill>
              </a:rPr>
              <a:t>&gt;</a:t>
            </a:r>
            <a:r>
              <a:rPr lang="en-US" sz="3700" i="1" dirty="0">
                <a:solidFill>
                  <a:srgbClr val="000000"/>
                </a:solidFill>
              </a:rPr>
              <a:t>5.8 </a:t>
            </a:r>
            <a:r>
              <a:rPr lang="en-US" sz="3700" i="1" dirty="0">
                <a:solidFill>
                  <a:srgbClr val="000000"/>
                </a:solidFill>
              </a:rPr>
              <a:t>ųg</a:t>
            </a:r>
            <a:r>
              <a:rPr lang="en-US" sz="3700" i="1" dirty="0">
                <a:solidFill>
                  <a:srgbClr val="000000"/>
                </a:solidFill>
              </a:rPr>
              <a:t>/L risk of adverse health effects </a:t>
            </a:r>
          </a:p>
          <a:p>
            <a:r>
              <a:rPr lang="en-US" sz="3700" dirty="0">
                <a:solidFill>
                  <a:srgbClr val="000000"/>
                </a:solidFill>
                <a:latin typeface="Wingdings"/>
              </a:rPr>
              <a:t>w</a:t>
            </a:r>
            <a:r>
              <a:rPr lang="en-US" sz="3700" dirty="0">
                <a:solidFill>
                  <a:srgbClr val="000000"/>
                </a:solidFill>
              </a:rPr>
              <a:t>13 participants (13%) reported having kidney dysfunction or a neurological disorder </a:t>
            </a:r>
          </a:p>
          <a:p>
            <a:r>
              <a:rPr lang="en-US" sz="3700" dirty="0" smtClean="0">
                <a:solidFill>
                  <a:srgbClr val="000000"/>
                </a:solidFill>
                <a:latin typeface="Wingdings"/>
              </a:rPr>
              <a:t>w</a:t>
            </a:r>
            <a:r>
              <a:rPr lang="en-US" sz="3700" dirty="0" smtClean="0">
                <a:solidFill>
                  <a:srgbClr val="000000"/>
                </a:solidFill>
              </a:rPr>
              <a:t>Those</a:t>
            </a:r>
            <a:r>
              <a:rPr lang="en-US" sz="3700" dirty="0" smtClean="0">
                <a:solidFill>
                  <a:srgbClr val="000000"/>
                </a:solidFill>
              </a:rPr>
              <a:t> who </a:t>
            </a:r>
            <a:r>
              <a:rPr lang="en-US" sz="3700" b="1" dirty="0" smtClean="0">
                <a:solidFill>
                  <a:srgbClr val="000000"/>
                </a:solidFill>
              </a:rPr>
              <a:t>heated gold amalgams </a:t>
            </a:r>
            <a:r>
              <a:rPr lang="en-US" sz="3700" dirty="0" smtClean="0">
                <a:solidFill>
                  <a:srgbClr val="000000"/>
                </a:solidFill>
              </a:rPr>
              <a:t>had a 4.32 higher total urine level</a:t>
            </a:r>
            <a:r>
              <a:rPr lang="en-US" sz="3700" dirty="0" smtClean="0">
                <a:solidFill>
                  <a:srgbClr val="000000"/>
                </a:solidFill>
              </a:rPr>
              <a:t>  (8.81&gt;4.49) and a </a:t>
            </a:r>
            <a:r>
              <a:rPr lang="en-US" sz="3700" b="1" dirty="0" smtClean="0">
                <a:solidFill>
                  <a:srgbClr val="000000"/>
                </a:solidFill>
              </a:rPr>
              <a:t>risk of adverse health effects </a:t>
            </a:r>
            <a:endParaRPr lang="en-US" sz="3700" b="1" dirty="0" smtClean="0">
              <a:solidFill>
                <a:srgbClr val="000000"/>
              </a:solidFill>
            </a:endParaRPr>
          </a:p>
          <a:p>
            <a:endParaRPr lang="en-US" dirty="0">
              <a:solidFill>
                <a:srgbClr val="000000"/>
              </a:solidFill>
            </a:endParaRPr>
          </a:p>
        </p:txBody>
      </p:sp>
      <p:sp>
        <p:nvSpPr>
          <p:cNvPr id="20" name="TextBox 19"/>
          <p:cNvSpPr txBox="1"/>
          <p:nvPr/>
        </p:nvSpPr>
        <p:spPr>
          <a:xfrm>
            <a:off x="10439400" y="16764000"/>
            <a:ext cx="22021800" cy="2999232"/>
          </a:xfrm>
          <a:prstGeom prst="rect">
            <a:avLst/>
          </a:prstGeom>
          <a:solidFill>
            <a:schemeClr val="accent1">
              <a:lumMod val="20000"/>
              <a:lumOff val="80000"/>
            </a:schemeClr>
          </a:solidFill>
          <a:ln>
            <a:solidFill>
              <a:schemeClr val="tx1"/>
            </a:solidFill>
          </a:ln>
        </p:spPr>
        <p:txBody>
          <a:bodyPr wrap="square" rtlCol="0">
            <a:spAutoFit/>
          </a:bodyPr>
          <a:lstStyle/>
          <a:p>
            <a:r>
              <a:rPr lang="en-US" sz="3700" b="1" dirty="0" smtClean="0"/>
              <a:t>MERCURY </a:t>
            </a:r>
            <a:r>
              <a:rPr lang="en-US" sz="3700" b="1" dirty="0"/>
              <a:t>VAPOR MAPPING: </a:t>
            </a:r>
            <a:endParaRPr lang="en-US" sz="3700" dirty="0"/>
          </a:p>
          <a:p>
            <a:r>
              <a:rPr lang="en-US" sz="3700" b="1" dirty="0"/>
              <a:t>Mercury mapping data analysis systems</a:t>
            </a:r>
            <a:r>
              <a:rPr lang="en-US" sz="3700" dirty="0"/>
              <a:t> can be used to </a:t>
            </a:r>
            <a:r>
              <a:rPr lang="en-US" sz="3700" b="1" u="sng" dirty="0"/>
              <a:t>characterize the behavior of mercury vapors emissions in urban areas</a:t>
            </a:r>
            <a:r>
              <a:rPr lang="en-US" sz="3700" u="sng" dirty="0"/>
              <a:t>,</a:t>
            </a:r>
            <a:r>
              <a:rPr lang="en-US" sz="3700" dirty="0"/>
              <a:t> monitor the distribution of human exposure, and increase awareness of the health hazard produced by artisanal gold shops and urban mercury emissions that </a:t>
            </a:r>
            <a:r>
              <a:rPr lang="en-US" sz="3700" b="1" u="sng" dirty="0"/>
              <a:t>indirectly affect urban residents living in close proximity</a:t>
            </a:r>
            <a:r>
              <a:rPr lang="en-US" sz="3700" u="sng" dirty="0"/>
              <a:t> </a:t>
            </a:r>
            <a:r>
              <a:rPr lang="en-US" sz="3700" dirty="0"/>
              <a:t>but not involved in </a:t>
            </a:r>
            <a:r>
              <a:rPr lang="en-US" sz="3700" dirty="0" smtClean="0"/>
              <a:t>the amalgamation </a:t>
            </a:r>
            <a:r>
              <a:rPr lang="en-US" sz="3700" dirty="0"/>
              <a:t>processing (5). </a:t>
            </a:r>
          </a:p>
          <a:p>
            <a:endParaRPr lang="en-US" dirty="0"/>
          </a:p>
        </p:txBody>
      </p:sp>
      <p:sp>
        <p:nvSpPr>
          <p:cNvPr id="21" name="TextBox 20"/>
          <p:cNvSpPr txBox="1"/>
          <p:nvPr/>
        </p:nvSpPr>
        <p:spPr>
          <a:xfrm>
            <a:off x="10363200" y="32461200"/>
            <a:ext cx="22021800" cy="4645152"/>
          </a:xfrm>
          <a:prstGeom prst="rect">
            <a:avLst/>
          </a:prstGeom>
          <a:solidFill>
            <a:schemeClr val="accent1">
              <a:lumMod val="20000"/>
              <a:lumOff val="80000"/>
            </a:schemeClr>
          </a:solidFill>
          <a:ln>
            <a:solidFill>
              <a:schemeClr val="tx1"/>
            </a:solidFill>
          </a:ln>
        </p:spPr>
        <p:txBody>
          <a:bodyPr wrap="square" rtlCol="0">
            <a:spAutoFit/>
          </a:bodyPr>
          <a:lstStyle/>
          <a:p>
            <a:r>
              <a:rPr lang="en-US" sz="3700" b="1" u="sng" dirty="0"/>
              <a:t>Average concentrations measured by mobile mercury vapor analyzers:</a:t>
            </a:r>
            <a:endParaRPr lang="en-US" sz="3700" dirty="0"/>
          </a:p>
          <a:p>
            <a:r>
              <a:rPr lang="en-US" sz="3700" dirty="0" smtClean="0">
                <a:latin typeface="Wingdings"/>
              </a:rPr>
              <a:t>w</a:t>
            </a:r>
            <a:r>
              <a:rPr lang="en-US" sz="3700" dirty="0" smtClean="0"/>
              <a:t>On</a:t>
            </a:r>
            <a:r>
              <a:rPr lang="en-US" sz="3700" dirty="0" smtClean="0"/>
              <a:t> </a:t>
            </a:r>
            <a:r>
              <a:rPr lang="en-US" sz="3700" dirty="0"/>
              <a:t>average, concentrations in the residential area of </a:t>
            </a:r>
            <a:r>
              <a:rPr lang="en-US" sz="3700" dirty="0"/>
              <a:t>Andacollo</a:t>
            </a:r>
            <a:r>
              <a:rPr lang="en-US" sz="3700" dirty="0"/>
              <a:t> exceed WHO tolerable levels (&gt;0.2 </a:t>
            </a:r>
            <a:r>
              <a:rPr lang="en-US" sz="3700" dirty="0"/>
              <a:t>ųg</a:t>
            </a:r>
            <a:r>
              <a:rPr lang="en-US" sz="3700" dirty="0"/>
              <a:t> m</a:t>
            </a:r>
            <a:r>
              <a:rPr lang="en-US" sz="3700" baseline="30000" dirty="0"/>
              <a:t>-3</a:t>
            </a:r>
            <a:r>
              <a:rPr lang="en-US" sz="3700" dirty="0"/>
              <a:t>) (World Health Organization, 2000) and in the urban core of Segovia they exceed the WHO hazard level 1 </a:t>
            </a:r>
            <a:r>
              <a:rPr lang="en-US" sz="3700" dirty="0"/>
              <a:t>ųg</a:t>
            </a:r>
            <a:r>
              <a:rPr lang="en-US" sz="3700" dirty="0"/>
              <a:t> m</a:t>
            </a:r>
            <a:r>
              <a:rPr lang="en-US" sz="3700" baseline="30000" dirty="0"/>
              <a:t>-3</a:t>
            </a:r>
            <a:r>
              <a:rPr lang="en-US" sz="3700" dirty="0"/>
              <a:t>. As a result,</a:t>
            </a:r>
            <a:r>
              <a:rPr lang="en-US" sz="3700" b="1" dirty="0"/>
              <a:t> </a:t>
            </a:r>
            <a:r>
              <a:rPr lang="en-US" sz="3700" b="1" u="sng" dirty="0"/>
              <a:t>the average resident of these areas is at risk of mercury </a:t>
            </a:r>
            <a:r>
              <a:rPr lang="en-US" sz="3700" b="1" u="sng" dirty="0" smtClean="0"/>
              <a:t>poisoning</a:t>
            </a:r>
            <a:r>
              <a:rPr lang="en-US" sz="3700" dirty="0" smtClean="0"/>
              <a:t>.</a:t>
            </a:r>
            <a:endParaRPr lang="en-US" sz="3700" dirty="0"/>
          </a:p>
          <a:p>
            <a:r>
              <a:rPr lang="en-US" sz="3700" dirty="0" smtClean="0">
                <a:latin typeface="Wingdings"/>
              </a:rPr>
              <a:t>w</a:t>
            </a:r>
            <a:r>
              <a:rPr lang="en-US" sz="3700" dirty="0" smtClean="0"/>
              <a:t>During</a:t>
            </a:r>
            <a:r>
              <a:rPr lang="en-US" sz="3700" dirty="0" smtClean="0"/>
              <a:t> </a:t>
            </a:r>
            <a:r>
              <a:rPr lang="en-US" sz="3700" dirty="0"/>
              <a:t>pilot testing of the </a:t>
            </a:r>
            <a:r>
              <a:rPr lang="en-US" sz="3700" b="1" dirty="0"/>
              <a:t>EPA and Argonne National Laboratory’s Gold Shop Mercury Capture System (MCS),</a:t>
            </a:r>
            <a:r>
              <a:rPr lang="en-US" sz="3700" dirty="0"/>
              <a:t> gold shops that </a:t>
            </a:r>
            <a:r>
              <a:rPr lang="en-US" sz="3700" b="1" u="sng" dirty="0"/>
              <a:t>did not have the MCS technology installed</a:t>
            </a:r>
            <a:r>
              <a:rPr lang="en-US" sz="3700" dirty="0"/>
              <a:t> had mean ambient mercury vapor concentrations that were </a:t>
            </a:r>
            <a:r>
              <a:rPr lang="en-US" sz="3700" b="1" u="sng" dirty="0"/>
              <a:t>five to 20 times higher</a:t>
            </a:r>
            <a:r>
              <a:rPr lang="en-US" sz="3700" dirty="0"/>
              <a:t> than those shops that had the mercury control system installed (8).  </a:t>
            </a:r>
          </a:p>
          <a:p>
            <a:r>
              <a:rPr lang="en-US" sz="3500" dirty="0"/>
              <a:t> </a:t>
            </a:r>
          </a:p>
          <a:p>
            <a:r>
              <a:rPr lang="en-US" dirty="0"/>
              <a:t> </a:t>
            </a:r>
          </a:p>
          <a:p>
            <a:endParaRPr lang="en-US" dirty="0"/>
          </a:p>
        </p:txBody>
      </p:sp>
      <p:pic>
        <p:nvPicPr>
          <p:cNvPr id="22" name="Picture 21" descr="1-s2.0-S0013935113000352-gr4.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39400" y="21717000"/>
            <a:ext cx="11201400" cy="9652269"/>
          </a:xfrm>
          <a:prstGeom prst="rect">
            <a:avLst/>
          </a:prstGeom>
        </p:spPr>
      </p:pic>
      <p:sp>
        <p:nvSpPr>
          <p:cNvPr id="23" name="TextBox 22"/>
          <p:cNvSpPr txBox="1"/>
          <p:nvPr/>
        </p:nvSpPr>
        <p:spPr>
          <a:xfrm>
            <a:off x="10439400" y="19964400"/>
            <a:ext cx="8686800" cy="1477328"/>
          </a:xfrm>
          <a:prstGeom prst="rect">
            <a:avLst/>
          </a:prstGeom>
          <a:solidFill>
            <a:schemeClr val="accent1">
              <a:lumMod val="20000"/>
              <a:lumOff val="80000"/>
            </a:schemeClr>
          </a:solidFill>
          <a:ln>
            <a:solidFill>
              <a:schemeClr val="tx1"/>
            </a:solidFill>
          </a:ln>
        </p:spPr>
        <p:txBody>
          <a:bodyPr wrap="square" rtlCol="0">
            <a:spAutoFit/>
          </a:bodyPr>
          <a:lstStyle/>
          <a:p>
            <a:r>
              <a:rPr lang="en-US" sz="3000" b="1" dirty="0"/>
              <a:t>Average mercury concentrations in the streets of </a:t>
            </a:r>
            <a:r>
              <a:rPr lang="en-US" sz="3000" b="1" dirty="0" smtClean="0"/>
              <a:t>Segovia, </a:t>
            </a:r>
            <a:r>
              <a:rPr lang="en-US" sz="3000" b="1" dirty="0"/>
              <a:t>Colombia, </a:t>
            </a:r>
            <a:r>
              <a:rPr lang="en-US" sz="3000" b="1" dirty="0" smtClean="0"/>
              <a:t>1.26</a:t>
            </a:r>
            <a:r>
              <a:rPr lang="en-US" sz="3000" b="1" dirty="0" smtClean="0"/>
              <a:t> </a:t>
            </a:r>
            <a:r>
              <a:rPr lang="en-US" sz="3000" b="1" dirty="0"/>
              <a:t>ųg</a:t>
            </a:r>
            <a:r>
              <a:rPr lang="en-US" sz="3000" b="1" dirty="0"/>
              <a:t> m</a:t>
            </a:r>
            <a:r>
              <a:rPr lang="en-US" sz="3000" b="1" baseline="30000" dirty="0"/>
              <a:t>-</a:t>
            </a:r>
            <a:r>
              <a:rPr lang="en-US" sz="3000" b="1" baseline="30000" dirty="0" smtClean="0"/>
              <a:t>3</a:t>
            </a:r>
            <a:r>
              <a:rPr lang="en-US" sz="3000" b="1" dirty="0" smtClean="0"/>
              <a:t>(5) </a:t>
            </a:r>
            <a:endParaRPr lang="en-US" sz="3000" b="1" dirty="0"/>
          </a:p>
          <a:p>
            <a:endParaRPr lang="en-US" sz="3000" dirty="0"/>
          </a:p>
        </p:txBody>
      </p:sp>
      <p:pic>
        <p:nvPicPr>
          <p:cNvPr id="24" name="Picture 23" descr="1-s2.0-S0013935113000352-gr5.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402800" y="21183600"/>
            <a:ext cx="8991600" cy="10818807"/>
          </a:xfrm>
          <a:prstGeom prst="rect">
            <a:avLst/>
          </a:prstGeom>
        </p:spPr>
      </p:pic>
      <p:sp>
        <p:nvSpPr>
          <p:cNvPr id="25" name="TextBox 24"/>
          <p:cNvSpPr txBox="1"/>
          <p:nvPr/>
        </p:nvSpPr>
        <p:spPr>
          <a:xfrm>
            <a:off x="19354800" y="19964400"/>
            <a:ext cx="13106400" cy="1764792"/>
          </a:xfrm>
          <a:prstGeom prst="rect">
            <a:avLst/>
          </a:prstGeom>
          <a:solidFill>
            <a:schemeClr val="accent1">
              <a:lumMod val="20000"/>
              <a:lumOff val="80000"/>
            </a:schemeClr>
          </a:solidFill>
          <a:ln>
            <a:solidFill>
              <a:schemeClr val="tx1"/>
            </a:solidFill>
          </a:ln>
        </p:spPr>
        <p:txBody>
          <a:bodyPr wrap="square" rtlCol="0">
            <a:spAutoFit/>
          </a:bodyPr>
          <a:lstStyle/>
          <a:p>
            <a:r>
              <a:rPr lang="en-US" sz="3000" b="1" dirty="0"/>
              <a:t>Average mercury concentrations in the streets of </a:t>
            </a:r>
            <a:r>
              <a:rPr lang="en-US" sz="3000" b="1" dirty="0" smtClean="0"/>
              <a:t>Andacollo</a:t>
            </a:r>
            <a:r>
              <a:rPr lang="en-US" sz="3000" b="1" dirty="0"/>
              <a:t>, Chile  </a:t>
            </a:r>
            <a:r>
              <a:rPr lang="en-US" sz="3000" b="1" dirty="0" smtClean="0"/>
              <a:t>0.338 </a:t>
            </a:r>
            <a:r>
              <a:rPr lang="en-US" sz="3000" b="1" dirty="0"/>
              <a:t>ųg</a:t>
            </a:r>
            <a:r>
              <a:rPr lang="en-US" sz="3000" b="1" dirty="0"/>
              <a:t> m</a:t>
            </a:r>
            <a:r>
              <a:rPr lang="en-US" sz="3000" b="1" baseline="30000" dirty="0"/>
              <a:t>-</a:t>
            </a:r>
            <a:r>
              <a:rPr lang="en-US" sz="2700" baseline="30000" dirty="0"/>
              <a:t>3 </a:t>
            </a:r>
            <a:r>
              <a:rPr lang="en-US" sz="2700" dirty="0" smtClean="0"/>
              <a:t>. </a:t>
            </a:r>
            <a:r>
              <a:rPr lang="en-US" sz="2700" dirty="0"/>
              <a:t>The white dashed line marks the limits of the urban area used to compute average mercury </a:t>
            </a:r>
            <a:r>
              <a:rPr lang="en-US" sz="2700" dirty="0" smtClean="0"/>
              <a:t>concentration </a:t>
            </a:r>
            <a:r>
              <a:rPr lang="en-US" sz="2700" dirty="0"/>
              <a:t>and encloses all gold shops in this study. Satellite image courtesy of Google Earth, 2012. (5). </a:t>
            </a:r>
          </a:p>
          <a:p>
            <a:endParaRPr lang="en-US" dirty="0"/>
          </a:p>
        </p:txBody>
      </p:sp>
      <p:sp>
        <p:nvSpPr>
          <p:cNvPr id="26" name="TextBox 25"/>
          <p:cNvSpPr txBox="1"/>
          <p:nvPr/>
        </p:nvSpPr>
        <p:spPr>
          <a:xfrm>
            <a:off x="762000" y="19812000"/>
            <a:ext cx="9448800" cy="15782544"/>
          </a:xfrm>
          <a:prstGeom prst="rect">
            <a:avLst/>
          </a:prstGeom>
          <a:solidFill>
            <a:schemeClr val="accent1">
              <a:lumMod val="20000"/>
              <a:lumOff val="80000"/>
            </a:schemeClr>
          </a:solidFill>
          <a:ln>
            <a:solidFill>
              <a:schemeClr val="tx1"/>
            </a:solidFill>
          </a:ln>
        </p:spPr>
        <p:txBody>
          <a:bodyPr wrap="square" rtlCol="0">
            <a:spAutoFit/>
          </a:bodyPr>
          <a:lstStyle/>
          <a:p>
            <a:r>
              <a:rPr lang="en-US" sz="3700" b="1" dirty="0">
                <a:solidFill>
                  <a:srgbClr val="000000"/>
                </a:solidFill>
              </a:rPr>
              <a:t>NEUROCOGNITIVE DEFICITS AND CHILD LABOR: </a:t>
            </a:r>
            <a:endParaRPr lang="en-US" sz="3700" dirty="0">
              <a:solidFill>
                <a:srgbClr val="000000"/>
              </a:solidFill>
            </a:endParaRPr>
          </a:p>
          <a:p>
            <a:r>
              <a:rPr lang="en-US" sz="3700" dirty="0" smtClean="0">
                <a:solidFill>
                  <a:srgbClr val="000000"/>
                </a:solidFill>
                <a:latin typeface="Wingdings"/>
                <a:ea typeface="Wingdings"/>
                <a:cs typeface="Wingdings"/>
                <a:sym typeface="Wingdings"/>
              </a:rPr>
              <a:t></a:t>
            </a:r>
            <a:r>
              <a:rPr lang="en-US" sz="3700" dirty="0" smtClean="0">
                <a:solidFill>
                  <a:srgbClr val="000000"/>
                </a:solidFill>
              </a:rPr>
              <a:t>Many </a:t>
            </a:r>
            <a:r>
              <a:rPr lang="en-US" sz="3700" dirty="0">
                <a:solidFill>
                  <a:srgbClr val="000000"/>
                </a:solidFill>
              </a:rPr>
              <a:t>children in ASGM countries come from households living on $1-2 a day, pressuring them to miss school to either work in tunnels, pan ore, or even burn amalgam. </a:t>
            </a:r>
          </a:p>
          <a:p>
            <a:r>
              <a:rPr lang="en-US" sz="3700" dirty="0" smtClean="0">
                <a:solidFill>
                  <a:srgbClr val="000000"/>
                </a:solidFill>
                <a:latin typeface="Wingdings"/>
                <a:ea typeface="Wingdings"/>
                <a:cs typeface="Wingdings"/>
                <a:sym typeface="Wingdings"/>
              </a:rPr>
              <a:t></a:t>
            </a:r>
            <a:r>
              <a:rPr lang="en-US" sz="3700" dirty="0" smtClean="0">
                <a:solidFill>
                  <a:srgbClr val="000000"/>
                </a:solidFill>
              </a:rPr>
              <a:t>In </a:t>
            </a:r>
            <a:r>
              <a:rPr lang="en-US" sz="3700" dirty="0">
                <a:solidFill>
                  <a:srgbClr val="000000"/>
                </a:solidFill>
              </a:rPr>
              <a:t>a </a:t>
            </a:r>
            <a:r>
              <a:rPr lang="en-US" sz="3700" b="1" dirty="0">
                <a:solidFill>
                  <a:srgbClr val="000000"/>
                </a:solidFill>
              </a:rPr>
              <a:t>biomonitoring</a:t>
            </a:r>
            <a:r>
              <a:rPr lang="en-US" sz="3700" b="1" dirty="0">
                <a:solidFill>
                  <a:srgbClr val="000000"/>
                </a:solidFill>
              </a:rPr>
              <a:t> study of 166 children in Indonesia and Zimbabwe</a:t>
            </a:r>
            <a:r>
              <a:rPr lang="en-US" sz="3700" dirty="0">
                <a:solidFill>
                  <a:srgbClr val="000000"/>
                </a:solidFill>
              </a:rPr>
              <a:t>, the source of mercury exposure was liquid mercury used to bind gold, forming an amalgam. </a:t>
            </a:r>
          </a:p>
          <a:p>
            <a:r>
              <a:rPr lang="en-US" sz="3700" b="1" dirty="0" smtClean="0">
                <a:solidFill>
                  <a:srgbClr val="000000"/>
                </a:solidFill>
                <a:latin typeface="Wingdings"/>
                <a:ea typeface="Wingdings"/>
                <a:cs typeface="Wingdings"/>
                <a:sym typeface="Wingdings"/>
              </a:rPr>
              <a:t></a:t>
            </a:r>
            <a:r>
              <a:rPr lang="en-US" sz="3700" b="1" dirty="0" smtClean="0">
                <a:solidFill>
                  <a:srgbClr val="000000"/>
                </a:solidFill>
              </a:rPr>
              <a:t>Matchbox testing for neuromotor functions:</a:t>
            </a:r>
            <a:r>
              <a:rPr lang="en-US" sz="3700" dirty="0" smtClean="0">
                <a:solidFill>
                  <a:srgbClr val="000000"/>
                </a:solidFill>
              </a:rPr>
              <a:t> </a:t>
            </a:r>
          </a:p>
          <a:p>
            <a:r>
              <a:rPr lang="en-US" sz="3700" dirty="0" smtClean="0">
                <a:solidFill>
                  <a:srgbClr val="000000"/>
                </a:solidFill>
              </a:rPr>
              <a:t>Mean </a:t>
            </a:r>
            <a:r>
              <a:rPr lang="en-US" sz="3700" dirty="0">
                <a:solidFill>
                  <a:srgbClr val="000000"/>
                </a:solidFill>
              </a:rPr>
              <a:t>values: 17.2 s/21.3 s/ 20.4 s, Extreme: none of 52 control children needed longer than 29 seconds to sort the 20 matches</a:t>
            </a:r>
            <a:r>
              <a:rPr lang="en-US" sz="3700" dirty="0" smtClean="0">
                <a:solidFill>
                  <a:srgbClr val="000000"/>
                </a:solidFill>
              </a:rPr>
              <a:t>;</a:t>
            </a:r>
          </a:p>
          <a:p>
            <a:r>
              <a:rPr lang="en-US" sz="3700" dirty="0" smtClean="0">
                <a:solidFill>
                  <a:srgbClr val="000000"/>
                </a:solidFill>
              </a:rPr>
              <a:t> </a:t>
            </a:r>
            <a:r>
              <a:rPr lang="en-US" sz="3700" dirty="0">
                <a:solidFill>
                  <a:srgbClr val="000000"/>
                </a:solidFill>
              </a:rPr>
              <a:t>Burdened group lasted up to 43 s.</a:t>
            </a:r>
          </a:p>
          <a:p>
            <a:r>
              <a:rPr lang="en-US" sz="3700" b="1" dirty="0" smtClean="0">
                <a:solidFill>
                  <a:srgbClr val="000000"/>
                </a:solidFill>
                <a:latin typeface="Wingdings"/>
                <a:ea typeface="Wingdings"/>
                <a:cs typeface="Wingdings"/>
                <a:sym typeface="Wingdings"/>
              </a:rPr>
              <a:t></a:t>
            </a:r>
            <a:r>
              <a:rPr lang="en-US" sz="3700" b="1" dirty="0" smtClean="0">
                <a:solidFill>
                  <a:srgbClr val="000000"/>
                </a:solidFill>
              </a:rPr>
              <a:t>Pencil </a:t>
            </a:r>
            <a:r>
              <a:rPr lang="en-US" sz="3700" b="1" dirty="0">
                <a:solidFill>
                  <a:srgbClr val="000000"/>
                </a:solidFill>
              </a:rPr>
              <a:t>tapping </a:t>
            </a:r>
            <a:r>
              <a:rPr lang="en-US" sz="3700" b="1" dirty="0" smtClean="0">
                <a:solidFill>
                  <a:srgbClr val="000000"/>
                </a:solidFill>
              </a:rPr>
              <a:t>test for intentional tremor and coordination: </a:t>
            </a:r>
            <a:r>
              <a:rPr lang="en-US" sz="3700" dirty="0">
                <a:solidFill>
                  <a:srgbClr val="000000"/>
                </a:solidFill>
              </a:rPr>
              <a:t>Mean values: 53.7 s/ 47.6 s/ 48.7 s, slowest child of control group tapped 27 times with a pencil on the paper within 10 seconds; The lowest of the burdened group just 17 times.</a:t>
            </a:r>
          </a:p>
          <a:p>
            <a:r>
              <a:rPr lang="en-US" sz="3700" b="1" dirty="0" smtClean="0">
                <a:solidFill>
                  <a:srgbClr val="000000"/>
                </a:solidFill>
                <a:latin typeface="Wingdings"/>
                <a:ea typeface="Wingdings"/>
                <a:cs typeface="Wingdings"/>
                <a:sym typeface="Wingdings"/>
              </a:rPr>
              <a:t></a:t>
            </a:r>
            <a:r>
              <a:rPr lang="en-US" sz="3700" b="1" dirty="0" smtClean="0">
                <a:solidFill>
                  <a:srgbClr val="000000"/>
                </a:solidFill>
              </a:rPr>
              <a:t>In </a:t>
            </a:r>
            <a:r>
              <a:rPr lang="en-US" sz="3700" b="1" dirty="0">
                <a:solidFill>
                  <a:srgbClr val="000000"/>
                </a:solidFill>
              </a:rPr>
              <a:t>Zimbabwe, 4 of 14 children living in mercury </a:t>
            </a:r>
            <a:r>
              <a:rPr lang="en-US" sz="3700" b="1" dirty="0" smtClean="0">
                <a:solidFill>
                  <a:srgbClr val="000000"/>
                </a:solidFill>
              </a:rPr>
              <a:t>exposed </a:t>
            </a:r>
            <a:r>
              <a:rPr lang="en-US" sz="3700" b="1" dirty="0">
                <a:solidFill>
                  <a:srgbClr val="000000"/>
                </a:solidFill>
              </a:rPr>
              <a:t>areas </a:t>
            </a:r>
            <a:r>
              <a:rPr lang="en-US" sz="3700" b="1" dirty="0" smtClean="0">
                <a:solidFill>
                  <a:srgbClr val="000000"/>
                </a:solidFill>
              </a:rPr>
              <a:t>were intoxicated </a:t>
            </a:r>
            <a:r>
              <a:rPr lang="en-US" sz="3700" b="1" dirty="0">
                <a:solidFill>
                  <a:srgbClr val="000000"/>
                </a:solidFill>
              </a:rPr>
              <a:t>(29%) and 16 of 29 children working with mercury were found to be intoxicated (55%)</a:t>
            </a:r>
            <a:endParaRPr lang="en-US" sz="3700" dirty="0">
              <a:solidFill>
                <a:srgbClr val="000000"/>
              </a:solidFill>
            </a:endParaRPr>
          </a:p>
          <a:p>
            <a:r>
              <a:rPr lang="en-US" sz="3700" b="1" i="1" dirty="0">
                <a:solidFill>
                  <a:srgbClr val="000000"/>
                </a:solidFill>
              </a:rPr>
              <a:t>*</a:t>
            </a:r>
            <a:r>
              <a:rPr lang="en-US" sz="3700" i="1" dirty="0">
                <a:solidFill>
                  <a:srgbClr val="000000"/>
                </a:solidFill>
              </a:rPr>
              <a:t>diagnosis of chronic mercury intoxication based on the UNIDO health assessment protocol </a:t>
            </a:r>
            <a:r>
              <a:rPr lang="en-US" sz="3700" i="1" dirty="0" smtClean="0">
                <a:solidFill>
                  <a:srgbClr val="000000"/>
                </a:solidFill>
              </a:rPr>
              <a:t>(</a:t>
            </a:r>
            <a:r>
              <a:rPr lang="en-US" sz="3700" i="1" dirty="0">
                <a:solidFill>
                  <a:srgbClr val="000000"/>
                </a:solidFill>
              </a:rPr>
              <a:t>3). </a:t>
            </a:r>
            <a:endParaRPr lang="en-US" sz="3700" dirty="0">
              <a:solidFill>
                <a:srgbClr val="000000"/>
              </a:solidFill>
            </a:endParaRPr>
          </a:p>
          <a:p>
            <a:endParaRPr lang="en-US" dirty="0"/>
          </a:p>
        </p:txBody>
      </p:sp>
      <p:sp>
        <p:nvSpPr>
          <p:cNvPr id="28" name="TextBox 27"/>
          <p:cNvSpPr txBox="1"/>
          <p:nvPr/>
        </p:nvSpPr>
        <p:spPr>
          <a:xfrm>
            <a:off x="32537400" y="25831800"/>
            <a:ext cx="10668000" cy="11311128"/>
          </a:xfrm>
          <a:prstGeom prst="rect">
            <a:avLst/>
          </a:prstGeom>
          <a:solidFill>
            <a:schemeClr val="accent1">
              <a:lumMod val="20000"/>
              <a:lumOff val="80000"/>
            </a:schemeClr>
          </a:solidFill>
          <a:ln w="12700" cmpd="sng">
            <a:solidFill>
              <a:schemeClr val="tx1"/>
            </a:solidFill>
          </a:ln>
        </p:spPr>
        <p:txBody>
          <a:bodyPr wrap="square" rtlCol="0">
            <a:spAutoFit/>
          </a:bodyPr>
          <a:lstStyle/>
          <a:p>
            <a:r>
              <a:rPr lang="en-US" sz="3700" b="1" dirty="0" smtClean="0"/>
              <a:t>FUTURE RESEARCH/ACTION:</a:t>
            </a:r>
            <a:endParaRPr lang="en-US" sz="3700" dirty="0"/>
          </a:p>
          <a:p>
            <a:r>
              <a:rPr lang="en-US" sz="3700" dirty="0" smtClean="0">
                <a:latin typeface="Wingdings"/>
              </a:rPr>
              <a:t>w</a:t>
            </a:r>
            <a:r>
              <a:rPr lang="en-US" sz="3700" dirty="0" smtClean="0"/>
              <a:t> </a:t>
            </a:r>
            <a:r>
              <a:rPr lang="en-US" sz="3700" b="1" u="sng" dirty="0"/>
              <a:t>Eliminate </a:t>
            </a:r>
            <a:r>
              <a:rPr lang="en-US" sz="3700" dirty="0"/>
              <a:t>amalgam burning and processing </a:t>
            </a:r>
            <a:r>
              <a:rPr lang="en-US" sz="3700" dirty="0" smtClean="0"/>
              <a:t>centers </a:t>
            </a:r>
            <a:r>
              <a:rPr lang="en-US" sz="3700" dirty="0"/>
              <a:t>from populated areas (3) </a:t>
            </a:r>
            <a:endParaRPr lang="en-US" sz="3700" dirty="0" smtClean="0"/>
          </a:p>
          <a:p>
            <a:r>
              <a:rPr lang="en-US" sz="3700" dirty="0" smtClean="0">
                <a:latin typeface="Wingdings"/>
              </a:rPr>
              <a:t>w</a:t>
            </a:r>
            <a:r>
              <a:rPr lang="en-US" sz="3700" b="1" dirty="0" smtClean="0"/>
              <a:t>Expand</a:t>
            </a:r>
            <a:r>
              <a:rPr lang="en-US" sz="3700" dirty="0" smtClean="0"/>
              <a:t> </a:t>
            </a:r>
            <a:r>
              <a:rPr lang="en-US" sz="3700" dirty="0"/>
              <a:t>the </a:t>
            </a:r>
            <a:r>
              <a:rPr lang="en-US" sz="3700" b="1" dirty="0"/>
              <a:t>EPA and Argonne National Laboratory’s Gold Shop Mercury Capture System (MCS)</a:t>
            </a:r>
            <a:r>
              <a:rPr lang="en-US" sz="3700" dirty="0"/>
              <a:t>, as tests indicate the technology can reduce airborne mercury in gold shops by 80% (8). </a:t>
            </a:r>
          </a:p>
          <a:p>
            <a:r>
              <a:rPr lang="en-US" sz="3700" dirty="0" smtClean="0">
                <a:latin typeface="Wingdings"/>
              </a:rPr>
              <a:t>w</a:t>
            </a:r>
            <a:r>
              <a:rPr lang="en-US" sz="3700" b="1" dirty="0" smtClean="0"/>
              <a:t>Maintain</a:t>
            </a:r>
            <a:r>
              <a:rPr lang="en-US" sz="3700" b="1" dirty="0" smtClean="0"/>
              <a:t> a continual </a:t>
            </a:r>
            <a:r>
              <a:rPr lang="en-US" sz="3700" dirty="0"/>
              <a:t>presence of trainers and field technicians to monitor and encourage proper installation, usage and maintenance in the short term, and to train municipal officials in </a:t>
            </a:r>
            <a:r>
              <a:rPr lang="en-US" sz="3700" b="1" dirty="0"/>
              <a:t>long-term regulation enforcement</a:t>
            </a:r>
            <a:r>
              <a:rPr lang="en-US" sz="3700" dirty="0"/>
              <a:t>, working with national governments in meeting national action plans on mercury reduction and elimination from ASGM </a:t>
            </a:r>
            <a:r>
              <a:rPr lang="en-US" sz="3700" dirty="0" smtClean="0"/>
              <a:t>(</a:t>
            </a:r>
            <a:r>
              <a:rPr lang="en-US" sz="3700" dirty="0"/>
              <a:t>5). </a:t>
            </a:r>
          </a:p>
          <a:p>
            <a:r>
              <a:rPr lang="en-US" sz="3700" b="1" dirty="0">
                <a:latin typeface="Wingdings"/>
              </a:rPr>
              <a:t>w</a:t>
            </a:r>
            <a:r>
              <a:rPr lang="en-US" sz="3700" b="1" dirty="0"/>
              <a:t>Determine</a:t>
            </a:r>
            <a:r>
              <a:rPr lang="en-US" sz="3700" b="1" dirty="0"/>
              <a:t> DALYs for the neurotoxic effects of mercury vapor</a:t>
            </a:r>
            <a:r>
              <a:rPr lang="en-US" sz="3700" dirty="0"/>
              <a:t>, specifically for children living in ASGM areas whose productivity later in life is a function of neurocognitive development </a:t>
            </a:r>
          </a:p>
          <a:p>
            <a:endParaRPr lang="en-US" dirty="0"/>
          </a:p>
        </p:txBody>
      </p:sp>
      <p:pic>
        <p:nvPicPr>
          <p:cNvPr id="29" name="Picture 28" descr="381x254x55411432_1358614407761-34773798.jpg.pagespeed.ic.Q-fiUSErCh.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5799" y="5181600"/>
            <a:ext cx="9601201" cy="7162800"/>
          </a:xfrm>
          <a:prstGeom prst="rect">
            <a:avLst/>
          </a:prstGeom>
        </p:spPr>
      </p:pic>
      <p:pic>
        <p:nvPicPr>
          <p:cNvPr id="30" name="Picture 29" descr="cocos_web_ASGM_350.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613601" y="5181600"/>
            <a:ext cx="10515600" cy="8382000"/>
          </a:xfrm>
          <a:prstGeom prst="rect">
            <a:avLst/>
          </a:prstGeom>
        </p:spPr>
      </p:pic>
      <p:sp>
        <p:nvSpPr>
          <p:cNvPr id="33" name="TextBox 32"/>
          <p:cNvSpPr txBox="1"/>
          <p:nvPr/>
        </p:nvSpPr>
        <p:spPr>
          <a:xfrm>
            <a:off x="32613600" y="13716000"/>
            <a:ext cx="10591800" cy="3477875"/>
          </a:xfrm>
          <a:prstGeom prst="rect">
            <a:avLst/>
          </a:prstGeom>
          <a:solidFill>
            <a:schemeClr val="accent1">
              <a:lumMod val="20000"/>
              <a:lumOff val="80000"/>
            </a:schemeClr>
          </a:solidFill>
          <a:ln>
            <a:solidFill>
              <a:schemeClr val="tx1"/>
            </a:solidFill>
          </a:ln>
        </p:spPr>
        <p:txBody>
          <a:bodyPr wrap="square" rtlCol="0">
            <a:spAutoFit/>
          </a:bodyPr>
          <a:lstStyle/>
          <a:p>
            <a:r>
              <a:rPr lang="en-US" sz="3700" b="1" dirty="0" smtClean="0"/>
              <a:t>EXPOSURE MECHANISM</a:t>
            </a:r>
            <a:r>
              <a:rPr lang="en-US" sz="3700" dirty="0" smtClean="0"/>
              <a:t>: </a:t>
            </a:r>
            <a:r>
              <a:rPr lang="en-US" sz="3700" dirty="0"/>
              <a:t>A</a:t>
            </a:r>
            <a:r>
              <a:rPr lang="en-US" sz="3700" dirty="0" smtClean="0"/>
              <a:t>malgam </a:t>
            </a:r>
            <a:r>
              <a:rPr lang="en-US" sz="3700" dirty="0"/>
              <a:t>is heated, and the smelting amalgam </a:t>
            </a:r>
            <a:r>
              <a:rPr lang="en-US" sz="3700" dirty="0" smtClean="0"/>
              <a:t>releases </a:t>
            </a:r>
            <a:r>
              <a:rPr lang="en-US" sz="3700" b="1" u="sng" dirty="0" smtClean="0"/>
              <a:t>elemental </a:t>
            </a:r>
            <a:r>
              <a:rPr lang="en-US" sz="3700" b="1" u="sng" dirty="0"/>
              <a:t>mercury vapor </a:t>
            </a:r>
            <a:r>
              <a:rPr lang="en-US" sz="3700" dirty="0"/>
              <a:t>in addition to the wanted gold </a:t>
            </a:r>
            <a:r>
              <a:rPr lang="en-US" sz="3700" dirty="0" smtClean="0"/>
              <a:t>through tailings </a:t>
            </a:r>
            <a:r>
              <a:rPr lang="en-US" sz="3700" dirty="0"/>
              <a:t>(2). </a:t>
            </a:r>
            <a:r>
              <a:rPr lang="en-US" sz="3700" dirty="0" smtClean="0"/>
              <a:t> </a:t>
            </a:r>
            <a:endParaRPr lang="en-US" sz="3700" dirty="0" smtClean="0"/>
          </a:p>
          <a:p>
            <a:r>
              <a:rPr lang="en-US" sz="3700" dirty="0" smtClean="0"/>
              <a:t>Pictured </a:t>
            </a:r>
            <a:r>
              <a:rPr lang="en-US" sz="3700" dirty="0" smtClean="0"/>
              <a:t>above</a:t>
            </a:r>
            <a:r>
              <a:rPr lang="en-US" sz="3700" dirty="0" smtClean="0"/>
              <a:t>: An </a:t>
            </a:r>
            <a:r>
              <a:rPr lang="en-US" sz="3700" dirty="0" smtClean="0"/>
              <a:t>amalgamation mill in Colombia where miners are directly </a:t>
            </a:r>
            <a:r>
              <a:rPr lang="en-US" sz="3500" dirty="0" smtClean="0"/>
              <a:t>exposed to highly toxic amounts of  mercury vapor  </a:t>
            </a:r>
            <a:endParaRPr lang="en-US" sz="3500" dirty="0"/>
          </a:p>
        </p:txBody>
      </p:sp>
      <p:sp>
        <p:nvSpPr>
          <p:cNvPr id="31" name="TextBox 30"/>
          <p:cNvSpPr txBox="1"/>
          <p:nvPr/>
        </p:nvSpPr>
        <p:spPr>
          <a:xfrm>
            <a:off x="10439400" y="5257800"/>
            <a:ext cx="22021800" cy="11237976"/>
          </a:xfrm>
          <a:prstGeom prst="rect">
            <a:avLst/>
          </a:prstGeom>
          <a:solidFill>
            <a:schemeClr val="accent1">
              <a:lumMod val="20000"/>
              <a:lumOff val="80000"/>
            </a:schemeClr>
          </a:solidFill>
          <a:ln>
            <a:solidFill>
              <a:schemeClr val="tx1"/>
            </a:solidFill>
          </a:ln>
        </p:spPr>
        <p:txBody>
          <a:bodyPr wrap="square" rtlCol="0" anchor="t" anchorCtr="0">
            <a:spAutoFit/>
          </a:bodyPr>
          <a:lstStyle/>
          <a:p>
            <a:pPr algn="just"/>
            <a:r>
              <a:rPr lang="en-US" sz="4000" dirty="0"/>
              <a:t> </a:t>
            </a:r>
            <a:r>
              <a:rPr lang="en-US" sz="4000" b="1" dirty="0" smtClean="0"/>
              <a:t>INTRODUCTION:</a:t>
            </a:r>
          </a:p>
          <a:p>
            <a:r>
              <a:rPr lang="en-US" sz="4000" b="1" dirty="0" smtClean="0">
                <a:latin typeface="Wingdings"/>
                <a:ea typeface="Wingdings"/>
                <a:cs typeface="Wingdings"/>
                <a:sym typeface="Wingdings"/>
              </a:rPr>
              <a:t></a:t>
            </a:r>
            <a:r>
              <a:rPr lang="en-US" sz="4000" b="1" dirty="0" smtClean="0"/>
              <a:t>Artisanal and Small-Scale Gold Mining (ASGM)</a:t>
            </a:r>
            <a:r>
              <a:rPr lang="en-US" sz="4000" dirty="0" smtClean="0"/>
              <a:t> is the </a:t>
            </a:r>
            <a:r>
              <a:rPr lang="en-US" sz="4000" b="1" dirty="0" smtClean="0"/>
              <a:t>world’s second largest source of atmospheric mercury pollution</a:t>
            </a:r>
            <a:r>
              <a:rPr lang="en-US" sz="4000" dirty="0" smtClean="0"/>
              <a:t> behind coal combustion (UNEP 2012).</a:t>
            </a:r>
          </a:p>
          <a:p>
            <a:r>
              <a:rPr lang="en-US" sz="4000" b="1" dirty="0" smtClean="0">
                <a:latin typeface="Wingdings"/>
                <a:ea typeface="Wingdings"/>
                <a:cs typeface="Wingdings"/>
                <a:sym typeface="Wingdings"/>
              </a:rPr>
              <a:t></a:t>
            </a:r>
            <a:r>
              <a:rPr lang="en-US" sz="4000" b="1" u="sng" dirty="0" smtClean="0"/>
              <a:t>An estimated 10 to 15 million people in 70 countries work in the ASGM trade and are exposed to the toxic effects of mercury from an inexpensive yet effective gold processing technique (7). </a:t>
            </a:r>
          </a:p>
          <a:p>
            <a:r>
              <a:rPr lang="en-US" sz="4000" b="1" dirty="0">
                <a:solidFill>
                  <a:srgbClr val="000000"/>
                </a:solidFill>
              </a:rPr>
              <a:t>NEUROTOXICITY OF MERCURY VAPOR:</a:t>
            </a:r>
            <a:endParaRPr lang="en-US" sz="4000" dirty="0">
              <a:solidFill>
                <a:srgbClr val="000000"/>
              </a:solidFill>
            </a:endParaRPr>
          </a:p>
          <a:p>
            <a:r>
              <a:rPr lang="en-US" sz="4000" dirty="0" smtClean="0">
                <a:solidFill>
                  <a:srgbClr val="000000"/>
                </a:solidFill>
                <a:latin typeface="Wingdings"/>
                <a:ea typeface="Wingdings"/>
                <a:cs typeface="Wingdings"/>
                <a:sym typeface="Wingdings"/>
              </a:rPr>
              <a:t></a:t>
            </a:r>
            <a:r>
              <a:rPr lang="en-US" sz="4000" dirty="0" smtClean="0">
                <a:solidFill>
                  <a:srgbClr val="000000"/>
                </a:solidFill>
              </a:rPr>
              <a:t>As </a:t>
            </a:r>
            <a:r>
              <a:rPr lang="en-US" sz="4000" dirty="0">
                <a:solidFill>
                  <a:srgbClr val="000000"/>
                </a:solidFill>
              </a:rPr>
              <a:t>a highly lipophilic substance</a:t>
            </a:r>
            <a:r>
              <a:rPr lang="en-US" sz="4000" b="1" dirty="0">
                <a:solidFill>
                  <a:srgbClr val="000000"/>
                </a:solidFill>
              </a:rPr>
              <a:t>, mercury vapor crosses the blood-brain barrier</a:t>
            </a:r>
            <a:r>
              <a:rPr lang="en-US" sz="4000" dirty="0">
                <a:solidFill>
                  <a:srgbClr val="000000"/>
                </a:solidFill>
              </a:rPr>
              <a:t> easily, targeting the </a:t>
            </a:r>
            <a:r>
              <a:rPr lang="en-US" sz="4000" b="1" dirty="0">
                <a:solidFill>
                  <a:srgbClr val="000000"/>
                </a:solidFill>
              </a:rPr>
              <a:t>cerebellum i</a:t>
            </a:r>
            <a:r>
              <a:rPr lang="en-US" sz="4000" dirty="0">
                <a:solidFill>
                  <a:srgbClr val="000000"/>
                </a:solidFill>
              </a:rPr>
              <a:t>n the brain. Zero-</a:t>
            </a:r>
            <a:r>
              <a:rPr lang="en-US" sz="4000" dirty="0">
                <a:solidFill>
                  <a:srgbClr val="000000"/>
                </a:solidFill>
              </a:rPr>
              <a:t>valent</a:t>
            </a:r>
            <a:r>
              <a:rPr lang="en-US" sz="4000" dirty="0">
                <a:solidFill>
                  <a:srgbClr val="000000"/>
                </a:solidFill>
              </a:rPr>
              <a:t> mercury vapor is rapidly oxidized to Hg</a:t>
            </a:r>
            <a:r>
              <a:rPr lang="en-US" sz="4000" baseline="30000" dirty="0">
                <a:solidFill>
                  <a:srgbClr val="000000"/>
                </a:solidFill>
              </a:rPr>
              <a:t>++ </a:t>
            </a:r>
            <a:r>
              <a:rPr lang="en-US" sz="4000" dirty="0">
                <a:solidFill>
                  <a:srgbClr val="000000"/>
                </a:solidFill>
              </a:rPr>
              <a:t> -ions in human blood and tissues. </a:t>
            </a:r>
            <a:r>
              <a:rPr lang="en-US" sz="4000" b="1" u="sng" dirty="0">
                <a:solidFill>
                  <a:srgbClr val="000000"/>
                </a:solidFill>
              </a:rPr>
              <a:t>Mercury is trapped in the brain</a:t>
            </a:r>
            <a:r>
              <a:rPr lang="en-US" sz="4000" u="sng" dirty="0">
                <a:solidFill>
                  <a:srgbClr val="000000"/>
                </a:solidFill>
              </a:rPr>
              <a:t> </a:t>
            </a:r>
            <a:r>
              <a:rPr lang="en-US" sz="4000" dirty="0">
                <a:solidFill>
                  <a:srgbClr val="000000"/>
                </a:solidFill>
              </a:rPr>
              <a:t>as the formed Hg</a:t>
            </a:r>
            <a:r>
              <a:rPr lang="en-US" sz="4000" baseline="30000" dirty="0">
                <a:solidFill>
                  <a:srgbClr val="000000"/>
                </a:solidFill>
              </a:rPr>
              <a:t>++ </a:t>
            </a:r>
            <a:r>
              <a:rPr lang="en-US" sz="4000" dirty="0">
                <a:solidFill>
                  <a:srgbClr val="000000"/>
                </a:solidFill>
              </a:rPr>
              <a:t> ions cannot diffuse easily back from the brain to the blood due to the blood-brain barrier (</a:t>
            </a:r>
            <a:r>
              <a:rPr lang="en-US" sz="4000" dirty="0">
                <a:solidFill>
                  <a:srgbClr val="000000"/>
                </a:solidFill>
              </a:rPr>
              <a:t>Drasch</a:t>
            </a:r>
            <a:r>
              <a:rPr lang="en-US" sz="4000" dirty="0">
                <a:solidFill>
                  <a:srgbClr val="000000"/>
                </a:solidFill>
              </a:rPr>
              <a:t> et al., 2004) (2). </a:t>
            </a:r>
            <a:r>
              <a:rPr lang="en-US" sz="4000" b="1" u="sng" dirty="0" smtClean="0">
                <a:solidFill>
                  <a:srgbClr val="000000"/>
                </a:solidFill>
              </a:rPr>
              <a:t>Adult </a:t>
            </a:r>
            <a:r>
              <a:rPr lang="en-US" sz="4000" b="1" u="sng" dirty="0">
                <a:solidFill>
                  <a:srgbClr val="000000"/>
                </a:solidFill>
              </a:rPr>
              <a:t>mercury exposure </a:t>
            </a:r>
            <a:r>
              <a:rPr lang="en-US" sz="4000" dirty="0">
                <a:solidFill>
                  <a:srgbClr val="000000"/>
                </a:solidFill>
              </a:rPr>
              <a:t>produces </a:t>
            </a:r>
            <a:r>
              <a:rPr lang="en-US" sz="4000" b="1" u="sng" dirty="0">
                <a:solidFill>
                  <a:srgbClr val="000000"/>
                </a:solidFill>
              </a:rPr>
              <a:t>localized damage</a:t>
            </a:r>
            <a:r>
              <a:rPr lang="en-US" sz="4000" u="sng" dirty="0">
                <a:solidFill>
                  <a:srgbClr val="000000"/>
                </a:solidFill>
              </a:rPr>
              <a:t> to the </a:t>
            </a:r>
            <a:r>
              <a:rPr lang="en-US" sz="4000" b="1" u="sng" dirty="0">
                <a:solidFill>
                  <a:srgbClr val="000000"/>
                </a:solidFill>
              </a:rPr>
              <a:t>cerebellum</a:t>
            </a:r>
            <a:r>
              <a:rPr lang="en-US" sz="4000" dirty="0">
                <a:solidFill>
                  <a:srgbClr val="000000"/>
                </a:solidFill>
              </a:rPr>
              <a:t>, visual cortex, and motor strip, leading to </a:t>
            </a:r>
            <a:r>
              <a:rPr lang="en-US" sz="4000" dirty="0">
                <a:solidFill>
                  <a:srgbClr val="000000"/>
                </a:solidFill>
              </a:rPr>
              <a:t>visuospatial</a:t>
            </a:r>
            <a:r>
              <a:rPr lang="en-US" sz="4000" dirty="0">
                <a:solidFill>
                  <a:srgbClr val="000000"/>
                </a:solidFill>
              </a:rPr>
              <a:t> problems and effects on executive functioning, mood, and memory. </a:t>
            </a:r>
            <a:r>
              <a:rPr lang="en-US" sz="4000" b="1" u="sng" dirty="0">
                <a:solidFill>
                  <a:srgbClr val="000000"/>
                </a:solidFill>
              </a:rPr>
              <a:t>Early life exposure</a:t>
            </a:r>
            <a:r>
              <a:rPr lang="en-US" sz="4000" b="1" dirty="0">
                <a:solidFill>
                  <a:srgbClr val="000000"/>
                </a:solidFill>
              </a:rPr>
              <a:t>, </a:t>
            </a:r>
            <a:r>
              <a:rPr lang="en-US" sz="4000" dirty="0">
                <a:solidFill>
                  <a:srgbClr val="000000"/>
                </a:solidFill>
              </a:rPr>
              <a:t>however, is most harmful because</a:t>
            </a:r>
            <a:r>
              <a:rPr lang="en-US" sz="4000" u="sng" dirty="0">
                <a:solidFill>
                  <a:srgbClr val="000000"/>
                </a:solidFill>
              </a:rPr>
              <a:t> </a:t>
            </a:r>
            <a:r>
              <a:rPr lang="en-US" sz="4000" b="1" u="sng" dirty="0">
                <a:solidFill>
                  <a:srgbClr val="000000"/>
                </a:solidFill>
              </a:rPr>
              <a:t>increased exposure can damage the whole brain.</a:t>
            </a:r>
            <a:r>
              <a:rPr lang="en-US" sz="4000" u="sng" dirty="0">
                <a:solidFill>
                  <a:srgbClr val="000000"/>
                </a:solidFill>
              </a:rPr>
              <a:t> </a:t>
            </a:r>
            <a:r>
              <a:rPr lang="en-US" sz="4000" dirty="0">
                <a:solidFill>
                  <a:srgbClr val="000000"/>
                </a:solidFill>
              </a:rPr>
              <a:t>In its organic form, </a:t>
            </a:r>
            <a:r>
              <a:rPr lang="en-US" sz="4000" dirty="0">
                <a:solidFill>
                  <a:srgbClr val="000000"/>
                </a:solidFill>
              </a:rPr>
              <a:t>methylmercury</a:t>
            </a:r>
            <a:r>
              <a:rPr lang="en-US" sz="4000" dirty="0">
                <a:solidFill>
                  <a:srgbClr val="000000"/>
                </a:solidFill>
              </a:rPr>
              <a:t> is considered the most toxic mercury </a:t>
            </a:r>
            <a:r>
              <a:rPr lang="en-US" sz="4000" dirty="0" smtClean="0">
                <a:solidFill>
                  <a:srgbClr val="000000"/>
                </a:solidFill>
              </a:rPr>
              <a:t>form among </a:t>
            </a:r>
            <a:r>
              <a:rPr lang="en-US" sz="4000" dirty="0">
                <a:solidFill>
                  <a:srgbClr val="000000"/>
                </a:solidFill>
              </a:rPr>
              <a:t>children, who may experience neurodevelopment deficits, IQ losses, and delayed speech from exposure. </a:t>
            </a:r>
            <a:endParaRPr lang="en-US" sz="4000" dirty="0" smtClean="0">
              <a:solidFill>
                <a:srgbClr val="000000"/>
              </a:solidFill>
            </a:endParaRPr>
          </a:p>
          <a:p>
            <a:r>
              <a:rPr lang="en-US" sz="4000" b="1" u="sng" dirty="0" smtClean="0">
                <a:solidFill>
                  <a:srgbClr val="000000"/>
                </a:solidFill>
                <a:latin typeface="Wingdings"/>
                <a:ea typeface="Wingdings"/>
                <a:cs typeface="Wingdings"/>
                <a:sym typeface="Wingdings"/>
              </a:rPr>
              <a:t></a:t>
            </a:r>
            <a:r>
              <a:rPr lang="en-US" sz="4000" b="1" u="sng" dirty="0" smtClean="0">
                <a:solidFill>
                  <a:srgbClr val="000000"/>
                </a:solidFill>
              </a:rPr>
              <a:t>While </a:t>
            </a:r>
            <a:r>
              <a:rPr lang="en-US" sz="4000" b="1" u="sng" dirty="0">
                <a:solidFill>
                  <a:srgbClr val="000000"/>
                </a:solidFill>
              </a:rPr>
              <a:t>pregnant women and children experience the greatest risk of neurotoxic effects from </a:t>
            </a:r>
            <a:r>
              <a:rPr lang="en-US" sz="4000" b="1" u="sng" dirty="0">
                <a:solidFill>
                  <a:srgbClr val="000000"/>
                </a:solidFill>
              </a:rPr>
              <a:t>methylmercury</a:t>
            </a:r>
            <a:r>
              <a:rPr lang="en-US" sz="4000" b="1" u="sng" dirty="0">
                <a:solidFill>
                  <a:srgbClr val="000000"/>
                </a:solidFill>
              </a:rPr>
              <a:t> exposure, these vulnerable populations also participate in the ASGM trade and are at a greater risk of neurotoxic effects from amalgam-induced mercury vapor exposure (9). </a:t>
            </a:r>
          </a:p>
          <a:p>
            <a:pPr marL="571500" indent="-571500">
              <a:buFont typeface="Wingdings" charset="0"/>
              <a:buChar char="w"/>
            </a:pPr>
            <a:endParaRPr lang="en-US" sz="4000" dirty="0"/>
          </a:p>
        </p:txBody>
      </p:sp>
      <p:sp>
        <p:nvSpPr>
          <p:cNvPr id="4" name="TextBox 3"/>
          <p:cNvSpPr txBox="1"/>
          <p:nvPr/>
        </p:nvSpPr>
        <p:spPr>
          <a:xfrm>
            <a:off x="762000" y="35966400"/>
            <a:ext cx="9448800" cy="1169551"/>
          </a:xfrm>
          <a:prstGeom prst="rect">
            <a:avLst/>
          </a:prstGeom>
          <a:solidFill>
            <a:schemeClr val="accent1">
              <a:lumMod val="20000"/>
              <a:lumOff val="80000"/>
            </a:schemeClr>
          </a:solidFill>
          <a:ln>
            <a:solidFill>
              <a:schemeClr val="tx1"/>
            </a:solidFill>
          </a:ln>
        </p:spPr>
        <p:txBody>
          <a:bodyPr wrap="square" rtlCol="0">
            <a:spAutoFit/>
          </a:bodyPr>
          <a:lstStyle/>
          <a:p>
            <a:r>
              <a:rPr lang="en-US" sz="3500" b="1" dirty="0" smtClean="0"/>
              <a:t>BIBLIOGRAPHY:</a:t>
            </a:r>
            <a:r>
              <a:rPr lang="en-US" sz="3500" dirty="0" smtClean="0"/>
              <a:t> </a:t>
            </a:r>
          </a:p>
          <a:p>
            <a:r>
              <a:rPr lang="en-US" sz="3500" dirty="0" smtClean="0"/>
              <a:t>*please see separate source list provided *</a:t>
            </a:r>
            <a:endParaRPr lang="en-US" sz="3500" dirty="0"/>
          </a:p>
        </p:txBody>
      </p:sp>
      <p:pic>
        <p:nvPicPr>
          <p:cNvPr id="6" name="Picture 5" descr="colby300.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0538400" y="2590800"/>
            <a:ext cx="2209800" cy="2084717"/>
          </a:xfrm>
          <a:prstGeom prst="rect">
            <a:avLst/>
          </a:prstGeom>
        </p:spPr>
      </p:pic>
    </p:spTree>
    <p:extLst>
      <p:ext uri="{BB962C8B-B14F-4D97-AF65-F5344CB8AC3E}">
        <p14:creationId xmlns:p14="http://schemas.microsoft.com/office/powerpoint/2010/main" val="1925305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867</TotalTime>
  <Words>906</Words>
  <Application>Microsoft Macintosh PowerPoint</Application>
  <PresentationFormat>Custom</PresentationFormat>
  <Paragraphs>49</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Colby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Gimond</dc:creator>
  <cp:lastModifiedBy>user s</cp:lastModifiedBy>
  <cp:revision>58</cp:revision>
  <dcterms:created xsi:type="dcterms:W3CDTF">2014-04-08T13:46:32Z</dcterms:created>
  <dcterms:modified xsi:type="dcterms:W3CDTF">2014-04-28T00:45:55Z</dcterms:modified>
</cp:coreProperties>
</file>