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43891200" cy="38404800"/>
  <p:notesSz cx="6985000" cy="9283700"/>
  <p:defaultTextStyle>
    <a:defPPr>
      <a:defRPr lang="en-US"/>
    </a:defPPr>
    <a:lvl1pPr marL="0" algn="l" defTabSz="1054911" rtl="0" eaLnBrk="1" latinLnBrk="0" hangingPunct="1">
      <a:defRPr sz="2100" kern="1200">
        <a:solidFill>
          <a:schemeClr val="tx1"/>
        </a:solidFill>
        <a:latin typeface="+mn-lt"/>
        <a:ea typeface="+mn-ea"/>
        <a:cs typeface="+mn-cs"/>
      </a:defRPr>
    </a:lvl1pPr>
    <a:lvl2pPr marL="527455" algn="l" defTabSz="1054911" rtl="0" eaLnBrk="1" latinLnBrk="0" hangingPunct="1">
      <a:defRPr sz="2100" kern="1200">
        <a:solidFill>
          <a:schemeClr val="tx1"/>
        </a:solidFill>
        <a:latin typeface="+mn-lt"/>
        <a:ea typeface="+mn-ea"/>
        <a:cs typeface="+mn-cs"/>
      </a:defRPr>
    </a:lvl2pPr>
    <a:lvl3pPr marL="1054911" algn="l" defTabSz="1054911" rtl="0" eaLnBrk="1" latinLnBrk="0" hangingPunct="1">
      <a:defRPr sz="2100" kern="1200">
        <a:solidFill>
          <a:schemeClr val="tx1"/>
        </a:solidFill>
        <a:latin typeface="+mn-lt"/>
        <a:ea typeface="+mn-ea"/>
        <a:cs typeface="+mn-cs"/>
      </a:defRPr>
    </a:lvl3pPr>
    <a:lvl4pPr marL="1582367" algn="l" defTabSz="1054911" rtl="0" eaLnBrk="1" latinLnBrk="0" hangingPunct="1">
      <a:defRPr sz="2100" kern="1200">
        <a:solidFill>
          <a:schemeClr val="tx1"/>
        </a:solidFill>
        <a:latin typeface="+mn-lt"/>
        <a:ea typeface="+mn-ea"/>
        <a:cs typeface="+mn-cs"/>
      </a:defRPr>
    </a:lvl4pPr>
    <a:lvl5pPr marL="2109823" algn="l" defTabSz="1054911" rtl="0" eaLnBrk="1" latinLnBrk="0" hangingPunct="1">
      <a:defRPr sz="2100" kern="1200">
        <a:solidFill>
          <a:schemeClr val="tx1"/>
        </a:solidFill>
        <a:latin typeface="+mn-lt"/>
        <a:ea typeface="+mn-ea"/>
        <a:cs typeface="+mn-cs"/>
      </a:defRPr>
    </a:lvl5pPr>
    <a:lvl6pPr marL="2637279" algn="l" defTabSz="1054911" rtl="0" eaLnBrk="1" latinLnBrk="0" hangingPunct="1">
      <a:defRPr sz="2100" kern="1200">
        <a:solidFill>
          <a:schemeClr val="tx1"/>
        </a:solidFill>
        <a:latin typeface="+mn-lt"/>
        <a:ea typeface="+mn-ea"/>
        <a:cs typeface="+mn-cs"/>
      </a:defRPr>
    </a:lvl6pPr>
    <a:lvl7pPr marL="3164734" algn="l" defTabSz="1054911" rtl="0" eaLnBrk="1" latinLnBrk="0" hangingPunct="1">
      <a:defRPr sz="2100" kern="1200">
        <a:solidFill>
          <a:schemeClr val="tx1"/>
        </a:solidFill>
        <a:latin typeface="+mn-lt"/>
        <a:ea typeface="+mn-ea"/>
        <a:cs typeface="+mn-cs"/>
      </a:defRPr>
    </a:lvl7pPr>
    <a:lvl8pPr marL="3692190" algn="l" defTabSz="1054911" rtl="0" eaLnBrk="1" latinLnBrk="0" hangingPunct="1">
      <a:defRPr sz="2100" kern="1200">
        <a:solidFill>
          <a:schemeClr val="tx1"/>
        </a:solidFill>
        <a:latin typeface="+mn-lt"/>
        <a:ea typeface="+mn-ea"/>
        <a:cs typeface="+mn-cs"/>
      </a:defRPr>
    </a:lvl8pPr>
    <a:lvl9pPr marL="4219645" algn="l" defTabSz="1054911"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660"/>
  </p:normalViewPr>
  <p:slideViewPr>
    <p:cSldViewPr>
      <p:cViewPr>
        <p:scale>
          <a:sx n="23" d="100"/>
          <a:sy n="23" d="100"/>
        </p:scale>
        <p:origin x="-1056" y="1136"/>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riley:Dropbox:2015SP-Maddie%20and%20Sarah-Elephants%20SHARED:HEC%20Data%2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miller629:Dropbox:2015SP-Maddie%20and%20Sarah-Elephants%20SHARED:HEC%20Data%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0"/>
    <c:plotArea>
      <c:layout>
        <c:manualLayout>
          <c:layoutTarget val="inner"/>
          <c:xMode val="edge"/>
          <c:yMode val="edge"/>
          <c:x val="0.108382901181938"/>
          <c:y val="0.0452116402116402"/>
          <c:w val="0.887791733088579"/>
          <c:h val="0.769222769028871"/>
        </c:manualLayout>
      </c:layout>
      <c:barChart>
        <c:barDir val="col"/>
        <c:grouping val="clustered"/>
        <c:varyColors val="0"/>
        <c:ser>
          <c:idx val="0"/>
          <c:order val="0"/>
          <c:invertIfNegative val="0"/>
          <c:cat>
            <c:strRef>
              <c:f>Sheet1!$AD$93:$AK$93</c:f>
              <c:strCache>
                <c:ptCount val="8"/>
                <c:pt idx="0">
                  <c:v>Elephant</c:v>
                </c:pt>
                <c:pt idx="1">
                  <c:v>Wild Boar</c:v>
                </c:pt>
                <c:pt idx="2">
                  <c:v>Peafowl</c:v>
                </c:pt>
                <c:pt idx="3">
                  <c:v>Cattle</c:v>
                </c:pt>
                <c:pt idx="4">
                  <c:v>Pig</c:v>
                </c:pt>
                <c:pt idx="5">
                  <c:v>Monkey</c:v>
                </c:pt>
                <c:pt idx="6">
                  <c:v>Rats</c:v>
                </c:pt>
                <c:pt idx="7">
                  <c:v>Sparrows</c:v>
                </c:pt>
              </c:strCache>
            </c:strRef>
          </c:cat>
          <c:val>
            <c:numRef>
              <c:f>Sheet1!$AD$94:$AK$94</c:f>
              <c:numCache>
                <c:formatCode>General</c:formatCode>
                <c:ptCount val="8"/>
                <c:pt idx="0">
                  <c:v>35.0</c:v>
                </c:pt>
                <c:pt idx="1">
                  <c:v>31.0</c:v>
                </c:pt>
                <c:pt idx="2">
                  <c:v>19.0</c:v>
                </c:pt>
                <c:pt idx="3">
                  <c:v>16.0</c:v>
                </c:pt>
                <c:pt idx="4">
                  <c:v>10.0</c:v>
                </c:pt>
                <c:pt idx="5">
                  <c:v>3.0</c:v>
                </c:pt>
                <c:pt idx="6">
                  <c:v>1.0</c:v>
                </c:pt>
                <c:pt idx="7">
                  <c:v>1.0</c:v>
                </c:pt>
              </c:numCache>
            </c:numRef>
          </c:val>
        </c:ser>
        <c:dLbls>
          <c:showLegendKey val="0"/>
          <c:showVal val="0"/>
          <c:showCatName val="0"/>
          <c:showSerName val="0"/>
          <c:showPercent val="0"/>
          <c:showBubbleSize val="0"/>
        </c:dLbls>
        <c:gapWidth val="150"/>
        <c:axId val="-2099900984"/>
        <c:axId val="-2100019880"/>
      </c:barChart>
      <c:catAx>
        <c:axId val="-2099900984"/>
        <c:scaling>
          <c:orientation val="minMax"/>
        </c:scaling>
        <c:delete val="0"/>
        <c:axPos val="b"/>
        <c:majorTickMark val="out"/>
        <c:minorTickMark val="none"/>
        <c:tickLblPos val="nextTo"/>
        <c:txPr>
          <a:bodyPr/>
          <a:lstStyle/>
          <a:p>
            <a:pPr>
              <a:defRPr sz="2400"/>
            </a:pPr>
            <a:endParaRPr lang="en-US"/>
          </a:p>
        </c:txPr>
        <c:crossAx val="-2100019880"/>
        <c:crosses val="autoZero"/>
        <c:auto val="1"/>
        <c:lblAlgn val="ctr"/>
        <c:lblOffset val="100"/>
        <c:noMultiLvlLbl val="0"/>
      </c:catAx>
      <c:valAx>
        <c:axId val="-2100019880"/>
        <c:scaling>
          <c:orientation val="minMax"/>
        </c:scaling>
        <c:delete val="0"/>
        <c:axPos val="l"/>
        <c:title>
          <c:tx>
            <c:rich>
              <a:bodyPr rot="-5400000" vert="horz"/>
              <a:lstStyle/>
              <a:p>
                <a:pPr>
                  <a:defRPr sz="2800"/>
                </a:pPr>
                <a:r>
                  <a:rPr lang="en-US" sz="2800"/>
                  <a:t>Reported</a:t>
                </a:r>
                <a:r>
                  <a:rPr lang="en-US" sz="2800" baseline="0"/>
                  <a:t> Count </a:t>
                </a:r>
                <a:endParaRPr lang="en-US" sz="2800"/>
              </a:p>
            </c:rich>
          </c:tx>
          <c:layout>
            <c:manualLayout>
              <c:xMode val="edge"/>
              <c:yMode val="edge"/>
              <c:x val="0.0"/>
              <c:y val="0.25286154855643"/>
            </c:manualLayout>
          </c:layout>
          <c:overlay val="0"/>
        </c:title>
        <c:numFmt formatCode="General" sourceLinked="1"/>
        <c:majorTickMark val="out"/>
        <c:minorTickMark val="none"/>
        <c:tickLblPos val="nextTo"/>
        <c:txPr>
          <a:bodyPr/>
          <a:lstStyle/>
          <a:p>
            <a:pPr>
              <a:defRPr sz="2800"/>
            </a:pPr>
            <a:endParaRPr lang="en-US"/>
          </a:p>
        </c:txPr>
        <c:crossAx val="-209990098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0"/>
    <c:plotArea>
      <c:layout/>
      <c:barChart>
        <c:barDir val="col"/>
        <c:grouping val="clustered"/>
        <c:varyColors val="0"/>
        <c:ser>
          <c:idx val="0"/>
          <c:order val="0"/>
          <c:invertIfNegative val="0"/>
          <c:cat>
            <c:strRef>
              <c:f>Sheet1!$AM$104:$AR$104</c:f>
              <c:strCache>
                <c:ptCount val="6"/>
                <c:pt idx="0">
                  <c:v>Night watch</c:v>
                </c:pt>
                <c:pt idx="1">
                  <c:v>Fire Crackers</c:v>
                </c:pt>
                <c:pt idx="2">
                  <c:v>Fence</c:v>
                </c:pt>
                <c:pt idx="3">
                  <c:v>Fire Torch</c:v>
                </c:pt>
                <c:pt idx="4">
                  <c:v>Shouting</c:v>
                </c:pt>
                <c:pt idx="5">
                  <c:v>Electric fence</c:v>
                </c:pt>
              </c:strCache>
            </c:strRef>
          </c:cat>
          <c:val>
            <c:numRef>
              <c:f>Sheet1!$AM$105:$AR$105</c:f>
              <c:numCache>
                <c:formatCode>General</c:formatCode>
                <c:ptCount val="6"/>
                <c:pt idx="0">
                  <c:v>24.0</c:v>
                </c:pt>
                <c:pt idx="1">
                  <c:v>14.0</c:v>
                </c:pt>
                <c:pt idx="2">
                  <c:v>13.0</c:v>
                </c:pt>
                <c:pt idx="3">
                  <c:v>5.0</c:v>
                </c:pt>
                <c:pt idx="4">
                  <c:v>4.0</c:v>
                </c:pt>
                <c:pt idx="5">
                  <c:v>1.0</c:v>
                </c:pt>
              </c:numCache>
            </c:numRef>
          </c:val>
        </c:ser>
        <c:dLbls>
          <c:showLegendKey val="0"/>
          <c:showVal val="0"/>
          <c:showCatName val="0"/>
          <c:showSerName val="0"/>
          <c:showPercent val="0"/>
          <c:showBubbleSize val="0"/>
        </c:dLbls>
        <c:gapWidth val="150"/>
        <c:axId val="-2100025544"/>
        <c:axId val="-2099382904"/>
      </c:barChart>
      <c:catAx>
        <c:axId val="-2100025544"/>
        <c:scaling>
          <c:orientation val="minMax"/>
        </c:scaling>
        <c:delete val="0"/>
        <c:axPos val="b"/>
        <c:majorTickMark val="out"/>
        <c:minorTickMark val="none"/>
        <c:tickLblPos val="nextTo"/>
        <c:txPr>
          <a:bodyPr/>
          <a:lstStyle/>
          <a:p>
            <a:pPr>
              <a:defRPr sz="2800"/>
            </a:pPr>
            <a:endParaRPr lang="en-US"/>
          </a:p>
        </c:txPr>
        <c:crossAx val="-2099382904"/>
        <c:crosses val="autoZero"/>
        <c:auto val="1"/>
        <c:lblAlgn val="ctr"/>
        <c:lblOffset val="100"/>
        <c:noMultiLvlLbl val="0"/>
      </c:catAx>
      <c:valAx>
        <c:axId val="-2099382904"/>
        <c:scaling>
          <c:orientation val="minMax"/>
        </c:scaling>
        <c:delete val="0"/>
        <c:axPos val="l"/>
        <c:title>
          <c:tx>
            <c:rich>
              <a:bodyPr rot="-5400000" vert="horz"/>
              <a:lstStyle/>
              <a:p>
                <a:pPr>
                  <a:defRPr sz="2800"/>
                </a:pPr>
                <a:r>
                  <a:rPr lang="en-US" sz="2800"/>
                  <a:t>Reported Usage Count</a:t>
                </a:r>
              </a:p>
            </c:rich>
          </c:tx>
          <c:layout/>
          <c:overlay val="0"/>
        </c:title>
        <c:numFmt formatCode="General" sourceLinked="1"/>
        <c:majorTickMark val="out"/>
        <c:minorTickMark val="none"/>
        <c:tickLblPos val="nextTo"/>
        <c:txPr>
          <a:bodyPr/>
          <a:lstStyle/>
          <a:p>
            <a:pPr>
              <a:defRPr sz="2800"/>
            </a:pPr>
            <a:endParaRPr lang="en-US"/>
          </a:p>
        </c:txPr>
        <c:crossAx val="-2100025544"/>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2"/>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527455" indent="0" algn="ctr">
              <a:buNone/>
              <a:defRPr>
                <a:solidFill>
                  <a:schemeClr val="tx1">
                    <a:tint val="75000"/>
                  </a:schemeClr>
                </a:solidFill>
              </a:defRPr>
            </a:lvl2pPr>
            <a:lvl3pPr marL="1054911" indent="0" algn="ctr">
              <a:buNone/>
              <a:defRPr>
                <a:solidFill>
                  <a:schemeClr val="tx1">
                    <a:tint val="75000"/>
                  </a:schemeClr>
                </a:solidFill>
              </a:defRPr>
            </a:lvl3pPr>
            <a:lvl4pPr marL="1582367" indent="0" algn="ctr">
              <a:buNone/>
              <a:defRPr>
                <a:solidFill>
                  <a:schemeClr val="tx1">
                    <a:tint val="75000"/>
                  </a:schemeClr>
                </a:solidFill>
              </a:defRPr>
            </a:lvl4pPr>
            <a:lvl5pPr marL="2109823" indent="0" algn="ctr">
              <a:buNone/>
              <a:defRPr>
                <a:solidFill>
                  <a:schemeClr val="tx1">
                    <a:tint val="75000"/>
                  </a:schemeClr>
                </a:solidFill>
              </a:defRPr>
            </a:lvl5pPr>
            <a:lvl6pPr marL="2637279" indent="0" algn="ctr">
              <a:buNone/>
              <a:defRPr>
                <a:solidFill>
                  <a:schemeClr val="tx1">
                    <a:tint val="75000"/>
                  </a:schemeClr>
                </a:solidFill>
              </a:defRPr>
            </a:lvl6pPr>
            <a:lvl7pPr marL="3164734" indent="0" algn="ctr">
              <a:buNone/>
              <a:defRPr>
                <a:solidFill>
                  <a:schemeClr val="tx1">
                    <a:tint val="75000"/>
                  </a:schemeClr>
                </a:solidFill>
              </a:defRPr>
            </a:lvl7pPr>
            <a:lvl8pPr marL="3692190" indent="0" algn="ctr">
              <a:buNone/>
              <a:defRPr>
                <a:solidFill>
                  <a:schemeClr val="tx1">
                    <a:tint val="75000"/>
                  </a:schemeClr>
                </a:solidFill>
              </a:defRPr>
            </a:lvl8pPr>
            <a:lvl9pPr marL="421964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148560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90510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7378700"/>
            <a:ext cx="9875520" cy="15729077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7378700"/>
            <a:ext cx="28895040" cy="1572907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70273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3897746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8642"/>
            <a:ext cx="37307520" cy="7627620"/>
          </a:xfrm>
        </p:spPr>
        <p:txBody>
          <a:bodyPr anchor="t"/>
          <a:lstStyle>
            <a:lvl1pPr algn="l">
              <a:defRPr sz="4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7596"/>
            <a:ext cx="37307520" cy="8401048"/>
          </a:xfrm>
        </p:spPr>
        <p:txBody>
          <a:bodyPr anchor="b"/>
          <a:lstStyle>
            <a:lvl1pPr marL="0" indent="0">
              <a:buNone/>
              <a:defRPr sz="2300">
                <a:solidFill>
                  <a:schemeClr val="tx1">
                    <a:tint val="75000"/>
                  </a:schemeClr>
                </a:solidFill>
              </a:defRPr>
            </a:lvl1pPr>
            <a:lvl2pPr marL="527455" indent="0">
              <a:buNone/>
              <a:defRPr sz="2100">
                <a:solidFill>
                  <a:schemeClr val="tx1">
                    <a:tint val="75000"/>
                  </a:schemeClr>
                </a:solidFill>
              </a:defRPr>
            </a:lvl2pPr>
            <a:lvl3pPr marL="1054911" indent="0">
              <a:buNone/>
              <a:defRPr sz="1800">
                <a:solidFill>
                  <a:schemeClr val="tx1">
                    <a:tint val="75000"/>
                  </a:schemeClr>
                </a:solidFill>
              </a:defRPr>
            </a:lvl3pPr>
            <a:lvl4pPr marL="1582367" indent="0">
              <a:buNone/>
              <a:defRPr sz="1600">
                <a:solidFill>
                  <a:schemeClr val="tx1">
                    <a:tint val="75000"/>
                  </a:schemeClr>
                </a:solidFill>
              </a:defRPr>
            </a:lvl4pPr>
            <a:lvl5pPr marL="2109823" indent="0">
              <a:buNone/>
              <a:defRPr sz="1600">
                <a:solidFill>
                  <a:schemeClr val="tx1">
                    <a:tint val="75000"/>
                  </a:schemeClr>
                </a:solidFill>
              </a:defRPr>
            </a:lvl5pPr>
            <a:lvl6pPr marL="2637279" indent="0">
              <a:buNone/>
              <a:defRPr sz="1600">
                <a:solidFill>
                  <a:schemeClr val="tx1">
                    <a:tint val="75000"/>
                  </a:schemeClr>
                </a:solidFill>
              </a:defRPr>
            </a:lvl6pPr>
            <a:lvl7pPr marL="3164734" indent="0">
              <a:buNone/>
              <a:defRPr sz="1600">
                <a:solidFill>
                  <a:schemeClr val="tx1">
                    <a:tint val="75000"/>
                  </a:schemeClr>
                </a:solidFill>
              </a:defRPr>
            </a:lvl7pPr>
            <a:lvl8pPr marL="3692190" indent="0">
              <a:buNone/>
              <a:defRPr sz="1600">
                <a:solidFill>
                  <a:schemeClr val="tx1">
                    <a:tint val="75000"/>
                  </a:schemeClr>
                </a:solidFill>
              </a:defRPr>
            </a:lvl8pPr>
            <a:lvl9pPr marL="4219645"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7A65E4-20A9-4D8A-8EB7-F994B3005E55}"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155669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43009820"/>
            <a:ext cx="19385280" cy="121659652"/>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43009820"/>
            <a:ext cx="19385280" cy="121659652"/>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7A65E4-20A9-4D8A-8EB7-F994B3005E55}"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53485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2"/>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8596632"/>
            <a:ext cx="19392903" cy="3582668"/>
          </a:xfrm>
        </p:spPr>
        <p:txBody>
          <a:bodyPr anchor="b"/>
          <a:lstStyle>
            <a:lvl1pPr marL="0" indent="0">
              <a:buNone/>
              <a:defRPr sz="2800" b="1"/>
            </a:lvl1pPr>
            <a:lvl2pPr marL="527455" indent="0">
              <a:buNone/>
              <a:defRPr sz="2300" b="1"/>
            </a:lvl2pPr>
            <a:lvl3pPr marL="1054911" indent="0">
              <a:buNone/>
              <a:defRPr sz="2100" b="1"/>
            </a:lvl3pPr>
            <a:lvl4pPr marL="1582367" indent="0">
              <a:buNone/>
              <a:defRPr sz="1800" b="1"/>
            </a:lvl4pPr>
            <a:lvl5pPr marL="2109823" indent="0">
              <a:buNone/>
              <a:defRPr sz="1800" b="1"/>
            </a:lvl5pPr>
            <a:lvl6pPr marL="2637279" indent="0">
              <a:buNone/>
              <a:defRPr sz="1800" b="1"/>
            </a:lvl6pPr>
            <a:lvl7pPr marL="3164734" indent="0">
              <a:buNone/>
              <a:defRPr sz="1800" b="1"/>
            </a:lvl7pPr>
            <a:lvl8pPr marL="3692190" indent="0">
              <a:buNone/>
              <a:defRPr sz="1800" b="1"/>
            </a:lvl8pPr>
            <a:lvl9pPr marL="4219645"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2194561" y="12179300"/>
            <a:ext cx="19392903" cy="22127212"/>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7" y="8596632"/>
            <a:ext cx="19400520" cy="3582668"/>
          </a:xfrm>
        </p:spPr>
        <p:txBody>
          <a:bodyPr anchor="b"/>
          <a:lstStyle>
            <a:lvl1pPr marL="0" indent="0">
              <a:buNone/>
              <a:defRPr sz="2800" b="1"/>
            </a:lvl1pPr>
            <a:lvl2pPr marL="527455" indent="0">
              <a:buNone/>
              <a:defRPr sz="2300" b="1"/>
            </a:lvl2pPr>
            <a:lvl3pPr marL="1054911" indent="0">
              <a:buNone/>
              <a:defRPr sz="2100" b="1"/>
            </a:lvl3pPr>
            <a:lvl4pPr marL="1582367" indent="0">
              <a:buNone/>
              <a:defRPr sz="1800" b="1"/>
            </a:lvl4pPr>
            <a:lvl5pPr marL="2109823" indent="0">
              <a:buNone/>
              <a:defRPr sz="1800" b="1"/>
            </a:lvl5pPr>
            <a:lvl6pPr marL="2637279" indent="0">
              <a:buNone/>
              <a:defRPr sz="1800" b="1"/>
            </a:lvl6pPr>
            <a:lvl7pPr marL="3164734" indent="0">
              <a:buNone/>
              <a:defRPr sz="1800" b="1"/>
            </a:lvl7pPr>
            <a:lvl8pPr marL="3692190" indent="0">
              <a:buNone/>
              <a:defRPr sz="1800" b="1"/>
            </a:lvl8pPr>
            <a:lvl9pPr marL="4219645"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22296127" y="12179300"/>
            <a:ext cx="19400520" cy="22127212"/>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7A65E4-20A9-4D8A-8EB7-F994B3005E55}" type="datetimeFigureOut">
              <a:rPr lang="en-US" smtClean="0"/>
              <a:t>4/28/15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1799033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7A65E4-20A9-4D8A-8EB7-F994B3005E55}" type="datetimeFigureOut">
              <a:rPr lang="en-US" smtClean="0"/>
              <a:t>4/28/15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20625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7A65E4-20A9-4D8A-8EB7-F994B3005E55}" type="datetimeFigureOut">
              <a:rPr lang="en-US" smtClean="0"/>
              <a:t>4/28/15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364788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9" y="1529080"/>
            <a:ext cx="14439903" cy="6507480"/>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17160240" y="1529084"/>
            <a:ext cx="24536400" cy="32777432"/>
          </a:xfrm>
        </p:spPr>
        <p:txBody>
          <a:bodyPr/>
          <a:lstStyle>
            <a:lvl1pPr>
              <a:defRPr sz="3700"/>
            </a:lvl1pPr>
            <a:lvl2pPr>
              <a:defRPr sz="32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9" y="8036564"/>
            <a:ext cx="14439903" cy="26269952"/>
          </a:xfrm>
        </p:spPr>
        <p:txBody>
          <a:bodyPr/>
          <a:lstStyle>
            <a:lvl1pPr marL="0" indent="0">
              <a:buNone/>
              <a:defRPr sz="1600"/>
            </a:lvl1pPr>
            <a:lvl2pPr marL="527455" indent="0">
              <a:buNone/>
              <a:defRPr sz="1400"/>
            </a:lvl2pPr>
            <a:lvl3pPr marL="1054911" indent="0">
              <a:buNone/>
              <a:defRPr sz="1200"/>
            </a:lvl3pPr>
            <a:lvl4pPr marL="1582367" indent="0">
              <a:buNone/>
              <a:defRPr sz="1000"/>
            </a:lvl4pPr>
            <a:lvl5pPr marL="2109823" indent="0">
              <a:buNone/>
              <a:defRPr sz="1000"/>
            </a:lvl5pPr>
            <a:lvl6pPr marL="2637279" indent="0">
              <a:buNone/>
              <a:defRPr sz="1000"/>
            </a:lvl6pPr>
            <a:lvl7pPr marL="3164734" indent="0">
              <a:buNone/>
              <a:defRPr sz="1000"/>
            </a:lvl7pPr>
            <a:lvl8pPr marL="3692190" indent="0">
              <a:buNone/>
              <a:defRPr sz="1000"/>
            </a:lvl8pPr>
            <a:lvl9pPr marL="4219645"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7A65E4-20A9-4D8A-8EB7-F994B3005E55}"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158114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6883360"/>
            <a:ext cx="26334720" cy="3173732"/>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8602983" y="3431540"/>
            <a:ext cx="26334720" cy="23042880"/>
          </a:xfrm>
        </p:spPr>
        <p:txBody>
          <a:bodyPr/>
          <a:lstStyle>
            <a:lvl1pPr marL="0" indent="0">
              <a:buNone/>
              <a:defRPr sz="3700"/>
            </a:lvl1pPr>
            <a:lvl2pPr marL="527455" indent="0">
              <a:buNone/>
              <a:defRPr sz="3200"/>
            </a:lvl2pPr>
            <a:lvl3pPr marL="1054911" indent="0">
              <a:buNone/>
              <a:defRPr sz="2800"/>
            </a:lvl3pPr>
            <a:lvl4pPr marL="1582367" indent="0">
              <a:buNone/>
              <a:defRPr sz="2300"/>
            </a:lvl4pPr>
            <a:lvl5pPr marL="2109823" indent="0">
              <a:buNone/>
              <a:defRPr sz="2300"/>
            </a:lvl5pPr>
            <a:lvl6pPr marL="2637279" indent="0">
              <a:buNone/>
              <a:defRPr sz="2300"/>
            </a:lvl6pPr>
            <a:lvl7pPr marL="3164734" indent="0">
              <a:buNone/>
              <a:defRPr sz="2300"/>
            </a:lvl7pPr>
            <a:lvl8pPr marL="3692190" indent="0">
              <a:buNone/>
              <a:defRPr sz="2300"/>
            </a:lvl8pPr>
            <a:lvl9pPr marL="4219645" indent="0">
              <a:buNone/>
              <a:defRPr sz="2300"/>
            </a:lvl9pPr>
          </a:lstStyle>
          <a:p>
            <a:endParaRPr lang="en-US"/>
          </a:p>
        </p:txBody>
      </p:sp>
      <p:sp>
        <p:nvSpPr>
          <p:cNvPr id="4" name="Text Placeholder 3"/>
          <p:cNvSpPr>
            <a:spLocks noGrp="1"/>
          </p:cNvSpPr>
          <p:nvPr>
            <p:ph type="body" sz="half" idx="2"/>
          </p:nvPr>
        </p:nvSpPr>
        <p:spPr>
          <a:xfrm>
            <a:off x="8602983" y="30057092"/>
            <a:ext cx="26334720" cy="4507228"/>
          </a:xfrm>
        </p:spPr>
        <p:txBody>
          <a:bodyPr/>
          <a:lstStyle>
            <a:lvl1pPr marL="0" indent="0">
              <a:buNone/>
              <a:defRPr sz="1600"/>
            </a:lvl1pPr>
            <a:lvl2pPr marL="527455" indent="0">
              <a:buNone/>
              <a:defRPr sz="1400"/>
            </a:lvl2pPr>
            <a:lvl3pPr marL="1054911" indent="0">
              <a:buNone/>
              <a:defRPr sz="1200"/>
            </a:lvl3pPr>
            <a:lvl4pPr marL="1582367" indent="0">
              <a:buNone/>
              <a:defRPr sz="1000"/>
            </a:lvl4pPr>
            <a:lvl5pPr marL="2109823" indent="0">
              <a:buNone/>
              <a:defRPr sz="1000"/>
            </a:lvl5pPr>
            <a:lvl6pPr marL="2637279" indent="0">
              <a:buNone/>
              <a:defRPr sz="1000"/>
            </a:lvl6pPr>
            <a:lvl7pPr marL="3164734" indent="0">
              <a:buNone/>
              <a:defRPr sz="1000"/>
            </a:lvl7pPr>
            <a:lvl8pPr marL="3692190" indent="0">
              <a:buNone/>
              <a:defRPr sz="1000"/>
            </a:lvl8pPr>
            <a:lvl9pPr marL="4219645"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7A65E4-20A9-4D8A-8EB7-F994B3005E55}"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2578359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2"/>
            <a:ext cx="39502080" cy="6400800"/>
          </a:xfrm>
          <a:prstGeom prst="rect">
            <a:avLst/>
          </a:prstGeom>
        </p:spPr>
        <p:txBody>
          <a:bodyPr vert="horz" lIns="105491" tIns="52746" rIns="105491" bIns="5274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4"/>
            <a:ext cx="39502080" cy="25345392"/>
          </a:xfrm>
          <a:prstGeom prst="rect">
            <a:avLst/>
          </a:prstGeom>
        </p:spPr>
        <p:txBody>
          <a:bodyPr vert="horz" lIns="105491" tIns="52746" rIns="105491" bIns="527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2"/>
            <a:ext cx="10241280" cy="2044700"/>
          </a:xfrm>
          <a:prstGeom prst="rect">
            <a:avLst/>
          </a:prstGeom>
        </p:spPr>
        <p:txBody>
          <a:bodyPr vert="horz" lIns="105491" tIns="52746" rIns="105491" bIns="52746" rtlCol="0" anchor="ctr"/>
          <a:lstStyle>
            <a:lvl1pPr algn="l">
              <a:defRPr sz="1400">
                <a:solidFill>
                  <a:schemeClr val="tx1">
                    <a:tint val="75000"/>
                  </a:schemeClr>
                </a:solidFill>
              </a:defRPr>
            </a:lvl1pPr>
          </a:lstStyle>
          <a:p>
            <a:fld id="{307A65E4-20A9-4D8A-8EB7-F994B3005E55}" type="datetimeFigureOut">
              <a:rPr lang="en-US" smtClean="0"/>
              <a:t>4/28/15</a:t>
            </a:fld>
            <a:endParaRPr lang="en-US"/>
          </a:p>
        </p:txBody>
      </p:sp>
      <p:sp>
        <p:nvSpPr>
          <p:cNvPr id="5" name="Footer Placeholder 4"/>
          <p:cNvSpPr>
            <a:spLocks noGrp="1"/>
          </p:cNvSpPr>
          <p:nvPr>
            <p:ph type="ftr" sz="quarter" idx="3"/>
          </p:nvPr>
        </p:nvSpPr>
        <p:spPr>
          <a:xfrm>
            <a:off x="14996160" y="35595562"/>
            <a:ext cx="13898880" cy="2044700"/>
          </a:xfrm>
          <a:prstGeom prst="rect">
            <a:avLst/>
          </a:prstGeom>
        </p:spPr>
        <p:txBody>
          <a:bodyPr vert="horz" lIns="105491" tIns="52746" rIns="105491" bIns="52746"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2"/>
            <a:ext cx="10241280" cy="2044700"/>
          </a:xfrm>
          <a:prstGeom prst="rect">
            <a:avLst/>
          </a:prstGeom>
        </p:spPr>
        <p:txBody>
          <a:bodyPr vert="horz" lIns="105491" tIns="52746" rIns="105491" bIns="52746" rtlCol="0" anchor="ctr"/>
          <a:lstStyle>
            <a:lvl1pPr algn="r">
              <a:defRPr sz="1400">
                <a:solidFill>
                  <a:schemeClr val="tx1">
                    <a:tint val="75000"/>
                  </a:schemeClr>
                </a:solidFill>
              </a:defRPr>
            </a:lvl1pPr>
          </a:lstStyle>
          <a:p>
            <a:fld id="{DEB440C5-8837-4A30-8180-434DA24F06F2}" type="slidenum">
              <a:rPr lang="en-US" smtClean="0"/>
              <a:t>‹#›</a:t>
            </a:fld>
            <a:endParaRPr lang="en-US"/>
          </a:p>
        </p:txBody>
      </p:sp>
    </p:spTree>
    <p:extLst>
      <p:ext uri="{BB962C8B-B14F-4D97-AF65-F5344CB8AC3E}">
        <p14:creationId xmlns:p14="http://schemas.microsoft.com/office/powerpoint/2010/main" val="2683292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54911" rtl="0" eaLnBrk="1" latinLnBrk="0" hangingPunct="1">
        <a:spcBef>
          <a:spcPct val="0"/>
        </a:spcBef>
        <a:buNone/>
        <a:defRPr sz="5100" kern="1200">
          <a:solidFill>
            <a:schemeClr val="tx1"/>
          </a:solidFill>
          <a:latin typeface="+mj-lt"/>
          <a:ea typeface="+mj-ea"/>
          <a:cs typeface="+mj-cs"/>
        </a:defRPr>
      </a:lvl1pPr>
    </p:titleStyle>
    <p:bodyStyle>
      <a:lvl1pPr marL="395592" indent="-395592" algn="l" defTabSz="1054911"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57115" indent="-329659" algn="l" defTabSz="1054911"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18639" indent="-263729" algn="l" defTabSz="1054911"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46095"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73550"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01006"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28462"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55918"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83374" indent="-263729" algn="l" defTabSz="1054911"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54911" rtl="0" eaLnBrk="1" latinLnBrk="0" hangingPunct="1">
        <a:defRPr sz="2100" kern="1200">
          <a:solidFill>
            <a:schemeClr val="tx1"/>
          </a:solidFill>
          <a:latin typeface="+mn-lt"/>
          <a:ea typeface="+mn-ea"/>
          <a:cs typeface="+mn-cs"/>
        </a:defRPr>
      </a:lvl1pPr>
      <a:lvl2pPr marL="527455" algn="l" defTabSz="1054911" rtl="0" eaLnBrk="1" latinLnBrk="0" hangingPunct="1">
        <a:defRPr sz="2100" kern="1200">
          <a:solidFill>
            <a:schemeClr val="tx1"/>
          </a:solidFill>
          <a:latin typeface="+mn-lt"/>
          <a:ea typeface="+mn-ea"/>
          <a:cs typeface="+mn-cs"/>
        </a:defRPr>
      </a:lvl2pPr>
      <a:lvl3pPr marL="1054911" algn="l" defTabSz="1054911" rtl="0" eaLnBrk="1" latinLnBrk="0" hangingPunct="1">
        <a:defRPr sz="2100" kern="1200">
          <a:solidFill>
            <a:schemeClr val="tx1"/>
          </a:solidFill>
          <a:latin typeface="+mn-lt"/>
          <a:ea typeface="+mn-ea"/>
          <a:cs typeface="+mn-cs"/>
        </a:defRPr>
      </a:lvl3pPr>
      <a:lvl4pPr marL="1582367" algn="l" defTabSz="1054911" rtl="0" eaLnBrk="1" latinLnBrk="0" hangingPunct="1">
        <a:defRPr sz="2100" kern="1200">
          <a:solidFill>
            <a:schemeClr val="tx1"/>
          </a:solidFill>
          <a:latin typeface="+mn-lt"/>
          <a:ea typeface="+mn-ea"/>
          <a:cs typeface="+mn-cs"/>
        </a:defRPr>
      </a:lvl4pPr>
      <a:lvl5pPr marL="2109823" algn="l" defTabSz="1054911" rtl="0" eaLnBrk="1" latinLnBrk="0" hangingPunct="1">
        <a:defRPr sz="2100" kern="1200">
          <a:solidFill>
            <a:schemeClr val="tx1"/>
          </a:solidFill>
          <a:latin typeface="+mn-lt"/>
          <a:ea typeface="+mn-ea"/>
          <a:cs typeface="+mn-cs"/>
        </a:defRPr>
      </a:lvl5pPr>
      <a:lvl6pPr marL="2637279" algn="l" defTabSz="1054911" rtl="0" eaLnBrk="1" latinLnBrk="0" hangingPunct="1">
        <a:defRPr sz="2100" kern="1200">
          <a:solidFill>
            <a:schemeClr val="tx1"/>
          </a:solidFill>
          <a:latin typeface="+mn-lt"/>
          <a:ea typeface="+mn-ea"/>
          <a:cs typeface="+mn-cs"/>
        </a:defRPr>
      </a:lvl6pPr>
      <a:lvl7pPr marL="3164734" algn="l" defTabSz="1054911" rtl="0" eaLnBrk="1" latinLnBrk="0" hangingPunct="1">
        <a:defRPr sz="2100" kern="1200">
          <a:solidFill>
            <a:schemeClr val="tx1"/>
          </a:solidFill>
          <a:latin typeface="+mn-lt"/>
          <a:ea typeface="+mn-ea"/>
          <a:cs typeface="+mn-cs"/>
        </a:defRPr>
      </a:lvl7pPr>
      <a:lvl8pPr marL="3692190" algn="l" defTabSz="1054911" rtl="0" eaLnBrk="1" latinLnBrk="0" hangingPunct="1">
        <a:defRPr sz="2100" kern="1200">
          <a:solidFill>
            <a:schemeClr val="tx1"/>
          </a:solidFill>
          <a:latin typeface="+mn-lt"/>
          <a:ea typeface="+mn-ea"/>
          <a:cs typeface="+mn-cs"/>
        </a:defRPr>
      </a:lvl8pPr>
      <a:lvl9pPr marL="4219645" algn="l" defTabSz="1054911"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chart" Target="../charts/chart1.xml"/><Relationship Id="rId7" Type="http://schemas.openxmlformats.org/officeDocument/2006/relationships/image" Target="../media/image5.png"/><Relationship Id="rId8" Type="http://schemas.openxmlformats.org/officeDocument/2006/relationships/hyperlink" Target="http://www.wdpa.org/Statistics.aspx" TargetMode="External"/><Relationship Id="rId9" Type="http://schemas.openxmlformats.org/officeDocument/2006/relationships/chart" Target="../charts/chart2.xml"/><Relationship Id="rId10" Type="http://schemas.openxmlformats.org/officeDocument/2006/relationships/hyperlink" Target="http://trunksnleaves.org/" TargetMode="External"/><Relationship Id="rId11"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Content Placeholder 3"/>
          <p:cNvPicPr>
            <a:picLocks noChangeAspect="1"/>
          </p:cNvPicPr>
          <p:nvPr/>
        </p:nvPicPr>
        <p:blipFill>
          <a:blip r:embed="rId2"/>
          <a:srcRect t="2917" b="2917"/>
          <a:stretch>
            <a:fillRect/>
          </a:stretch>
        </p:blipFill>
        <p:spPr>
          <a:xfrm>
            <a:off x="0" y="-193594"/>
            <a:ext cx="43950820" cy="38598394"/>
          </a:xfrm>
          <a:prstGeom prst="rect">
            <a:avLst/>
          </a:prstGeom>
        </p:spPr>
      </p:pic>
      <p:sp>
        <p:nvSpPr>
          <p:cNvPr id="51" name="Rectangle 50"/>
          <p:cNvSpPr/>
          <p:nvPr/>
        </p:nvSpPr>
        <p:spPr>
          <a:xfrm>
            <a:off x="15392400" y="5119270"/>
            <a:ext cx="13350240" cy="24674929"/>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457200" rtlCol="0" anchor="t"/>
          <a:lstStyle/>
          <a:p>
            <a:pPr lvl="0"/>
            <a:r>
              <a:rPr lang="en-US" sz="4800" b="1" dirty="0">
                <a:solidFill>
                  <a:prstClr val="black"/>
                </a:solidFill>
                <a:latin typeface="Helvetica" pitchFamily="34" charset="0"/>
                <a:ea typeface="Tahoma" pitchFamily="34" charset="0"/>
                <a:cs typeface="Helvetica" pitchFamily="34" charset="0"/>
              </a:rPr>
              <a:t>Background: </a:t>
            </a:r>
            <a:endParaRPr lang="en-US" sz="4800" b="1" dirty="0" smtClean="0">
              <a:solidFill>
                <a:prstClr val="black"/>
              </a:solidFill>
              <a:latin typeface="Helvetica" pitchFamily="34" charset="0"/>
              <a:ea typeface="Tahoma" pitchFamily="34" charset="0"/>
              <a:cs typeface="Helvetica" pitchFamily="34" charset="0"/>
            </a:endParaRPr>
          </a:p>
          <a:p>
            <a:pPr lvl="0"/>
            <a:r>
              <a:rPr lang="en-US" sz="4800" b="1" dirty="0" smtClean="0">
                <a:solidFill>
                  <a:prstClr val="black"/>
                </a:solidFill>
                <a:latin typeface="Helvetica" pitchFamily="34" charset="0"/>
                <a:ea typeface="Tahoma" pitchFamily="34" charset="0"/>
                <a:cs typeface="Helvetica" pitchFamily="34" charset="0"/>
              </a:rPr>
              <a:t>Human-Wildlife Conflict in Sri Lanka</a:t>
            </a:r>
            <a:endParaRPr lang="en-US" sz="4800"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r>
              <a:rPr lang="en-US" sz="4800" b="1" dirty="0">
                <a:solidFill>
                  <a:prstClr val="black"/>
                </a:solidFill>
                <a:latin typeface="Helvetica" pitchFamily="34" charset="0"/>
                <a:ea typeface="Tahoma" pitchFamily="34" charset="0"/>
                <a:cs typeface="Helvetica" pitchFamily="34" charset="0"/>
              </a:rPr>
              <a:t>	</a:t>
            </a:r>
            <a:r>
              <a:rPr lang="en-US" sz="4800" b="1" dirty="0" smtClean="0">
                <a:solidFill>
                  <a:prstClr val="black"/>
                </a:solidFill>
                <a:latin typeface="Helvetica" pitchFamily="34" charset="0"/>
                <a:ea typeface="Tahoma" pitchFamily="34" charset="0"/>
                <a:cs typeface="Helvetica" pitchFamily="34" charset="0"/>
              </a:rPr>
              <a:t>									   </a:t>
            </a:r>
          </a:p>
          <a:p>
            <a:pPr lvl="0"/>
            <a:endParaRPr lang="en-US" sz="4800" b="1" dirty="0">
              <a:solidFill>
                <a:prstClr val="black"/>
              </a:solidFill>
              <a:latin typeface="Helvetica" pitchFamily="34" charset="0"/>
              <a:ea typeface="Tahoma" pitchFamily="34" charset="0"/>
              <a:cs typeface="Helvetica" pitchFamily="34" charset="0"/>
            </a:endParaRPr>
          </a:p>
          <a:p>
            <a:pPr lvl="0"/>
            <a:r>
              <a:rPr lang="en-US" sz="4800" b="1" dirty="0" smtClean="0">
                <a:solidFill>
                  <a:prstClr val="black"/>
                </a:solidFill>
                <a:latin typeface="Helvetica" pitchFamily="34" charset="0"/>
                <a:ea typeface="Tahoma" pitchFamily="34" charset="0"/>
                <a:cs typeface="Helvetica" pitchFamily="34" charset="0"/>
              </a:rPr>
              <a:t>Methods</a:t>
            </a:r>
            <a:endParaRPr lang="en-US" sz="4800" b="1" dirty="0">
              <a:solidFill>
                <a:prstClr val="black"/>
              </a:solidFill>
              <a:latin typeface="Helvetica" pitchFamily="34" charset="0"/>
              <a:ea typeface="Tahoma" pitchFamily="34" charset="0"/>
              <a:cs typeface="Helvetica" pitchFamily="34" charset="0"/>
            </a:endParaRPr>
          </a:p>
          <a:p>
            <a:pPr lvl="0"/>
            <a:endParaRPr lang="en-US" sz="4800" dirty="0" smtClean="0">
              <a:solidFill>
                <a:prstClr val="black"/>
              </a:solidFill>
              <a:latin typeface="Helvetica" pitchFamily="34" charset="0"/>
              <a:ea typeface="Tahoma" pitchFamily="34" charset="0"/>
              <a:cs typeface="Helvetica" pitchFamily="34" charset="0"/>
            </a:endParaRPr>
          </a:p>
          <a:p>
            <a:pPr lvl="0"/>
            <a:endParaRPr lang="en-US" sz="4800" dirty="0">
              <a:solidFill>
                <a:prstClr val="black"/>
              </a:solidFill>
              <a:latin typeface="Helvetica" pitchFamily="34" charset="0"/>
              <a:ea typeface="Tahoma" pitchFamily="34" charset="0"/>
              <a:cs typeface="Helvetica" pitchFamily="34" charset="0"/>
            </a:endParaRPr>
          </a:p>
          <a:p>
            <a:pPr lvl="0"/>
            <a:endParaRPr lang="en-US" sz="4800" dirty="0">
              <a:solidFill>
                <a:prstClr val="black"/>
              </a:solidFill>
              <a:latin typeface="Helvetica" pitchFamily="34" charset="0"/>
              <a:ea typeface="Tahoma" pitchFamily="34" charset="0"/>
              <a:cs typeface="Helvetica" pitchFamily="34" charset="0"/>
            </a:endParaRPr>
          </a:p>
          <a:p>
            <a:pPr lvl="0"/>
            <a:endParaRPr lang="en-US" sz="4800"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r>
              <a:rPr lang="en-US" sz="4800" b="1" dirty="0" smtClean="0">
                <a:solidFill>
                  <a:prstClr val="black"/>
                </a:solidFill>
                <a:latin typeface="Helvetica" pitchFamily="34" charset="0"/>
                <a:ea typeface="Tahoma" pitchFamily="34" charset="0"/>
                <a:cs typeface="Helvetica" pitchFamily="34" charset="0"/>
              </a:rPr>
              <a:t>                                    </a:t>
            </a:r>
            <a:endParaRPr lang="en-US" sz="4800" dirty="0">
              <a:solidFill>
                <a:schemeClr val="tx1"/>
              </a:solidFill>
              <a:latin typeface="Helvetica" pitchFamily="34" charset="0"/>
              <a:ea typeface="Tahoma" pitchFamily="34" charset="0"/>
              <a:cs typeface="Helvetica" pitchFamily="34" charset="0"/>
            </a:endParaRPr>
          </a:p>
          <a:p>
            <a:pPr lvl="0"/>
            <a:r>
              <a:rPr lang="en-US" sz="3600" dirty="0" smtClean="0">
                <a:solidFill>
                  <a:prstClr val="black"/>
                </a:solidFill>
                <a:latin typeface="Helvetica" pitchFamily="34" charset="0"/>
                <a:ea typeface="Tahoma" pitchFamily="34" charset="0"/>
                <a:cs typeface="Helvetica" pitchFamily="34" charset="0"/>
              </a:rPr>
              <a:t> </a:t>
            </a:r>
            <a:endParaRPr lang="en-US" sz="3600" dirty="0">
              <a:solidFill>
                <a:prstClr val="black"/>
              </a:solidFill>
              <a:latin typeface="Helvetica" pitchFamily="34" charset="0"/>
              <a:ea typeface="Tahoma" pitchFamily="34" charset="0"/>
              <a:cs typeface="Helvetica" pitchFamily="34" charset="0"/>
            </a:endParaRPr>
          </a:p>
        </p:txBody>
      </p:sp>
      <p:sp>
        <p:nvSpPr>
          <p:cNvPr id="52" name="TextBox 51"/>
          <p:cNvSpPr txBox="1"/>
          <p:nvPr/>
        </p:nvSpPr>
        <p:spPr>
          <a:xfrm>
            <a:off x="12863774" y="177047"/>
            <a:ext cx="30695125" cy="4001095"/>
          </a:xfrm>
          <a:prstGeom prst="rect">
            <a:avLst/>
          </a:prstGeom>
          <a:solidFill>
            <a:schemeClr val="bg1"/>
          </a:solidFill>
          <a:ln w="76200">
            <a:solidFill>
              <a:schemeClr val="tx1"/>
            </a:solidFill>
          </a:ln>
        </p:spPr>
        <p:txBody>
          <a:bodyPr wrap="square" rtlCol="0">
            <a:spAutoFit/>
          </a:bodyPr>
          <a:lstStyle/>
          <a:p>
            <a:pPr algn="ctr"/>
            <a:r>
              <a:rPr lang="en-US" sz="8800" b="1" dirty="0" smtClean="0">
                <a:latin typeface="Arial" pitchFamily="34" charset="0"/>
                <a:cs typeface="Arial" pitchFamily="34" charset="0"/>
              </a:rPr>
              <a:t>Human Elephant Conflict: A Case Study from Sri Lanka</a:t>
            </a:r>
          </a:p>
          <a:p>
            <a:pPr algn="ctr"/>
            <a:endParaRPr lang="en-US" sz="600" b="1" dirty="0" smtClean="0">
              <a:latin typeface="Arial" pitchFamily="34" charset="0"/>
              <a:cs typeface="Arial" pitchFamily="34" charset="0"/>
            </a:endParaRPr>
          </a:p>
          <a:p>
            <a:pPr algn="ctr"/>
            <a:r>
              <a:rPr lang="en-US" sz="6000" b="1" dirty="0" smtClean="0">
                <a:latin typeface="Arial" pitchFamily="34" charset="0"/>
                <a:cs typeface="Arial" pitchFamily="34" charset="0"/>
              </a:rPr>
              <a:t>Maddie Johnson’15 and Sara Miller ‘15</a:t>
            </a:r>
          </a:p>
          <a:p>
            <a:pPr algn="ctr"/>
            <a:endParaRPr lang="en-US" sz="600" b="1" dirty="0" smtClean="0">
              <a:latin typeface="Arial" pitchFamily="34" charset="0"/>
              <a:cs typeface="Arial" pitchFamily="34" charset="0"/>
            </a:endParaRPr>
          </a:p>
          <a:p>
            <a:pPr algn="ctr"/>
            <a:r>
              <a:rPr lang="en-US" sz="4400" b="1" dirty="0" smtClean="0">
                <a:latin typeface="Arial" pitchFamily="34" charset="0"/>
                <a:cs typeface="Arial" pitchFamily="34" charset="0"/>
              </a:rPr>
              <a:t>Wildlife Conflict Independent Study, </a:t>
            </a:r>
            <a:r>
              <a:rPr lang="en-US" sz="4400" b="1" dirty="0">
                <a:latin typeface="Arial" pitchFamily="34" charset="0"/>
                <a:cs typeface="Arial" pitchFamily="34" charset="0"/>
              </a:rPr>
              <a:t>Environmental Studies </a:t>
            </a:r>
            <a:r>
              <a:rPr lang="en-US" sz="4400" b="1" dirty="0" smtClean="0">
                <a:latin typeface="Arial" pitchFamily="34" charset="0"/>
                <a:cs typeface="Arial" pitchFamily="34" charset="0"/>
              </a:rPr>
              <a:t>Program </a:t>
            </a:r>
          </a:p>
          <a:p>
            <a:pPr algn="ctr"/>
            <a:r>
              <a:rPr lang="en-US" sz="4400" b="1" dirty="0" smtClean="0">
                <a:latin typeface="Arial" pitchFamily="34" charset="0"/>
                <a:cs typeface="Arial" pitchFamily="34" charset="0"/>
              </a:rPr>
              <a:t>Faculty Advisor: Sahan Dissanayake</a:t>
            </a:r>
          </a:p>
          <a:p>
            <a:pPr algn="ctr"/>
            <a:endParaRPr lang="en-US" sz="600" b="1" dirty="0">
              <a:latin typeface="Arial" pitchFamily="34" charset="0"/>
              <a:cs typeface="Arial" pitchFamily="34" charset="0"/>
            </a:endParaRPr>
          </a:p>
        </p:txBody>
      </p:sp>
      <p:pic>
        <p:nvPicPr>
          <p:cNvPr id="5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90494" y="1676400"/>
            <a:ext cx="234381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Rectangle 53"/>
          <p:cNvSpPr/>
          <p:nvPr/>
        </p:nvSpPr>
        <p:spPr>
          <a:xfrm>
            <a:off x="914400" y="5119271"/>
            <a:ext cx="13387125" cy="32675929"/>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457200" rtlCol="0" anchor="t"/>
          <a:lstStyle/>
          <a:p>
            <a:pPr lvl="0"/>
            <a:r>
              <a:rPr lang="en-US" sz="4800" b="1" dirty="0">
                <a:solidFill>
                  <a:prstClr val="black"/>
                </a:solidFill>
                <a:latin typeface="Helvetica" pitchFamily="34" charset="0"/>
                <a:ea typeface="Tahoma" pitchFamily="34" charset="0"/>
                <a:cs typeface="Helvetica" pitchFamily="34" charset="0"/>
              </a:rPr>
              <a:t>Background: </a:t>
            </a:r>
            <a:endParaRPr lang="en-US" sz="4800" b="1" dirty="0" smtClean="0">
              <a:solidFill>
                <a:prstClr val="black"/>
              </a:solidFill>
              <a:latin typeface="Helvetica" pitchFamily="34" charset="0"/>
              <a:ea typeface="Tahoma" pitchFamily="34" charset="0"/>
              <a:cs typeface="Helvetica" pitchFamily="34" charset="0"/>
            </a:endParaRPr>
          </a:p>
          <a:p>
            <a:pPr lvl="0"/>
            <a:r>
              <a:rPr lang="en-US" sz="4800" b="1" dirty="0" smtClean="0">
                <a:solidFill>
                  <a:prstClr val="black"/>
                </a:solidFill>
                <a:latin typeface="Helvetica" pitchFamily="34" charset="0"/>
                <a:ea typeface="Tahoma" pitchFamily="34" charset="0"/>
                <a:cs typeface="Helvetica" pitchFamily="34" charset="0"/>
              </a:rPr>
              <a:t>Human-Wildlife Conflict Around the </a:t>
            </a:r>
            <a:r>
              <a:rPr lang="en-US" sz="4800" b="1" dirty="0" smtClean="0">
                <a:solidFill>
                  <a:prstClr val="black"/>
                </a:solidFill>
                <a:latin typeface="Helvetica" pitchFamily="34" charset="0"/>
                <a:ea typeface="Tahoma" pitchFamily="34" charset="0"/>
                <a:cs typeface="Helvetica" pitchFamily="34" charset="0"/>
              </a:rPr>
              <a:t>World</a:t>
            </a: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smtClean="0">
              <a:solidFill>
                <a:prstClr val="black"/>
              </a:solidFill>
              <a:latin typeface="Helvetica" pitchFamily="34" charset="0"/>
              <a:ea typeface="Tahoma" pitchFamily="34" charset="0"/>
              <a:cs typeface="Helvetica" pitchFamily="34" charset="0"/>
            </a:endParaRPr>
          </a:p>
          <a:p>
            <a:pPr lvl="0"/>
            <a:endParaRPr lang="en-US" sz="4800" b="1" dirty="0" smtClean="0">
              <a:solidFill>
                <a:srgbClr val="000000"/>
              </a:solidFill>
              <a:latin typeface="Helvetica" pitchFamily="34" charset="0"/>
              <a:ea typeface="Tahoma" pitchFamily="34" charset="0"/>
              <a:cs typeface="Helvetica" pitchFamily="34" charset="0"/>
            </a:endParaRPr>
          </a:p>
          <a:p>
            <a:pPr lvl="0"/>
            <a:endParaRPr lang="en-US" sz="4800" b="1" dirty="0" smtClean="0">
              <a:solidFill>
                <a:srgbClr val="000000"/>
              </a:solidFill>
              <a:latin typeface="Helvetica" pitchFamily="34" charset="0"/>
              <a:ea typeface="Tahoma" pitchFamily="34" charset="0"/>
              <a:cs typeface="Helvetica" pitchFamily="34" charset="0"/>
            </a:endParaRPr>
          </a:p>
          <a:p>
            <a:pPr lvl="0"/>
            <a:endParaRPr lang="en-US" sz="4800" b="1" dirty="0" smtClean="0">
              <a:solidFill>
                <a:srgbClr val="000000"/>
              </a:solidFill>
              <a:latin typeface="Helvetica" pitchFamily="34" charset="0"/>
              <a:ea typeface="Tahoma" pitchFamily="34" charset="0"/>
              <a:cs typeface="Helvetica" pitchFamily="34" charset="0"/>
            </a:endParaRPr>
          </a:p>
          <a:p>
            <a:pPr lvl="0"/>
            <a:endParaRPr lang="en-US" sz="4800" b="1" dirty="0">
              <a:solidFill>
                <a:srgbClr val="000000"/>
              </a:solidFill>
              <a:latin typeface="Helvetica" pitchFamily="34" charset="0"/>
              <a:ea typeface="Tahoma" pitchFamily="34" charset="0"/>
              <a:cs typeface="Helvetica" pitchFamily="34" charset="0"/>
            </a:endParaRPr>
          </a:p>
          <a:p>
            <a:pPr lvl="0"/>
            <a:r>
              <a:rPr lang="en-US" sz="4800" b="1" dirty="0" smtClean="0">
                <a:solidFill>
                  <a:srgbClr val="000000"/>
                </a:solidFill>
                <a:latin typeface="Helvetica" pitchFamily="34" charset="0"/>
                <a:ea typeface="Tahoma" pitchFamily="34" charset="0"/>
                <a:cs typeface="Helvetica" pitchFamily="34" charset="0"/>
              </a:rPr>
              <a:t>Methods</a:t>
            </a:r>
          </a:p>
          <a:p>
            <a:pPr marL="571500" indent="-571500">
              <a:buFont typeface="Arial"/>
              <a:buChar char="•"/>
            </a:pPr>
            <a:r>
              <a:rPr lang="en-US" sz="3600" dirty="0">
                <a:solidFill>
                  <a:srgbClr val="000000"/>
                </a:solidFill>
                <a:latin typeface="Helvetica"/>
                <a:cs typeface="Helvetica"/>
              </a:rPr>
              <a:t>We chronicled several peer-reviewed essays on human-wildlife conflict, analyzing the differences in how communities mitigate such conflict around the world and what implications this conflict has on </a:t>
            </a:r>
            <a:r>
              <a:rPr lang="en-US" sz="3600" b="1" dirty="0">
                <a:solidFill>
                  <a:srgbClr val="000000"/>
                </a:solidFill>
                <a:latin typeface="Helvetica"/>
                <a:cs typeface="Helvetica"/>
              </a:rPr>
              <a:t>economic and social structures  </a:t>
            </a:r>
            <a:endParaRPr lang="en-US" sz="3600" b="1" dirty="0" smtClean="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endParaRPr lang="en-US" sz="4800" b="1" dirty="0">
              <a:solidFill>
                <a:prstClr val="black"/>
              </a:solidFill>
              <a:latin typeface="Helvetica" pitchFamily="34" charset="0"/>
              <a:ea typeface="Tahoma" pitchFamily="34" charset="0"/>
              <a:cs typeface="Helvetica" pitchFamily="34" charset="0"/>
            </a:endParaRPr>
          </a:p>
          <a:p>
            <a:pPr lvl="0"/>
            <a:r>
              <a:rPr lang="en-US" sz="4800" b="1" dirty="0" smtClean="0">
                <a:solidFill>
                  <a:prstClr val="black"/>
                </a:solidFill>
                <a:latin typeface="Helvetica" pitchFamily="34" charset="0"/>
                <a:ea typeface="Tahoma" pitchFamily="34" charset="0"/>
                <a:cs typeface="Helvetica" pitchFamily="34" charset="0"/>
              </a:rPr>
              <a:t>                                    </a:t>
            </a:r>
            <a:endParaRPr lang="en-US" sz="4800" dirty="0">
              <a:solidFill>
                <a:schemeClr val="tx1"/>
              </a:solidFill>
              <a:latin typeface="Helvetica" pitchFamily="34" charset="0"/>
              <a:ea typeface="Tahoma" pitchFamily="34" charset="0"/>
              <a:cs typeface="Helvetica" pitchFamily="34" charset="0"/>
            </a:endParaRPr>
          </a:p>
          <a:p>
            <a:pPr lvl="0"/>
            <a:r>
              <a:rPr lang="en-US" sz="3600" dirty="0" smtClean="0">
                <a:solidFill>
                  <a:prstClr val="black"/>
                </a:solidFill>
                <a:latin typeface="Helvetica" pitchFamily="34" charset="0"/>
                <a:ea typeface="Tahoma" pitchFamily="34" charset="0"/>
                <a:cs typeface="Helvetica" pitchFamily="34" charset="0"/>
              </a:rPr>
              <a:t> </a:t>
            </a:r>
            <a:endParaRPr lang="en-US" sz="3600" dirty="0">
              <a:solidFill>
                <a:prstClr val="black"/>
              </a:solidFill>
              <a:latin typeface="Helvetica" pitchFamily="34" charset="0"/>
              <a:ea typeface="Tahoma" pitchFamily="34" charset="0"/>
              <a:cs typeface="Helvetica" pitchFamily="34" charset="0"/>
            </a:endParaRPr>
          </a:p>
        </p:txBody>
      </p:sp>
      <p:sp>
        <p:nvSpPr>
          <p:cNvPr id="55" name="Rectangle 54"/>
          <p:cNvSpPr/>
          <p:nvPr/>
        </p:nvSpPr>
        <p:spPr>
          <a:xfrm>
            <a:off x="29718000" y="5119271"/>
            <a:ext cx="13327359" cy="27300734"/>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457200" rtlCol="0" anchor="t"/>
          <a:lstStyle/>
          <a:p>
            <a:r>
              <a:rPr lang="en-US" sz="4800" b="1" dirty="0" smtClean="0">
                <a:solidFill>
                  <a:schemeClr val="tx1"/>
                </a:solidFill>
                <a:latin typeface="Helvetica" pitchFamily="34" charset="0"/>
                <a:ea typeface="Tahoma" pitchFamily="34" charset="0"/>
                <a:cs typeface="Helvetica" pitchFamily="34" charset="0"/>
              </a:rPr>
              <a:t>Key Findings: 2013 Sri Lanka Data </a:t>
            </a:r>
            <a:endParaRPr lang="en-US" sz="4800" b="1" dirty="0">
              <a:solidFill>
                <a:schemeClr val="tx1"/>
              </a:solidFill>
              <a:latin typeface="Helvetica" pitchFamily="34" charset="0"/>
              <a:ea typeface="Tahoma" pitchFamily="34" charset="0"/>
              <a:cs typeface="Helvetica" pitchFamily="34" charset="0"/>
            </a:endParaRPr>
          </a:p>
          <a:p>
            <a:endParaRPr lang="en-US" sz="4800" b="1" dirty="0" smtClean="0">
              <a:solidFill>
                <a:schemeClr val="tx1"/>
              </a:solidFill>
              <a:latin typeface="Helvetica" pitchFamily="34" charset="0"/>
              <a:ea typeface="Tahoma" pitchFamily="34" charset="0"/>
              <a:cs typeface="Helvetica" pitchFamily="34" charset="0"/>
            </a:endParaRPr>
          </a:p>
          <a:p>
            <a:pPr marL="571500" lvl="0" indent="-571500">
              <a:buFont typeface="Arial"/>
              <a:buChar char="•"/>
            </a:pPr>
            <a:r>
              <a:rPr lang="en-US" sz="3600" dirty="0" smtClean="0">
                <a:solidFill>
                  <a:schemeClr val="tx1"/>
                </a:solidFill>
                <a:latin typeface="Helvetica"/>
                <a:cs typeface="Helvetica"/>
              </a:rPr>
              <a:t>After analyzing data collected in Sri Lanka during 2013,</a:t>
            </a:r>
            <a:r>
              <a:rPr lang="en-US" sz="3600" b="1" dirty="0" smtClean="0">
                <a:solidFill>
                  <a:schemeClr val="tx1"/>
                </a:solidFill>
                <a:latin typeface="Helvetica"/>
                <a:cs typeface="Helvetica"/>
              </a:rPr>
              <a:t> elephants were reported most frequently as the cause of wildlife conflict</a:t>
            </a:r>
            <a:r>
              <a:rPr lang="en-US" sz="3600" dirty="0" smtClean="0">
                <a:solidFill>
                  <a:schemeClr val="tx1"/>
                </a:solidFill>
                <a:latin typeface="Helvetica"/>
                <a:cs typeface="Helvetica"/>
              </a:rPr>
              <a:t>, followed closely by wild boars (Figure 2)</a:t>
            </a:r>
          </a:p>
          <a:p>
            <a:pPr marL="571500" lvl="0" indent="-571500">
              <a:buFont typeface="Arial"/>
              <a:buChar char="•"/>
            </a:pPr>
            <a:r>
              <a:rPr lang="en-US" sz="3600" dirty="0">
                <a:solidFill>
                  <a:schemeClr val="tx1"/>
                </a:solidFill>
                <a:latin typeface="Helvetica"/>
                <a:cs typeface="Helvetica"/>
              </a:rPr>
              <a:t>C</a:t>
            </a:r>
            <a:r>
              <a:rPr lang="en-US" sz="3600" dirty="0" smtClean="0">
                <a:solidFill>
                  <a:schemeClr val="tx1"/>
                </a:solidFill>
                <a:latin typeface="Helvetica"/>
                <a:cs typeface="Helvetica"/>
              </a:rPr>
              <a:t>onflict occurred at a variety of ranges from protected areas </a:t>
            </a:r>
          </a:p>
          <a:p>
            <a:pPr marL="571500" lvl="0" indent="-571500">
              <a:buFont typeface="Arial"/>
              <a:buChar char="•"/>
            </a:pPr>
            <a:r>
              <a:rPr lang="en-US" sz="3600" dirty="0" smtClean="0">
                <a:solidFill>
                  <a:schemeClr val="tx1"/>
                </a:solidFill>
                <a:latin typeface="Helvetica"/>
                <a:cs typeface="Helvetica"/>
              </a:rPr>
              <a:t>The type of crops did not seem to deter or attract wildlife to the land</a:t>
            </a:r>
          </a:p>
          <a:p>
            <a:pPr marL="571500" lvl="0" indent="-571500">
              <a:buFont typeface="Arial"/>
              <a:buChar char="•"/>
            </a:pPr>
            <a:r>
              <a:rPr lang="en-US" sz="3600" dirty="0" smtClean="0">
                <a:solidFill>
                  <a:schemeClr val="tx1"/>
                </a:solidFill>
                <a:latin typeface="Helvetica"/>
                <a:cs typeface="Helvetica"/>
              </a:rPr>
              <a:t>There were no reported human deaths from wildlife </a:t>
            </a:r>
          </a:p>
          <a:p>
            <a:pPr marL="571500" lvl="0" indent="-571500">
              <a:buFont typeface="Arial"/>
              <a:buChar char="•"/>
            </a:pPr>
            <a:r>
              <a:rPr lang="en-US" sz="3600" dirty="0" smtClean="0">
                <a:solidFill>
                  <a:schemeClr val="tx1"/>
                </a:solidFill>
                <a:latin typeface="Helvetica"/>
                <a:cs typeface="Helvetica"/>
              </a:rPr>
              <a:t>Night watching was the most commonly reported way of guarding against wildlife </a:t>
            </a:r>
          </a:p>
          <a:p>
            <a:endParaRPr lang="en-US" sz="2800" dirty="0">
              <a:solidFill>
                <a:schemeClr val="tx1"/>
              </a:solidFill>
              <a:latin typeface="Arial"/>
              <a:ea typeface="Tahoma" pitchFamily="34" charset="0"/>
              <a:cs typeface="Arial"/>
            </a:endParaRPr>
          </a:p>
          <a:p>
            <a:endParaRPr lang="en-US" sz="4800" b="1" dirty="0" smtClean="0">
              <a:solidFill>
                <a:schemeClr val="tx1"/>
              </a:solidFill>
              <a:latin typeface="Arial"/>
              <a:ea typeface="Tahoma" pitchFamily="34" charset="0"/>
              <a:cs typeface="Arial"/>
            </a:endParaRPr>
          </a:p>
          <a:p>
            <a:endParaRPr lang="en-US" sz="4800" b="1" dirty="0">
              <a:solidFill>
                <a:schemeClr val="tx1"/>
              </a:solidFill>
              <a:latin typeface="Helvetica" pitchFamily="34" charset="0"/>
              <a:ea typeface="Tahoma" pitchFamily="34" charset="0"/>
              <a:cs typeface="Helvetica" pitchFamily="34" charset="0"/>
            </a:endParaRPr>
          </a:p>
          <a:p>
            <a:endParaRPr lang="en-US" sz="4800" b="1" dirty="0" smtClean="0">
              <a:solidFill>
                <a:schemeClr val="tx1"/>
              </a:solidFill>
              <a:latin typeface="Helvetica" pitchFamily="34" charset="0"/>
              <a:ea typeface="Tahoma" pitchFamily="34" charset="0"/>
              <a:cs typeface="Helvetica" pitchFamily="34" charset="0"/>
            </a:endParaRPr>
          </a:p>
          <a:p>
            <a:endParaRPr lang="en-US" sz="4800" b="1" dirty="0" smtClean="0">
              <a:solidFill>
                <a:schemeClr val="tx1"/>
              </a:solidFill>
              <a:latin typeface="Helvetica" pitchFamily="34" charset="0"/>
              <a:ea typeface="Tahoma" pitchFamily="34" charset="0"/>
              <a:cs typeface="Helvetica" pitchFamily="34" charset="0"/>
            </a:endParaRPr>
          </a:p>
          <a:p>
            <a:endParaRPr lang="en-US" sz="4800" b="1" dirty="0">
              <a:solidFill>
                <a:schemeClr val="tx1"/>
              </a:solidFill>
              <a:latin typeface="Helvetica" pitchFamily="34" charset="0"/>
              <a:ea typeface="Tahoma" pitchFamily="34" charset="0"/>
              <a:cs typeface="Helvetica" pitchFamily="34" charset="0"/>
            </a:endParaRPr>
          </a:p>
          <a:p>
            <a:r>
              <a:rPr lang="en-US" sz="4800" dirty="0">
                <a:solidFill>
                  <a:schemeClr val="tx1"/>
                </a:solidFill>
                <a:latin typeface="Helvetica" pitchFamily="34" charset="0"/>
                <a:ea typeface="Tahoma" pitchFamily="34" charset="0"/>
                <a:cs typeface="Helvetica" pitchFamily="34" charset="0"/>
              </a:rPr>
              <a:t>	</a:t>
            </a:r>
            <a:r>
              <a:rPr lang="en-US" sz="4800" dirty="0" smtClean="0">
                <a:solidFill>
                  <a:schemeClr val="tx1"/>
                </a:solidFill>
                <a:latin typeface="Helvetica" pitchFamily="34" charset="0"/>
                <a:ea typeface="Tahoma" pitchFamily="34" charset="0"/>
                <a:cs typeface="Helvetica" pitchFamily="34" charset="0"/>
              </a:rPr>
              <a:t>	</a:t>
            </a:r>
            <a:r>
              <a:rPr lang="en-US" sz="4800" dirty="0">
                <a:solidFill>
                  <a:schemeClr val="tx1"/>
                </a:solidFill>
                <a:latin typeface="Helvetica" pitchFamily="34" charset="0"/>
                <a:ea typeface="Tahoma" pitchFamily="34" charset="0"/>
                <a:cs typeface="Helvetica" pitchFamily="34" charset="0"/>
              </a:rPr>
              <a:t>	</a:t>
            </a:r>
            <a:endParaRPr lang="en-US" sz="4800" dirty="0" smtClean="0">
              <a:solidFill>
                <a:schemeClr val="tx1"/>
              </a:solidFill>
              <a:latin typeface="Helvetica" pitchFamily="34" charset="0"/>
              <a:ea typeface="Tahoma" pitchFamily="34" charset="0"/>
              <a:cs typeface="Helvetica" pitchFamily="34" charset="0"/>
            </a:endParaRPr>
          </a:p>
          <a:p>
            <a:r>
              <a:rPr lang="en-US" sz="4800" b="1" dirty="0">
                <a:solidFill>
                  <a:schemeClr val="tx1"/>
                </a:solidFill>
                <a:latin typeface="Helvetica" pitchFamily="34" charset="0"/>
                <a:ea typeface="Tahoma" pitchFamily="34" charset="0"/>
                <a:cs typeface="Helvetica" pitchFamily="34" charset="0"/>
              </a:rPr>
              <a:t>	</a:t>
            </a:r>
            <a:r>
              <a:rPr lang="en-US" sz="4800" b="1" dirty="0" smtClean="0">
                <a:solidFill>
                  <a:schemeClr val="tx1"/>
                </a:solidFill>
                <a:latin typeface="Helvetica" pitchFamily="34" charset="0"/>
                <a:ea typeface="Tahoma" pitchFamily="34" charset="0"/>
                <a:cs typeface="Helvetica" pitchFamily="34" charset="0"/>
              </a:rPr>
              <a:t>			</a:t>
            </a:r>
          </a:p>
          <a:p>
            <a:r>
              <a:rPr lang="en-US" sz="4800" b="1" dirty="0" smtClean="0">
                <a:solidFill>
                  <a:schemeClr val="tx1"/>
                </a:solidFill>
                <a:latin typeface="Helvetica" pitchFamily="34" charset="0"/>
                <a:ea typeface="Tahoma" pitchFamily="34" charset="0"/>
                <a:cs typeface="Helvetica" pitchFamily="34" charset="0"/>
              </a:rPr>
              <a:t>						</a:t>
            </a:r>
          </a:p>
          <a:p>
            <a:endParaRPr lang="en-US" sz="4800" b="1" dirty="0">
              <a:solidFill>
                <a:schemeClr val="tx1"/>
              </a:solidFill>
              <a:latin typeface="Helvetica" pitchFamily="34" charset="0"/>
              <a:ea typeface="Tahoma" pitchFamily="34" charset="0"/>
              <a:cs typeface="Helvetica" pitchFamily="34" charset="0"/>
            </a:endParaRPr>
          </a:p>
          <a:p>
            <a:endParaRPr lang="en-US" sz="4800" b="1" dirty="0" smtClean="0">
              <a:solidFill>
                <a:schemeClr val="tx1"/>
              </a:solidFill>
              <a:latin typeface="Helvetica" pitchFamily="34" charset="0"/>
              <a:ea typeface="Tahoma" pitchFamily="34" charset="0"/>
              <a:cs typeface="Helvetica" pitchFamily="34" charset="0"/>
            </a:endParaRPr>
          </a:p>
          <a:p>
            <a:endParaRPr lang="en-US" sz="4800" b="1" dirty="0" smtClean="0">
              <a:solidFill>
                <a:prstClr val="black"/>
              </a:solidFill>
              <a:latin typeface="Helvetica" pitchFamily="34" charset="0"/>
              <a:ea typeface="Tahoma" pitchFamily="34" charset="0"/>
              <a:cs typeface="Helvetica" pitchFamily="34" charset="0"/>
            </a:endParaRPr>
          </a:p>
          <a:p>
            <a:endParaRPr lang="en-US" sz="4800" b="1" dirty="0">
              <a:solidFill>
                <a:prstClr val="black"/>
              </a:solidFill>
              <a:latin typeface="Helvetica" pitchFamily="34" charset="0"/>
              <a:ea typeface="Tahoma" pitchFamily="34" charset="0"/>
              <a:cs typeface="Helvetica" pitchFamily="34" charset="0"/>
            </a:endParaRPr>
          </a:p>
          <a:p>
            <a:endParaRPr lang="en-US" sz="4800" b="1" dirty="0" smtClean="0">
              <a:solidFill>
                <a:prstClr val="black"/>
              </a:solidFill>
              <a:latin typeface="Helvetica" pitchFamily="34" charset="0"/>
              <a:ea typeface="Tahoma" pitchFamily="34" charset="0"/>
              <a:cs typeface="Helvetica" pitchFamily="34" charset="0"/>
            </a:endParaRPr>
          </a:p>
          <a:p>
            <a:endParaRPr lang="en-US" sz="4800" b="1" dirty="0">
              <a:solidFill>
                <a:prstClr val="black"/>
              </a:solidFill>
              <a:latin typeface="Helvetica" pitchFamily="34" charset="0"/>
              <a:ea typeface="Tahoma" pitchFamily="34" charset="0"/>
              <a:cs typeface="Helvetica" pitchFamily="34" charset="0"/>
            </a:endParaRPr>
          </a:p>
          <a:p>
            <a:endParaRPr lang="en-US" sz="4800" b="1" dirty="0" smtClean="0">
              <a:solidFill>
                <a:prstClr val="black"/>
              </a:solidFill>
              <a:latin typeface="Helvetica" pitchFamily="34" charset="0"/>
              <a:ea typeface="Tahoma" pitchFamily="34" charset="0"/>
              <a:cs typeface="Helvetica" pitchFamily="34" charset="0"/>
            </a:endParaRPr>
          </a:p>
          <a:p>
            <a:endParaRPr lang="en-US" sz="4800" b="1" dirty="0">
              <a:solidFill>
                <a:prstClr val="black"/>
              </a:solidFill>
              <a:latin typeface="Helvetica" pitchFamily="34" charset="0"/>
              <a:ea typeface="Tahoma" pitchFamily="34" charset="0"/>
              <a:cs typeface="Helvetica" pitchFamily="34" charset="0"/>
            </a:endParaRPr>
          </a:p>
          <a:p>
            <a:endParaRPr lang="en-US" sz="4800" b="1" dirty="0" smtClean="0">
              <a:solidFill>
                <a:prstClr val="black"/>
              </a:solidFill>
              <a:latin typeface="Helvetica" pitchFamily="34" charset="0"/>
              <a:ea typeface="Tahoma" pitchFamily="34" charset="0"/>
              <a:cs typeface="Helvetica" pitchFamily="34" charset="0"/>
            </a:endParaRPr>
          </a:p>
          <a:p>
            <a:endParaRPr lang="en-US" sz="4800" b="1" dirty="0" smtClean="0">
              <a:solidFill>
                <a:prstClr val="black"/>
              </a:solidFill>
              <a:latin typeface="Helvetica" pitchFamily="34" charset="0"/>
              <a:ea typeface="Tahoma" pitchFamily="34" charset="0"/>
              <a:cs typeface="Helvetica" pitchFamily="34" charset="0"/>
            </a:endParaRPr>
          </a:p>
          <a:p>
            <a:r>
              <a:rPr lang="en-US" sz="4800" b="1" dirty="0" smtClean="0">
                <a:solidFill>
                  <a:srgbClr val="000000"/>
                </a:solidFill>
                <a:latin typeface="Helvetica" pitchFamily="34" charset="0"/>
                <a:ea typeface="Tahoma" pitchFamily="34" charset="0"/>
                <a:cs typeface="Helvetica" pitchFamily="34" charset="0"/>
              </a:rPr>
              <a:t>Moving Forward</a:t>
            </a:r>
          </a:p>
          <a:p>
            <a:pPr marL="571500" lvl="0" indent="-571500">
              <a:buFont typeface="Arial"/>
              <a:buChar char="•"/>
            </a:pPr>
            <a:r>
              <a:rPr lang="en-US" sz="3600" dirty="0">
                <a:solidFill>
                  <a:srgbClr val="000000"/>
                </a:solidFill>
                <a:latin typeface="Helvetica"/>
                <a:cs typeface="Helvetica"/>
              </a:rPr>
              <a:t>Wildlife conflict stems from the lack of space and habitat for wildlife to live, so if people could relocate to avoid encroaching on wildlife habitat it would ideally help avoid conflict </a:t>
            </a:r>
          </a:p>
          <a:p>
            <a:pPr marL="571500" lvl="0" indent="-571500">
              <a:buFont typeface="Arial"/>
              <a:buChar char="•"/>
            </a:pPr>
            <a:r>
              <a:rPr lang="en-US" sz="3600" dirty="0">
                <a:solidFill>
                  <a:srgbClr val="000000"/>
                </a:solidFill>
                <a:latin typeface="Helvetica"/>
                <a:cs typeface="Helvetica"/>
              </a:rPr>
              <a:t>Governments can intervene with </a:t>
            </a:r>
            <a:r>
              <a:rPr lang="en-US" sz="3600" b="1" dirty="0">
                <a:solidFill>
                  <a:srgbClr val="000000"/>
                </a:solidFill>
                <a:latin typeface="Helvetica"/>
                <a:cs typeface="Helvetica"/>
              </a:rPr>
              <a:t>compensation payment </a:t>
            </a:r>
            <a:r>
              <a:rPr lang="en-US" sz="3600" dirty="0">
                <a:solidFill>
                  <a:srgbClr val="000000"/>
                </a:solidFill>
                <a:latin typeface="Helvetica"/>
                <a:cs typeface="Helvetica"/>
              </a:rPr>
              <a:t>for lost crops and livelihoods  </a:t>
            </a:r>
          </a:p>
          <a:p>
            <a:pPr marL="571500" lvl="0" indent="-571500">
              <a:buFont typeface="Arial"/>
              <a:buChar char="•"/>
            </a:pPr>
            <a:r>
              <a:rPr lang="en-US" sz="3600" dirty="0">
                <a:solidFill>
                  <a:srgbClr val="000000"/>
                </a:solidFill>
                <a:latin typeface="Helvetica"/>
                <a:cs typeface="Helvetica"/>
              </a:rPr>
              <a:t>Wildlife conflict creates a variety of problems in many places and there is not one simple solution to mitigate </a:t>
            </a:r>
            <a:r>
              <a:rPr lang="en-US" sz="3600" dirty="0" smtClean="0">
                <a:solidFill>
                  <a:srgbClr val="000000"/>
                </a:solidFill>
                <a:latin typeface="Helvetica"/>
                <a:cs typeface="Helvetica"/>
              </a:rPr>
              <a:t>it</a:t>
            </a:r>
            <a:endParaRPr lang="en-US" sz="3600" dirty="0">
              <a:solidFill>
                <a:srgbClr val="000000"/>
              </a:solidFill>
              <a:latin typeface="Helvetica"/>
              <a:cs typeface="Helvetica"/>
            </a:endParaRPr>
          </a:p>
        </p:txBody>
      </p:sp>
      <p:sp>
        <p:nvSpPr>
          <p:cNvPr id="56" name="Rectangle 55"/>
          <p:cNvSpPr/>
          <p:nvPr/>
        </p:nvSpPr>
        <p:spPr>
          <a:xfrm>
            <a:off x="15392400" y="30368794"/>
            <a:ext cx="13350240" cy="7391400"/>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457200" rtlCol="0" anchor="t"/>
          <a:lstStyle/>
          <a:p>
            <a:pPr lvl="0" algn="ctr"/>
            <a:r>
              <a:rPr lang="en-US" sz="4800" b="1" dirty="0" smtClean="0">
                <a:solidFill>
                  <a:prstClr val="black"/>
                </a:solidFill>
                <a:latin typeface="Helvetica" pitchFamily="34" charset="0"/>
                <a:ea typeface="Tahoma" pitchFamily="34" charset="0"/>
                <a:cs typeface="Helvetica" pitchFamily="34" charset="0"/>
              </a:rPr>
              <a:t>Literature Cited</a:t>
            </a:r>
            <a:endParaRPr lang="en-US" sz="4800" b="1" dirty="0">
              <a:solidFill>
                <a:prstClr val="black"/>
              </a:solidFill>
              <a:latin typeface="Helvetica" pitchFamily="34" charset="0"/>
              <a:ea typeface="Tahoma" pitchFamily="34" charset="0"/>
              <a:cs typeface="Helvetica" pitchFamily="34" charset="0"/>
            </a:endParaRPr>
          </a:p>
          <a:p>
            <a:endParaRPr lang="en-US" sz="2400" dirty="0">
              <a:solidFill>
                <a:srgbClr val="000000"/>
              </a:solidFill>
              <a:latin typeface="Helvetica"/>
              <a:ea typeface="Tahoma" pitchFamily="34" charset="0"/>
              <a:cs typeface="Helvetica"/>
            </a:endParaRPr>
          </a:p>
        </p:txBody>
      </p:sp>
      <p:sp>
        <p:nvSpPr>
          <p:cNvPr id="57" name="TextBox 56"/>
          <p:cNvSpPr txBox="1"/>
          <p:nvPr/>
        </p:nvSpPr>
        <p:spPr>
          <a:xfrm>
            <a:off x="34053760" y="14436805"/>
            <a:ext cx="184666" cy="369332"/>
          </a:xfrm>
          <a:prstGeom prst="rect">
            <a:avLst/>
          </a:prstGeom>
          <a:noFill/>
        </p:spPr>
        <p:txBody>
          <a:bodyPr wrap="none" rtlCol="0">
            <a:spAutoFit/>
          </a:bodyPr>
          <a:lstStyle/>
          <a:p>
            <a:endParaRPr lang="en-US" dirty="0"/>
          </a:p>
        </p:txBody>
      </p:sp>
      <p:sp>
        <p:nvSpPr>
          <p:cNvPr id="58" name="TextBox 57"/>
          <p:cNvSpPr txBox="1"/>
          <p:nvPr/>
        </p:nvSpPr>
        <p:spPr>
          <a:xfrm>
            <a:off x="30929560" y="17713405"/>
            <a:ext cx="11049000" cy="646331"/>
          </a:xfrm>
          <a:prstGeom prst="rect">
            <a:avLst/>
          </a:prstGeom>
          <a:noFill/>
          <a:ln>
            <a:noFill/>
          </a:ln>
        </p:spPr>
        <p:txBody>
          <a:bodyPr wrap="square" rtlCol="0">
            <a:spAutoFit/>
          </a:bodyPr>
          <a:lstStyle/>
          <a:p>
            <a:pPr marL="457200" indent="-457200">
              <a:buFont typeface="Arial"/>
              <a:buChar char="•"/>
            </a:pPr>
            <a:endParaRPr lang="en-US" sz="3600" dirty="0" smtClean="0">
              <a:latin typeface="Helvetica"/>
              <a:cs typeface="Helvetica"/>
            </a:endParaRPr>
          </a:p>
        </p:txBody>
      </p:sp>
      <p:sp>
        <p:nvSpPr>
          <p:cNvPr id="59" name="TextBox 58"/>
          <p:cNvSpPr txBox="1"/>
          <p:nvPr/>
        </p:nvSpPr>
        <p:spPr>
          <a:xfrm>
            <a:off x="37101760" y="14495158"/>
            <a:ext cx="5105400" cy="1384995"/>
          </a:xfrm>
          <a:prstGeom prst="rect">
            <a:avLst/>
          </a:prstGeom>
          <a:noFill/>
        </p:spPr>
        <p:txBody>
          <a:bodyPr wrap="square" rtlCol="0">
            <a:spAutoFit/>
          </a:bodyPr>
          <a:lstStyle/>
          <a:p>
            <a:r>
              <a:rPr lang="en-US" sz="2800" dirty="0" smtClean="0">
                <a:latin typeface="Helvetica"/>
                <a:cs typeface="Helvetica"/>
              </a:rPr>
              <a:t>Figure 2: Number of wildlife incidences reported in Sri Lanka in 2013</a:t>
            </a:r>
            <a:endParaRPr lang="en-US" sz="2800" dirty="0">
              <a:latin typeface="Helvetica"/>
              <a:cs typeface="Helvetica"/>
            </a:endParaRPr>
          </a:p>
        </p:txBody>
      </p:sp>
      <p:sp>
        <p:nvSpPr>
          <p:cNvPr id="60" name="Rectangle 59"/>
          <p:cNvSpPr/>
          <p:nvPr/>
        </p:nvSpPr>
        <p:spPr>
          <a:xfrm>
            <a:off x="1600200" y="7696200"/>
            <a:ext cx="12203460" cy="11172289"/>
          </a:xfrm>
          <a:prstGeom prst="rect">
            <a:avLst/>
          </a:prstGeom>
          <a:noFill/>
          <a:ln>
            <a:noFill/>
          </a:ln>
        </p:spPr>
        <p:txBody>
          <a:bodyPr wrap="square">
            <a:spAutoFit/>
          </a:bodyPr>
          <a:lstStyle/>
          <a:p>
            <a:pPr marL="571500" lvl="0" indent="-571500">
              <a:buFont typeface="Arial"/>
              <a:buChar char="•"/>
            </a:pPr>
            <a:r>
              <a:rPr lang="en-US" sz="3600" dirty="0" smtClean="0">
                <a:latin typeface="Helvetica"/>
                <a:cs typeface="Helvetica"/>
              </a:rPr>
              <a:t>13% of the earth’s surface is considered ‘protected area,’ yet in many parts of the developing world, humans frequently come in contact with wildlife beyond these reserves (WDPA, 2012)</a:t>
            </a:r>
          </a:p>
          <a:p>
            <a:pPr marL="571500" lvl="0" indent="-571500">
              <a:buFont typeface="Arial"/>
              <a:buChar char="•"/>
            </a:pPr>
            <a:endParaRPr lang="en-US" sz="3600" dirty="0" smtClean="0">
              <a:latin typeface="Helvetica"/>
              <a:cs typeface="Helvetica"/>
            </a:endParaRPr>
          </a:p>
          <a:p>
            <a:pPr marL="571500" lvl="0" indent="-571500">
              <a:buFont typeface="Arial"/>
              <a:buChar char="•"/>
            </a:pPr>
            <a:r>
              <a:rPr lang="en-US" sz="3600" dirty="0" smtClean="0">
                <a:latin typeface="Helvetica"/>
                <a:cs typeface="Helvetica"/>
              </a:rPr>
              <a:t>Human-wildlife conflict has traditionally been viewed to occur </a:t>
            </a:r>
            <a:r>
              <a:rPr lang="en-US" sz="3600" b="1" dirty="0" smtClean="0">
                <a:latin typeface="Helvetica"/>
                <a:cs typeface="Helvetica"/>
              </a:rPr>
              <a:t>when the needs and behavior of wildlife impact negatively on the goals of humans or when the goals of humans negatively impact the needs of wildlife </a:t>
            </a:r>
            <a:r>
              <a:rPr lang="en-US" sz="3600" dirty="0" smtClean="0">
                <a:latin typeface="Helvetica"/>
                <a:cs typeface="Helvetica"/>
              </a:rPr>
              <a:t>(Madden, 2004)</a:t>
            </a:r>
          </a:p>
          <a:p>
            <a:pPr marL="571500" lvl="0" indent="-571500">
              <a:buFont typeface="Arial"/>
              <a:buChar char="•"/>
            </a:pPr>
            <a:endParaRPr lang="en-US" sz="3600" dirty="0" smtClean="0">
              <a:latin typeface="Helvetica"/>
              <a:cs typeface="Helvetica"/>
            </a:endParaRPr>
          </a:p>
          <a:p>
            <a:pPr marL="571500" lvl="0" indent="-571500">
              <a:buFont typeface="Arial"/>
              <a:buChar char="•"/>
            </a:pPr>
            <a:r>
              <a:rPr lang="en-US" sz="3600" dirty="0" smtClean="0">
                <a:latin typeface="Helvetica"/>
                <a:cs typeface="Helvetica"/>
              </a:rPr>
              <a:t>In many low-income countries, human-wildlife conflict adversely affects the wellbeing of communities as it leads to crop raids, destruction of infrastructure, and human injury and fatality (</a:t>
            </a:r>
            <a:r>
              <a:rPr lang="en-US" sz="3600" dirty="0" err="1" smtClean="0">
                <a:latin typeface="Helvetica"/>
                <a:cs typeface="Helvetica"/>
              </a:rPr>
              <a:t>Barua</a:t>
            </a:r>
            <a:r>
              <a:rPr lang="en-US" sz="3600" dirty="0" smtClean="0">
                <a:latin typeface="Helvetica"/>
                <a:cs typeface="Helvetica"/>
              </a:rPr>
              <a:t> et. al. 2013)</a:t>
            </a:r>
          </a:p>
          <a:p>
            <a:pPr marL="571500" lvl="0" indent="-571500">
              <a:buFont typeface="Arial"/>
              <a:buChar char="•"/>
            </a:pPr>
            <a:endParaRPr lang="en-US" sz="3600" dirty="0" smtClean="0">
              <a:latin typeface="Helvetica"/>
              <a:cs typeface="Helvetica"/>
            </a:endParaRPr>
          </a:p>
          <a:p>
            <a:pPr marL="571500" lvl="0" indent="-571500">
              <a:buFont typeface="Arial"/>
              <a:buChar char="•"/>
            </a:pPr>
            <a:r>
              <a:rPr lang="en-US" sz="3600" dirty="0" smtClean="0">
                <a:latin typeface="Helvetica"/>
                <a:cs typeface="Helvetica"/>
              </a:rPr>
              <a:t>The more hidden repercussions of such conflict include psychosocial wellbeing, disruption of livelihoods, and food insecurity (</a:t>
            </a:r>
            <a:r>
              <a:rPr lang="en-US" sz="3600" dirty="0">
                <a:latin typeface="Helvetica"/>
                <a:cs typeface="Helvetica"/>
              </a:rPr>
              <a:t>A</a:t>
            </a:r>
            <a:r>
              <a:rPr lang="en-US" sz="3600" dirty="0" smtClean="0">
                <a:latin typeface="Helvetica"/>
                <a:cs typeface="Helvetica"/>
              </a:rPr>
              <a:t>dams et. al., 2007) </a:t>
            </a:r>
          </a:p>
          <a:p>
            <a:pPr lvl="0"/>
            <a:endParaRPr lang="en-US" sz="3600" dirty="0" smtClean="0">
              <a:latin typeface="Helvetica"/>
              <a:cs typeface="Helvetica"/>
            </a:endParaRPr>
          </a:p>
        </p:txBody>
      </p:sp>
      <p:sp>
        <p:nvSpPr>
          <p:cNvPr id="61" name="TextBox 60"/>
          <p:cNvSpPr txBox="1"/>
          <p:nvPr/>
        </p:nvSpPr>
        <p:spPr>
          <a:xfrm>
            <a:off x="24985959" y="6283405"/>
            <a:ext cx="17854248" cy="646331"/>
          </a:xfrm>
          <a:prstGeom prst="rect">
            <a:avLst/>
          </a:prstGeom>
          <a:noFill/>
          <a:ln>
            <a:noFill/>
          </a:ln>
        </p:spPr>
        <p:txBody>
          <a:bodyPr wrap="square" rtlCol="0">
            <a:spAutoFit/>
          </a:bodyPr>
          <a:lstStyle/>
          <a:p>
            <a:pPr marL="685800" indent="-685800">
              <a:buFont typeface="Arial"/>
              <a:buChar char="•"/>
            </a:pPr>
            <a:endParaRPr lang="en-US" sz="3600" dirty="0"/>
          </a:p>
        </p:txBody>
      </p:sp>
      <p:sp>
        <p:nvSpPr>
          <p:cNvPr id="63" name="TextBox 62"/>
          <p:cNvSpPr txBox="1"/>
          <p:nvPr/>
        </p:nvSpPr>
        <p:spPr>
          <a:xfrm>
            <a:off x="37711360" y="17027605"/>
            <a:ext cx="184666" cy="369332"/>
          </a:xfrm>
          <a:prstGeom prst="rect">
            <a:avLst/>
          </a:prstGeom>
          <a:noFill/>
        </p:spPr>
        <p:txBody>
          <a:bodyPr wrap="none" rtlCol="0">
            <a:spAutoFit/>
          </a:bodyPr>
          <a:lstStyle/>
          <a:p>
            <a:endParaRPr lang="en-US" dirty="0"/>
          </a:p>
        </p:txBody>
      </p:sp>
      <p:pic>
        <p:nvPicPr>
          <p:cNvPr id="6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48588" y="1676400"/>
            <a:ext cx="234381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64"/>
          <p:cNvPicPr>
            <a:picLocks noChangeAspect="1"/>
          </p:cNvPicPr>
          <p:nvPr/>
        </p:nvPicPr>
        <p:blipFill>
          <a:blip r:embed="rId4"/>
          <a:stretch>
            <a:fillRect/>
          </a:stretch>
        </p:blipFill>
        <p:spPr>
          <a:xfrm>
            <a:off x="17046489" y="22399705"/>
            <a:ext cx="9527290" cy="6618194"/>
          </a:xfrm>
          <a:prstGeom prst="rect">
            <a:avLst/>
          </a:prstGeom>
        </p:spPr>
      </p:pic>
      <p:pic>
        <p:nvPicPr>
          <p:cNvPr id="66" name="Picture 65"/>
          <p:cNvPicPr>
            <a:picLocks noChangeAspect="1"/>
          </p:cNvPicPr>
          <p:nvPr/>
        </p:nvPicPr>
        <p:blipFill>
          <a:blip r:embed="rId5"/>
          <a:stretch>
            <a:fillRect/>
          </a:stretch>
        </p:blipFill>
        <p:spPr>
          <a:xfrm>
            <a:off x="457200" y="177047"/>
            <a:ext cx="11876809" cy="4114800"/>
          </a:xfrm>
          <a:prstGeom prst="rect">
            <a:avLst/>
          </a:prstGeom>
        </p:spPr>
      </p:pic>
      <p:graphicFrame>
        <p:nvGraphicFramePr>
          <p:cNvPr id="67" name="Chart 66"/>
          <p:cNvGraphicFramePr>
            <a:graphicFrameLocks/>
          </p:cNvGraphicFramePr>
          <p:nvPr>
            <p:extLst>
              <p:ext uri="{D42A27DB-BD31-4B8C-83A1-F6EECF244321}">
                <p14:modId xmlns:p14="http://schemas.microsoft.com/office/powerpoint/2010/main" val="462747767"/>
              </p:ext>
            </p:extLst>
          </p:nvPr>
        </p:nvGraphicFramePr>
        <p:xfrm>
          <a:off x="30624759" y="13417042"/>
          <a:ext cx="11963400" cy="6780489"/>
        </p:xfrm>
        <a:graphic>
          <a:graphicData uri="http://schemas.openxmlformats.org/drawingml/2006/chart">
            <c:chart xmlns:c="http://schemas.openxmlformats.org/drawingml/2006/chart" xmlns:r="http://schemas.openxmlformats.org/officeDocument/2006/relationships" r:id="rId6"/>
          </a:graphicData>
        </a:graphic>
      </p:graphicFrame>
      <p:pic>
        <p:nvPicPr>
          <p:cNvPr id="68" name="Picture 67"/>
          <p:cNvPicPr>
            <a:picLocks noChangeAspect="1"/>
          </p:cNvPicPr>
          <p:nvPr/>
        </p:nvPicPr>
        <p:blipFill>
          <a:blip r:embed="rId7"/>
          <a:stretch>
            <a:fillRect/>
          </a:stretch>
        </p:blipFill>
        <p:spPr>
          <a:xfrm>
            <a:off x="22885953" y="7768974"/>
            <a:ext cx="5380503" cy="5032626"/>
          </a:xfrm>
          <a:prstGeom prst="rect">
            <a:avLst/>
          </a:prstGeom>
        </p:spPr>
      </p:pic>
      <p:sp>
        <p:nvSpPr>
          <p:cNvPr id="69" name="TextBox 68"/>
          <p:cNvSpPr txBox="1"/>
          <p:nvPr/>
        </p:nvSpPr>
        <p:spPr>
          <a:xfrm>
            <a:off x="22985255" y="12990255"/>
            <a:ext cx="5454128" cy="1815882"/>
          </a:xfrm>
          <a:prstGeom prst="rect">
            <a:avLst/>
          </a:prstGeom>
          <a:noFill/>
        </p:spPr>
        <p:txBody>
          <a:bodyPr wrap="square" rtlCol="0">
            <a:spAutoFit/>
          </a:bodyPr>
          <a:lstStyle/>
          <a:p>
            <a:r>
              <a:rPr lang="en-US" sz="2800" dirty="0" smtClean="0"/>
              <a:t>Figure 1: Sri Lankan locals kill elephants in often violent attempts to mitigate destruction </a:t>
            </a:r>
          </a:p>
          <a:p>
            <a:r>
              <a:rPr lang="en-US" sz="2800" dirty="0" smtClean="0"/>
              <a:t>(</a:t>
            </a:r>
            <a:r>
              <a:rPr lang="en-US" sz="2800" dirty="0" err="1" smtClean="0"/>
              <a:t>sundaytimes.com</a:t>
            </a:r>
            <a:r>
              <a:rPr lang="en-US" sz="2800" dirty="0"/>
              <a:t>)</a:t>
            </a:r>
          </a:p>
        </p:txBody>
      </p:sp>
      <p:sp>
        <p:nvSpPr>
          <p:cNvPr id="70" name="Rectangle 69"/>
          <p:cNvSpPr/>
          <p:nvPr/>
        </p:nvSpPr>
        <p:spPr>
          <a:xfrm>
            <a:off x="15874254" y="31923332"/>
            <a:ext cx="12868386" cy="5509200"/>
          </a:xfrm>
          <a:prstGeom prst="rect">
            <a:avLst/>
          </a:prstGeom>
        </p:spPr>
        <p:txBody>
          <a:bodyPr wrap="square">
            <a:spAutoFit/>
          </a:bodyPr>
          <a:lstStyle/>
          <a:p>
            <a:pPr marL="742950" indent="-742950"/>
            <a:r>
              <a:rPr lang="en-US" sz="3200" dirty="0">
                <a:latin typeface="Helvetica"/>
                <a:cs typeface="Helvetica"/>
              </a:rPr>
              <a:t>Adams, W.M., &amp; Hutton, J. (2007) People, parks, and poverty: political </a:t>
            </a:r>
            <a:r>
              <a:rPr lang="en-US" sz="3200" dirty="0" smtClean="0">
                <a:latin typeface="Helvetica"/>
                <a:cs typeface="Helvetica"/>
              </a:rPr>
              <a:t>	ecology and </a:t>
            </a:r>
            <a:r>
              <a:rPr lang="en-US" sz="3200" dirty="0">
                <a:latin typeface="Helvetica"/>
                <a:cs typeface="Helvetica"/>
              </a:rPr>
              <a:t>biodiversity conservation. Conservation Society, </a:t>
            </a:r>
            <a:r>
              <a:rPr lang="en-US" sz="3200" i="1" dirty="0" smtClean="0">
                <a:latin typeface="Helvetica"/>
                <a:cs typeface="Helvetica"/>
              </a:rPr>
              <a:t>5</a:t>
            </a:r>
            <a:r>
              <a:rPr lang="en-US" sz="3200" dirty="0" smtClean="0">
                <a:latin typeface="Helvetica"/>
                <a:cs typeface="Helvetica"/>
              </a:rPr>
              <a:t>, 	147</a:t>
            </a:r>
            <a:r>
              <a:rPr lang="en-US" sz="3200" dirty="0">
                <a:latin typeface="Helvetica"/>
                <a:cs typeface="Helvetica"/>
              </a:rPr>
              <a:t>-183</a:t>
            </a:r>
            <a:r>
              <a:rPr lang="en-US" sz="3200" dirty="0" smtClean="0">
                <a:latin typeface="Helvetica"/>
                <a:cs typeface="Helvetica"/>
              </a:rPr>
              <a:t>.</a:t>
            </a:r>
          </a:p>
          <a:p>
            <a:pPr marL="742950" indent="-742950"/>
            <a:r>
              <a:rPr lang="en-US" sz="3200" dirty="0" err="1" smtClean="0">
                <a:latin typeface="Helvetica"/>
                <a:cs typeface="Helvetica"/>
              </a:rPr>
              <a:t>Barua</a:t>
            </a:r>
            <a:r>
              <a:rPr lang="en-US" sz="3200" dirty="0">
                <a:latin typeface="Helvetica"/>
                <a:cs typeface="Helvetica"/>
              </a:rPr>
              <a:t>, M., </a:t>
            </a:r>
            <a:r>
              <a:rPr lang="en-US" sz="3200" dirty="0" err="1">
                <a:latin typeface="Helvetica"/>
                <a:cs typeface="Helvetica"/>
              </a:rPr>
              <a:t>Bhagwat</a:t>
            </a:r>
            <a:r>
              <a:rPr lang="en-US" sz="3200" dirty="0">
                <a:latin typeface="Helvetica"/>
                <a:cs typeface="Helvetica"/>
              </a:rPr>
              <a:t>, S.A., </a:t>
            </a:r>
            <a:r>
              <a:rPr lang="en-US" sz="3200" dirty="0" err="1">
                <a:latin typeface="Helvetica"/>
                <a:cs typeface="Helvetica"/>
              </a:rPr>
              <a:t>Jadhav</a:t>
            </a:r>
            <a:r>
              <a:rPr lang="en-US" sz="3200" dirty="0">
                <a:latin typeface="Helvetica"/>
                <a:cs typeface="Helvetica"/>
              </a:rPr>
              <a:t>, S. (2013). The hidden dimensions </a:t>
            </a:r>
            <a:r>
              <a:rPr lang="en-US" sz="3200" dirty="0" smtClean="0">
                <a:latin typeface="Helvetica"/>
                <a:cs typeface="Helvetica"/>
              </a:rPr>
              <a:t>	of human-wildlife </a:t>
            </a:r>
            <a:r>
              <a:rPr lang="en-US" sz="3200" dirty="0">
                <a:latin typeface="Helvetica"/>
                <a:cs typeface="Helvetica"/>
              </a:rPr>
              <a:t>conflict: health impacts opportunity and </a:t>
            </a:r>
            <a:r>
              <a:rPr lang="en-US" sz="3200" dirty="0" smtClean="0">
                <a:latin typeface="Helvetica"/>
                <a:cs typeface="Helvetica"/>
              </a:rPr>
              <a:t>	transaction costs</a:t>
            </a:r>
            <a:r>
              <a:rPr lang="en-US" sz="3200" dirty="0">
                <a:latin typeface="Helvetica"/>
                <a:cs typeface="Helvetica"/>
              </a:rPr>
              <a:t>. </a:t>
            </a:r>
            <a:r>
              <a:rPr lang="en-US" sz="3200" dirty="0" smtClean="0">
                <a:latin typeface="Helvetica"/>
                <a:cs typeface="Helvetica"/>
              </a:rPr>
              <a:t>Biol</a:t>
            </a:r>
            <a:r>
              <a:rPr lang="en-US" sz="3200" dirty="0">
                <a:latin typeface="Helvetica"/>
                <a:cs typeface="Helvetica"/>
              </a:rPr>
              <a:t>. </a:t>
            </a:r>
            <a:r>
              <a:rPr lang="en-US" sz="3200" dirty="0" err="1" smtClean="0">
                <a:latin typeface="Helvetica"/>
                <a:cs typeface="Helvetica"/>
              </a:rPr>
              <a:t>Conserv</a:t>
            </a:r>
            <a:r>
              <a:rPr lang="en-US" sz="3200" dirty="0">
                <a:latin typeface="Helvetica"/>
                <a:cs typeface="Helvetica"/>
              </a:rPr>
              <a:t>., </a:t>
            </a:r>
            <a:r>
              <a:rPr lang="en-US" sz="3200" i="1" dirty="0">
                <a:latin typeface="Helvetica"/>
                <a:cs typeface="Helvetica"/>
              </a:rPr>
              <a:t>157, </a:t>
            </a:r>
            <a:r>
              <a:rPr lang="en-US" sz="3200" dirty="0">
                <a:latin typeface="Helvetica"/>
                <a:cs typeface="Helvetica"/>
              </a:rPr>
              <a:t>309-316</a:t>
            </a:r>
            <a:r>
              <a:rPr lang="en-US" sz="3200" dirty="0" smtClean="0">
                <a:latin typeface="Helvetica"/>
                <a:cs typeface="Helvetica"/>
              </a:rPr>
              <a:t>.</a:t>
            </a:r>
          </a:p>
          <a:p>
            <a:pPr marL="742950" indent="-742950"/>
            <a:r>
              <a:rPr lang="en-US" sz="3200" dirty="0" smtClean="0">
                <a:latin typeface="Helvetica"/>
                <a:cs typeface="Helvetica"/>
              </a:rPr>
              <a:t>Madden</a:t>
            </a:r>
            <a:r>
              <a:rPr lang="en-US" sz="3200" dirty="0">
                <a:latin typeface="Helvetica"/>
                <a:cs typeface="Helvetica"/>
              </a:rPr>
              <a:t>, F. (2004). Creating coexistence between humans and </a:t>
            </a:r>
            <a:r>
              <a:rPr lang="en-US" sz="3200" dirty="0" smtClean="0">
                <a:latin typeface="Helvetica"/>
                <a:cs typeface="Helvetica"/>
              </a:rPr>
              <a:t>wildlife</a:t>
            </a:r>
            <a:r>
              <a:rPr lang="en-US" sz="3200" dirty="0">
                <a:latin typeface="Helvetica"/>
                <a:cs typeface="Helvetica"/>
              </a:rPr>
              <a:t>: </a:t>
            </a:r>
            <a:r>
              <a:rPr lang="en-US" sz="3200" dirty="0" smtClean="0">
                <a:latin typeface="Helvetica"/>
                <a:cs typeface="Helvetica"/>
              </a:rPr>
              <a:t>global perspectives </a:t>
            </a:r>
            <a:r>
              <a:rPr lang="en-US" sz="3200" dirty="0">
                <a:latin typeface="Helvetica"/>
                <a:cs typeface="Helvetica"/>
              </a:rPr>
              <a:t>on local efforts to address </a:t>
            </a:r>
            <a:r>
              <a:rPr lang="en-US" sz="3200" dirty="0" smtClean="0">
                <a:latin typeface="Helvetica"/>
                <a:cs typeface="Helvetica"/>
              </a:rPr>
              <a:t>human-wildlife conflict</a:t>
            </a:r>
            <a:r>
              <a:rPr lang="en-US" sz="3200" dirty="0">
                <a:latin typeface="Helvetica"/>
                <a:cs typeface="Helvetica"/>
              </a:rPr>
              <a:t>. Human </a:t>
            </a:r>
            <a:r>
              <a:rPr lang="en-US" sz="3200" dirty="0" smtClean="0">
                <a:latin typeface="Helvetica"/>
                <a:cs typeface="Helvetica"/>
              </a:rPr>
              <a:t>Dimensions </a:t>
            </a:r>
            <a:r>
              <a:rPr lang="en-US" sz="3200" dirty="0">
                <a:latin typeface="Helvetica"/>
                <a:cs typeface="Helvetica"/>
              </a:rPr>
              <a:t>Wildlife, </a:t>
            </a:r>
            <a:r>
              <a:rPr lang="en-US" sz="3200" i="1" dirty="0">
                <a:latin typeface="Helvetica"/>
                <a:cs typeface="Helvetica"/>
              </a:rPr>
              <a:t>9</a:t>
            </a:r>
            <a:r>
              <a:rPr lang="en-US" sz="3200" dirty="0">
                <a:latin typeface="Helvetica"/>
                <a:cs typeface="Helvetica"/>
              </a:rPr>
              <a:t>, 247-257. </a:t>
            </a:r>
            <a:endParaRPr lang="en-US" sz="3200" dirty="0" smtClean="0">
              <a:latin typeface="Helvetica"/>
              <a:cs typeface="Helvetica"/>
            </a:endParaRPr>
          </a:p>
          <a:p>
            <a:pPr marL="742950" indent="-742950"/>
            <a:r>
              <a:rPr lang="en-US" sz="3200" dirty="0" smtClean="0">
                <a:latin typeface="Helvetica"/>
                <a:cs typeface="Helvetica"/>
              </a:rPr>
              <a:t>WDPA</a:t>
            </a:r>
            <a:r>
              <a:rPr lang="en-US" sz="3200" dirty="0">
                <a:latin typeface="Helvetica"/>
                <a:cs typeface="Helvetica"/>
              </a:rPr>
              <a:t>. (2012) World Database on Protected Areas. Retrieved from:  </a:t>
            </a:r>
            <a:r>
              <a:rPr lang="en-US" sz="3200" u="sng" dirty="0" smtClean="0">
                <a:latin typeface="Helvetica"/>
                <a:cs typeface="Helvetica"/>
                <a:hlinkClick r:id="rId8"/>
              </a:rPr>
              <a:t>http</a:t>
            </a:r>
            <a:r>
              <a:rPr lang="en-US" sz="3200" u="sng" dirty="0">
                <a:latin typeface="Helvetica"/>
                <a:cs typeface="Helvetica"/>
                <a:hlinkClick r:id="rId8"/>
              </a:rPr>
              <a:t>://www.wdpa.org/Statistics.aspx</a:t>
            </a:r>
            <a:r>
              <a:rPr lang="en-US" sz="3200" dirty="0">
                <a:latin typeface="Helvetica"/>
                <a:cs typeface="Helvetica"/>
              </a:rPr>
              <a:t>. </a:t>
            </a:r>
            <a:endParaRPr lang="en-US" sz="2400" dirty="0" smtClean="0"/>
          </a:p>
        </p:txBody>
      </p:sp>
      <p:graphicFrame>
        <p:nvGraphicFramePr>
          <p:cNvPr id="71" name="Chart 70"/>
          <p:cNvGraphicFramePr>
            <a:graphicFrameLocks/>
          </p:cNvGraphicFramePr>
          <p:nvPr>
            <p:extLst>
              <p:ext uri="{D42A27DB-BD31-4B8C-83A1-F6EECF244321}">
                <p14:modId xmlns:p14="http://schemas.microsoft.com/office/powerpoint/2010/main" val="2566698161"/>
              </p:ext>
            </p:extLst>
          </p:nvPr>
        </p:nvGraphicFramePr>
        <p:xfrm>
          <a:off x="30556201" y="19999405"/>
          <a:ext cx="11277600" cy="5562600"/>
        </p:xfrm>
        <a:graphic>
          <a:graphicData uri="http://schemas.openxmlformats.org/drawingml/2006/chart">
            <c:chart xmlns:c="http://schemas.openxmlformats.org/drawingml/2006/chart" xmlns:r="http://schemas.openxmlformats.org/officeDocument/2006/relationships" r:id="rId9"/>
          </a:graphicData>
        </a:graphic>
      </p:graphicFrame>
      <p:sp>
        <p:nvSpPr>
          <p:cNvPr id="72" name="TextBox 71"/>
          <p:cNvSpPr txBox="1"/>
          <p:nvPr/>
        </p:nvSpPr>
        <p:spPr>
          <a:xfrm>
            <a:off x="36957001" y="20569889"/>
            <a:ext cx="5105400" cy="1384995"/>
          </a:xfrm>
          <a:prstGeom prst="rect">
            <a:avLst/>
          </a:prstGeom>
          <a:noFill/>
        </p:spPr>
        <p:txBody>
          <a:bodyPr wrap="square" rtlCol="0">
            <a:spAutoFit/>
          </a:bodyPr>
          <a:lstStyle/>
          <a:p>
            <a:r>
              <a:rPr lang="en-US" sz="2800" dirty="0" smtClean="0">
                <a:latin typeface="Helvetica"/>
                <a:cs typeface="Helvetica"/>
              </a:rPr>
              <a:t>Figure 3: Frequency of guarding methods reported in Sri Lanka in 2013</a:t>
            </a:r>
            <a:endParaRPr lang="en-US" sz="2800" dirty="0">
              <a:latin typeface="Helvetica"/>
              <a:cs typeface="Helvetica"/>
            </a:endParaRPr>
          </a:p>
        </p:txBody>
      </p:sp>
      <p:sp>
        <p:nvSpPr>
          <p:cNvPr id="73" name="Rectangle 72"/>
          <p:cNvSpPr/>
          <p:nvPr/>
        </p:nvSpPr>
        <p:spPr>
          <a:xfrm>
            <a:off x="5410200" y="25069800"/>
            <a:ext cx="4876800" cy="9144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latin typeface="Helvetica"/>
                <a:cs typeface="Helvetica"/>
              </a:rPr>
              <a:t>Transaction Costs</a:t>
            </a:r>
            <a:endParaRPr lang="en-US" sz="2800" dirty="0">
              <a:solidFill>
                <a:srgbClr val="000000"/>
              </a:solidFill>
              <a:latin typeface="Helvetica"/>
              <a:cs typeface="Helvetica"/>
            </a:endParaRPr>
          </a:p>
        </p:txBody>
      </p:sp>
      <p:sp>
        <p:nvSpPr>
          <p:cNvPr id="74" name="Rectangle 73"/>
          <p:cNvSpPr/>
          <p:nvPr/>
        </p:nvSpPr>
        <p:spPr>
          <a:xfrm>
            <a:off x="1612815" y="23012400"/>
            <a:ext cx="4876800" cy="9144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latin typeface="Helvetica"/>
                <a:cs typeface="Helvetica"/>
              </a:rPr>
              <a:t>Opportunity Costs</a:t>
            </a:r>
            <a:endParaRPr lang="en-US" sz="2800" dirty="0">
              <a:solidFill>
                <a:srgbClr val="000000"/>
              </a:solidFill>
              <a:latin typeface="Helvetica"/>
              <a:cs typeface="Helvetica"/>
            </a:endParaRPr>
          </a:p>
        </p:txBody>
      </p:sp>
      <p:sp>
        <p:nvSpPr>
          <p:cNvPr id="75" name="Rectangle 74"/>
          <p:cNvSpPr/>
          <p:nvPr/>
        </p:nvSpPr>
        <p:spPr>
          <a:xfrm>
            <a:off x="4215653" y="21488400"/>
            <a:ext cx="4876800" cy="9144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latin typeface="Helvetica"/>
                <a:cs typeface="Helvetica"/>
              </a:rPr>
              <a:t>Health Impacts</a:t>
            </a:r>
            <a:endParaRPr lang="en-US" sz="2800" dirty="0">
              <a:solidFill>
                <a:srgbClr val="000000"/>
              </a:solidFill>
              <a:latin typeface="Helvetica"/>
              <a:cs typeface="Helvetica"/>
            </a:endParaRPr>
          </a:p>
        </p:txBody>
      </p:sp>
      <p:sp>
        <p:nvSpPr>
          <p:cNvPr id="76" name="Rectangle 75"/>
          <p:cNvSpPr/>
          <p:nvPr/>
        </p:nvSpPr>
        <p:spPr>
          <a:xfrm>
            <a:off x="8077200" y="19507200"/>
            <a:ext cx="4876800" cy="914400"/>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latin typeface="Helvetica"/>
                <a:cs typeface="Helvetica"/>
              </a:rPr>
              <a:t>Crop and Livestock Loss</a:t>
            </a:r>
            <a:endParaRPr lang="en-US" sz="2800" dirty="0">
              <a:solidFill>
                <a:srgbClr val="000000"/>
              </a:solidFill>
              <a:latin typeface="Helvetica"/>
              <a:cs typeface="Helvetica"/>
            </a:endParaRPr>
          </a:p>
        </p:txBody>
      </p:sp>
      <p:sp>
        <p:nvSpPr>
          <p:cNvPr id="77" name="Rectangle 76"/>
          <p:cNvSpPr/>
          <p:nvPr/>
        </p:nvSpPr>
        <p:spPr>
          <a:xfrm>
            <a:off x="1886527" y="19507200"/>
            <a:ext cx="4876800" cy="914400"/>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latin typeface="Helvetica"/>
                <a:cs typeface="Helvetica"/>
              </a:rPr>
              <a:t>Injury, Fatality</a:t>
            </a:r>
            <a:endParaRPr lang="en-US" sz="2800" dirty="0">
              <a:solidFill>
                <a:schemeClr val="tx1"/>
              </a:solidFill>
              <a:latin typeface="Helvetica"/>
              <a:cs typeface="Helvetica"/>
            </a:endParaRPr>
          </a:p>
        </p:txBody>
      </p:sp>
      <p:sp>
        <p:nvSpPr>
          <p:cNvPr id="78" name="Left-Up Arrow 77"/>
          <p:cNvSpPr/>
          <p:nvPr/>
        </p:nvSpPr>
        <p:spPr>
          <a:xfrm rot="10800000">
            <a:off x="3225053" y="21774152"/>
            <a:ext cx="666748" cy="781048"/>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Down Arrow 78"/>
          <p:cNvSpPr/>
          <p:nvPr/>
        </p:nvSpPr>
        <p:spPr>
          <a:xfrm>
            <a:off x="7239000" y="20421600"/>
            <a:ext cx="381000" cy="762000"/>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cxnSp>
        <p:nvCxnSpPr>
          <p:cNvPr id="80" name="Straight Connector 79"/>
          <p:cNvCxnSpPr/>
          <p:nvPr/>
        </p:nvCxnSpPr>
        <p:spPr>
          <a:xfrm>
            <a:off x="9472874" y="26593800"/>
            <a:ext cx="1295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10768274" y="21259800"/>
            <a:ext cx="0" cy="5334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9701474" y="21259800"/>
            <a:ext cx="1066800" cy="0"/>
          </a:xfrm>
          <a:prstGeom prst="line">
            <a:avLst/>
          </a:prstGeom>
        </p:spPr>
        <p:style>
          <a:lnRef idx="2">
            <a:schemeClr val="accent1"/>
          </a:lnRef>
          <a:fillRef idx="0">
            <a:schemeClr val="accent1"/>
          </a:fillRef>
          <a:effectRef idx="1">
            <a:schemeClr val="accent1"/>
          </a:effectRef>
          <a:fontRef idx="minor">
            <a:schemeClr val="tx1"/>
          </a:fontRef>
        </p:style>
      </p:cxnSp>
      <p:sp>
        <p:nvSpPr>
          <p:cNvPr id="83" name="Rectangle 82"/>
          <p:cNvSpPr/>
          <p:nvPr/>
        </p:nvSpPr>
        <p:spPr>
          <a:xfrm>
            <a:off x="11911274" y="23241000"/>
            <a:ext cx="1905000" cy="12192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rgbClr val="000000"/>
                </a:solidFill>
              </a:rPr>
              <a:t>Hidden</a:t>
            </a:r>
          </a:p>
          <a:p>
            <a:pPr algn="ctr"/>
            <a:r>
              <a:rPr lang="en-US" sz="2800" b="1" dirty="0" smtClean="0">
                <a:solidFill>
                  <a:srgbClr val="000000"/>
                </a:solidFill>
              </a:rPr>
              <a:t>Impacts</a:t>
            </a:r>
            <a:endParaRPr lang="en-US" sz="2800" b="1" dirty="0">
              <a:solidFill>
                <a:srgbClr val="000000"/>
              </a:solidFill>
            </a:endParaRPr>
          </a:p>
        </p:txBody>
      </p:sp>
      <p:cxnSp>
        <p:nvCxnSpPr>
          <p:cNvPr id="84" name="Straight Connector 83"/>
          <p:cNvCxnSpPr/>
          <p:nvPr/>
        </p:nvCxnSpPr>
        <p:spPr>
          <a:xfrm>
            <a:off x="10768274" y="23850600"/>
            <a:ext cx="1066800" cy="0"/>
          </a:xfrm>
          <a:prstGeom prst="line">
            <a:avLst/>
          </a:prstGeom>
        </p:spPr>
        <p:style>
          <a:lnRef idx="2">
            <a:schemeClr val="accent1"/>
          </a:lnRef>
          <a:fillRef idx="0">
            <a:schemeClr val="accent1"/>
          </a:fillRef>
          <a:effectRef idx="1">
            <a:schemeClr val="accent1"/>
          </a:effectRef>
          <a:fontRef idx="minor">
            <a:schemeClr val="tx1"/>
          </a:fontRef>
        </p:style>
      </p:cxnSp>
      <p:sp>
        <p:nvSpPr>
          <p:cNvPr id="85" name="Up-Down Arrow 84"/>
          <p:cNvSpPr/>
          <p:nvPr/>
        </p:nvSpPr>
        <p:spPr>
          <a:xfrm>
            <a:off x="7720853" y="22631400"/>
            <a:ext cx="381000" cy="1600200"/>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Left-Up Arrow 85"/>
          <p:cNvSpPr/>
          <p:nvPr/>
        </p:nvSpPr>
        <p:spPr>
          <a:xfrm rot="5400000">
            <a:off x="3948953" y="24574500"/>
            <a:ext cx="1143000" cy="914400"/>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Rectangle 86"/>
          <p:cNvSpPr/>
          <p:nvPr/>
        </p:nvSpPr>
        <p:spPr>
          <a:xfrm>
            <a:off x="15874253" y="20129393"/>
            <a:ext cx="12268200" cy="2308324"/>
          </a:xfrm>
          <a:prstGeom prst="rect">
            <a:avLst/>
          </a:prstGeom>
          <a:noFill/>
          <a:ln>
            <a:noFill/>
          </a:ln>
        </p:spPr>
        <p:txBody>
          <a:bodyPr wrap="square">
            <a:spAutoFit/>
          </a:bodyPr>
          <a:lstStyle/>
          <a:p>
            <a:pPr marL="571500" lvl="0" indent="-571500">
              <a:buFont typeface="Arial"/>
              <a:buChar char="•"/>
            </a:pPr>
            <a:r>
              <a:rPr lang="en-US" sz="3600" dirty="0" smtClean="0">
                <a:latin typeface="Helvetica"/>
                <a:cs typeface="Helvetica"/>
              </a:rPr>
              <a:t>Data regarding wildlife conflict was collected using a survey throughout Sri Lanka</a:t>
            </a:r>
          </a:p>
          <a:p>
            <a:pPr marL="571500" lvl="0" indent="-571500">
              <a:buFont typeface="Arial"/>
              <a:buChar char="•"/>
            </a:pPr>
            <a:r>
              <a:rPr lang="en-US" sz="3600" dirty="0" smtClean="0">
                <a:latin typeface="Helvetica"/>
                <a:cs typeface="Helvetica"/>
              </a:rPr>
              <a:t>150 households were surveyed in total</a:t>
            </a:r>
          </a:p>
          <a:p>
            <a:pPr marL="571500" lvl="0" indent="-571500">
              <a:buFont typeface="Arial"/>
              <a:buChar char="•"/>
            </a:pPr>
            <a:endParaRPr lang="en-US" sz="3600" dirty="0" smtClean="0">
              <a:latin typeface="Helvetica"/>
              <a:cs typeface="Helvetica"/>
            </a:endParaRPr>
          </a:p>
        </p:txBody>
      </p:sp>
      <p:sp>
        <p:nvSpPr>
          <p:cNvPr id="88" name="Rectangle 87"/>
          <p:cNvSpPr/>
          <p:nvPr/>
        </p:nvSpPr>
        <p:spPr>
          <a:xfrm>
            <a:off x="15773400" y="7402863"/>
            <a:ext cx="7086600" cy="11172289"/>
          </a:xfrm>
          <a:prstGeom prst="rect">
            <a:avLst/>
          </a:prstGeom>
          <a:noFill/>
          <a:ln>
            <a:noFill/>
          </a:ln>
        </p:spPr>
        <p:txBody>
          <a:bodyPr wrap="square">
            <a:spAutoFit/>
          </a:bodyPr>
          <a:lstStyle/>
          <a:p>
            <a:pPr marL="571500" lvl="0" indent="-571500">
              <a:buFont typeface="Arial"/>
              <a:buChar char="•"/>
            </a:pPr>
            <a:r>
              <a:rPr lang="en-US" sz="3600" dirty="0">
                <a:latin typeface="Helvetica"/>
                <a:cs typeface="Helvetica"/>
              </a:rPr>
              <a:t>The largest subspecies of Asian elephant has lived on the small island of Sri Lanka for thousands of years. </a:t>
            </a:r>
            <a:endParaRPr lang="en-US" sz="3600" dirty="0" smtClean="0">
              <a:latin typeface="Helvetica"/>
              <a:cs typeface="Helvetica"/>
            </a:endParaRPr>
          </a:p>
          <a:p>
            <a:pPr marL="571500" lvl="0" indent="-571500">
              <a:buFont typeface="Arial"/>
              <a:buChar char="•"/>
            </a:pPr>
            <a:r>
              <a:rPr lang="en-US" sz="3600" dirty="0" smtClean="0">
                <a:latin typeface="Helvetica"/>
                <a:cs typeface="Helvetica"/>
              </a:rPr>
              <a:t>Without </a:t>
            </a:r>
            <a:r>
              <a:rPr lang="en-US" sz="3600" dirty="0">
                <a:latin typeface="Helvetica"/>
                <a:cs typeface="Helvetica"/>
              </a:rPr>
              <a:t>enough space to peacefully coexist, </a:t>
            </a:r>
            <a:r>
              <a:rPr lang="en-US" sz="3600" b="1" dirty="0">
                <a:latin typeface="Helvetica"/>
                <a:cs typeface="Helvetica"/>
              </a:rPr>
              <a:t>humans and elephants are in conflict over resources. </a:t>
            </a:r>
            <a:endParaRPr lang="en-US" sz="3600" b="1" dirty="0" smtClean="0">
              <a:latin typeface="Helvetica"/>
              <a:cs typeface="Helvetica"/>
            </a:endParaRPr>
          </a:p>
          <a:p>
            <a:pPr marL="571500" lvl="0" indent="-571500">
              <a:buFont typeface="Arial"/>
              <a:buChar char="•"/>
            </a:pPr>
            <a:r>
              <a:rPr lang="en-US" sz="3600" dirty="0" smtClean="0">
                <a:latin typeface="Helvetica"/>
                <a:cs typeface="Helvetica"/>
              </a:rPr>
              <a:t>As </a:t>
            </a:r>
            <a:r>
              <a:rPr lang="en-US" sz="3600" dirty="0">
                <a:latin typeface="Helvetica"/>
                <a:cs typeface="Helvetica"/>
              </a:rPr>
              <a:t>Sri Lankan farmers and families live in </a:t>
            </a:r>
            <a:r>
              <a:rPr lang="en-US" sz="3600" b="1" dirty="0">
                <a:latin typeface="Helvetica"/>
                <a:cs typeface="Helvetica"/>
              </a:rPr>
              <a:t>constant fear of an elephant attack</a:t>
            </a:r>
            <a:r>
              <a:rPr lang="en-US" sz="3600" dirty="0">
                <a:latin typeface="Helvetica"/>
                <a:cs typeface="Helvetica"/>
              </a:rPr>
              <a:t> on their fields and homes, elephants must also fight for their survival. </a:t>
            </a:r>
            <a:endParaRPr lang="en-US" sz="3600" dirty="0" smtClean="0">
              <a:latin typeface="Helvetica"/>
              <a:cs typeface="Helvetica"/>
            </a:endParaRPr>
          </a:p>
          <a:p>
            <a:pPr marL="571500" lvl="0" indent="-571500">
              <a:buFont typeface="Arial"/>
              <a:buChar char="•"/>
            </a:pPr>
            <a:r>
              <a:rPr lang="en-US" sz="3600" dirty="0" smtClean="0">
                <a:latin typeface="Helvetica"/>
                <a:cs typeface="Helvetica"/>
              </a:rPr>
              <a:t>The </a:t>
            </a:r>
            <a:r>
              <a:rPr lang="en-US" sz="3600" dirty="0">
                <a:latin typeface="Helvetica"/>
                <a:cs typeface="Helvetica"/>
              </a:rPr>
              <a:t>same animal that serves as a religious symbol and object of worship for many Sri Lankans has become one of the country's most dangerous enemies. </a:t>
            </a:r>
            <a:endParaRPr lang="en-US" sz="3600" dirty="0" smtClean="0">
              <a:latin typeface="Helvetica"/>
              <a:cs typeface="Helvetica"/>
            </a:endParaRPr>
          </a:p>
        </p:txBody>
      </p:sp>
      <p:sp>
        <p:nvSpPr>
          <p:cNvPr id="89" name="Rectangle 88"/>
          <p:cNvSpPr/>
          <p:nvPr/>
        </p:nvSpPr>
        <p:spPr>
          <a:xfrm>
            <a:off x="29718000" y="33147001"/>
            <a:ext cx="13356668" cy="4613194"/>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457200" rtlCol="0" anchor="t"/>
          <a:lstStyle/>
          <a:p>
            <a:pPr lvl="0" algn="ctr"/>
            <a:r>
              <a:rPr lang="en-US" sz="4800" b="1" dirty="0" smtClean="0">
                <a:solidFill>
                  <a:prstClr val="black"/>
                </a:solidFill>
                <a:latin typeface="Helvetica" pitchFamily="34" charset="0"/>
                <a:ea typeface="Tahoma" pitchFamily="34" charset="0"/>
                <a:cs typeface="Helvetica" pitchFamily="34" charset="0"/>
              </a:rPr>
              <a:t>Acknowledgements</a:t>
            </a:r>
          </a:p>
          <a:p>
            <a:endParaRPr lang="en-US" sz="3600" dirty="0" smtClean="0">
              <a:solidFill>
                <a:srgbClr val="000000"/>
              </a:solidFill>
              <a:latin typeface="Helvetica"/>
              <a:cs typeface="Helvetica"/>
            </a:endParaRPr>
          </a:p>
          <a:p>
            <a:r>
              <a:rPr lang="en-US" sz="3600" dirty="0" smtClean="0">
                <a:solidFill>
                  <a:srgbClr val="000000"/>
                </a:solidFill>
                <a:latin typeface="Helvetica"/>
                <a:cs typeface="Helvetica"/>
              </a:rPr>
              <a:t>We would like to thank </a:t>
            </a:r>
            <a:r>
              <a:rPr lang="en-US" sz="3600" dirty="0" err="1" smtClean="0">
                <a:solidFill>
                  <a:srgbClr val="000000"/>
                </a:solidFill>
                <a:latin typeface="Helvetica"/>
                <a:cs typeface="Helvetica"/>
              </a:rPr>
              <a:t>Shermin</a:t>
            </a:r>
            <a:r>
              <a:rPr lang="en-US" sz="3600" dirty="0" smtClean="0">
                <a:solidFill>
                  <a:srgbClr val="000000"/>
                </a:solidFill>
                <a:latin typeface="Helvetica"/>
                <a:cs typeface="Helvetica"/>
              </a:rPr>
              <a:t> </a:t>
            </a:r>
            <a:r>
              <a:rPr lang="en-US" sz="3600" dirty="0" err="1">
                <a:solidFill>
                  <a:srgbClr val="000000"/>
                </a:solidFill>
                <a:latin typeface="Helvetica"/>
                <a:cs typeface="Helvetica"/>
              </a:rPr>
              <a:t>DeSilva</a:t>
            </a:r>
            <a:r>
              <a:rPr lang="en-US" sz="3600" dirty="0">
                <a:solidFill>
                  <a:srgbClr val="000000"/>
                </a:solidFill>
                <a:latin typeface="Helvetica"/>
                <a:cs typeface="Helvetica"/>
              </a:rPr>
              <a:t> and the Trunks and Leaves </a:t>
            </a:r>
            <a:r>
              <a:rPr lang="en-US" sz="3600" dirty="0" smtClean="0">
                <a:solidFill>
                  <a:srgbClr val="000000"/>
                </a:solidFill>
                <a:latin typeface="Helvetica"/>
                <a:cs typeface="Helvetica"/>
              </a:rPr>
              <a:t>Group (</a:t>
            </a:r>
            <a:r>
              <a:rPr lang="en-US" sz="3600" dirty="0" smtClean="0">
                <a:solidFill>
                  <a:srgbClr val="000000"/>
                </a:solidFill>
                <a:latin typeface="Helvetica"/>
                <a:cs typeface="Helvetica"/>
                <a:hlinkClick r:id="rId10"/>
              </a:rPr>
              <a:t>http</a:t>
            </a:r>
            <a:r>
              <a:rPr lang="en-US" sz="3600" dirty="0">
                <a:solidFill>
                  <a:srgbClr val="000000"/>
                </a:solidFill>
                <a:latin typeface="Helvetica"/>
                <a:cs typeface="Helvetica"/>
                <a:hlinkClick r:id="rId10"/>
              </a:rPr>
              <a:t>://trunksnleaves.org</a:t>
            </a:r>
            <a:r>
              <a:rPr lang="en-US" sz="3600" dirty="0" smtClean="0">
                <a:solidFill>
                  <a:srgbClr val="000000"/>
                </a:solidFill>
                <a:latin typeface="Helvetica"/>
                <a:cs typeface="Helvetica"/>
                <a:hlinkClick r:id="rId10"/>
              </a:rPr>
              <a:t>/</a:t>
            </a:r>
            <a:r>
              <a:rPr lang="en-US" sz="3600" dirty="0" smtClean="0">
                <a:solidFill>
                  <a:srgbClr val="000000"/>
                </a:solidFill>
                <a:latin typeface="Helvetica"/>
                <a:cs typeface="Helvetica"/>
              </a:rPr>
              <a:t>) for providing us with data to analyze. Also, we would like to thank </a:t>
            </a:r>
            <a:r>
              <a:rPr lang="en-US" sz="3600" dirty="0" err="1" smtClean="0">
                <a:solidFill>
                  <a:srgbClr val="000000"/>
                </a:solidFill>
                <a:latin typeface="Helvetica"/>
                <a:cs typeface="Helvetica"/>
              </a:rPr>
              <a:t>Sahan</a:t>
            </a:r>
            <a:r>
              <a:rPr lang="en-US" sz="3600" dirty="0" smtClean="0">
                <a:solidFill>
                  <a:srgbClr val="000000"/>
                </a:solidFill>
                <a:latin typeface="Helvetica"/>
                <a:cs typeface="Helvetica"/>
              </a:rPr>
              <a:t> </a:t>
            </a:r>
            <a:r>
              <a:rPr lang="en-US" sz="3600" dirty="0" err="1" smtClean="0">
                <a:solidFill>
                  <a:srgbClr val="000000"/>
                </a:solidFill>
                <a:latin typeface="Helvetica"/>
                <a:cs typeface="Helvetica"/>
              </a:rPr>
              <a:t>Dissankayake</a:t>
            </a:r>
            <a:r>
              <a:rPr lang="en-US" sz="3600" dirty="0" smtClean="0">
                <a:solidFill>
                  <a:srgbClr val="000000"/>
                </a:solidFill>
                <a:latin typeface="Helvetica"/>
                <a:cs typeface="Helvetica"/>
              </a:rPr>
              <a:t> for all of his advice and hard work. </a:t>
            </a:r>
            <a:endParaRPr lang="en-US" sz="3600" b="1" dirty="0">
              <a:solidFill>
                <a:srgbClr val="000000"/>
              </a:solidFill>
              <a:latin typeface="Helvetica"/>
              <a:ea typeface="Tahoma" pitchFamily="34" charset="0"/>
              <a:cs typeface="Helvetica"/>
            </a:endParaRPr>
          </a:p>
          <a:p>
            <a:endParaRPr lang="en-US" sz="2400" dirty="0">
              <a:solidFill>
                <a:srgbClr val="000000"/>
              </a:solidFill>
              <a:latin typeface="Helvetica"/>
              <a:ea typeface="Tahoma" pitchFamily="34" charset="0"/>
              <a:cs typeface="Helvetica"/>
            </a:endParaRPr>
          </a:p>
        </p:txBody>
      </p:sp>
      <p:pic>
        <p:nvPicPr>
          <p:cNvPr id="90" name="Picture 89"/>
          <p:cNvPicPr>
            <a:picLocks noChangeAspect="1"/>
          </p:cNvPicPr>
          <p:nvPr/>
        </p:nvPicPr>
        <p:blipFill rotWithShape="1">
          <a:blip r:embed="rId11"/>
          <a:srcRect t="7419" b="22816"/>
          <a:stretch/>
        </p:blipFill>
        <p:spPr>
          <a:xfrm>
            <a:off x="2133600" y="32461200"/>
            <a:ext cx="11125200" cy="4837327"/>
          </a:xfrm>
          <a:prstGeom prst="rect">
            <a:avLst/>
          </a:prstGeom>
        </p:spPr>
      </p:pic>
    </p:spTree>
    <p:extLst>
      <p:ext uri="{BB962C8B-B14F-4D97-AF65-F5344CB8AC3E}">
        <p14:creationId xmlns:p14="http://schemas.microsoft.com/office/powerpoint/2010/main" val="26336740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8662</TotalTime>
  <Words>562</Words>
  <Application>Microsoft Macintosh PowerPoint</Application>
  <PresentationFormat>Custom</PresentationFormat>
  <Paragraphs>138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Sara Miller</cp:lastModifiedBy>
  <cp:revision>97</cp:revision>
  <cp:lastPrinted>2013-04-24T20:16:18Z</cp:lastPrinted>
  <dcterms:created xsi:type="dcterms:W3CDTF">2013-04-24T18:15:47Z</dcterms:created>
  <dcterms:modified xsi:type="dcterms:W3CDTF">2015-04-28T14:08:59Z</dcterms:modified>
</cp:coreProperties>
</file>