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20" d="100"/>
          <a:sy n="20" d="100"/>
        </p:scale>
        <p:origin x="-1248" y="-48"/>
      </p:cViewPr>
      <p:guideLst>
        <p:guide orient="horz" pos="12096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tier\Documents\Independent%20Study-%20Campaign%20Finance\Data%20for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Category</a:t>
            </a:r>
            <a:r>
              <a:rPr lang="es-ES_tradnl" baseline="0"/>
              <a:t> Breakdown of Total Expenditures Made in 2014 Midterm Elections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dLbls>
            <c:dLbl>
              <c:idx val="0"/>
              <c:layout>
                <c:manualLayout>
                  <c:x val="5.4059505448416888E-2"/>
                  <c:y val="-0.1215447504090237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$1,584.20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8681015388540346E-2"/>
                  <c:y val="0.10635012431355685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$1,105.80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7641390187051328E-2"/>
                  <c:y val="7.9338641991784919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$456.8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770018438416846E-2"/>
                  <c:y val="-6.9297665475431397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$344.2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4582004569016502E-2"/>
                  <c:y val="8.0903954802259884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$118.8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$40.1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$1.7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7.1484930363086063E-2"/>
                  <c:y val="-1.0750181651022435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$55.8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0104553941066645"/>
                  <c:y val="-1.8769122786205397E-3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$560.6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Sheet1!$A$1:$A$8</c:f>
              <c:strCache>
                <c:ptCount val="8"/>
                <c:pt idx="0">
                  <c:v>Candidates</c:v>
                </c:pt>
                <c:pt idx="1">
                  <c:v>Parties</c:v>
                </c:pt>
                <c:pt idx="2">
                  <c:v>Other</c:v>
                </c:pt>
                <c:pt idx="3">
                  <c:v>SuperPACs</c:v>
                </c:pt>
                <c:pt idx="4">
                  <c:v>501c</c:v>
                </c:pt>
                <c:pt idx="5">
                  <c:v>Trade Association</c:v>
                </c:pt>
                <c:pt idx="6">
                  <c:v>Labor Unions</c:v>
                </c:pt>
                <c:pt idx="7">
                  <c:v>Other</c:v>
                </c:pt>
              </c:strCache>
            </c:strRef>
          </c:cat>
          <c:val>
            <c:numRef>
              <c:f>Sheet1!$B$1:$B$8</c:f>
              <c:numCache>
                <c:formatCode>#,##0.00</c:formatCode>
                <c:ptCount val="8"/>
                <c:pt idx="0">
                  <c:v>1584.2</c:v>
                </c:pt>
                <c:pt idx="1">
                  <c:v>1105.8</c:v>
                </c:pt>
                <c:pt idx="2" formatCode="General">
                  <c:v>456.8</c:v>
                </c:pt>
                <c:pt idx="3" formatCode="General">
                  <c:v>344.2</c:v>
                </c:pt>
                <c:pt idx="4" formatCode="General">
                  <c:v>118.8</c:v>
                </c:pt>
                <c:pt idx="5" formatCode="General">
                  <c:v>40.1</c:v>
                </c:pt>
                <c:pt idx="6" formatCode="General">
                  <c:v>1.7</c:v>
                </c:pt>
                <c:pt idx="7" formatCode="General">
                  <c:v>55.8</c:v>
                </c:pt>
              </c:numCache>
            </c:numRef>
          </c:val>
        </c:ser>
        <c:ser>
          <c:idx val="1"/>
          <c:order val="1"/>
          <c:cat>
            <c:strRef>
              <c:f>Sheet1!$A$1:$A$8</c:f>
              <c:strCache>
                <c:ptCount val="8"/>
                <c:pt idx="0">
                  <c:v>Candidates</c:v>
                </c:pt>
                <c:pt idx="1">
                  <c:v>Parties</c:v>
                </c:pt>
                <c:pt idx="2">
                  <c:v>Other</c:v>
                </c:pt>
                <c:pt idx="3">
                  <c:v>SuperPACs</c:v>
                </c:pt>
                <c:pt idx="4">
                  <c:v>501c</c:v>
                </c:pt>
                <c:pt idx="5">
                  <c:v>Trade Association</c:v>
                </c:pt>
                <c:pt idx="6">
                  <c:v>Labor Unions</c:v>
                </c:pt>
                <c:pt idx="7">
                  <c:v>Other</c:v>
                </c:pt>
              </c:strCache>
            </c:strRef>
          </c:cat>
          <c:val>
            <c:numRef>
              <c:f>Sheet1!$C$1:$C$8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cat>
            <c:strRef>
              <c:f>Sheet1!$A$1:$A$8</c:f>
              <c:strCache>
                <c:ptCount val="8"/>
                <c:pt idx="0">
                  <c:v>Candidates</c:v>
                </c:pt>
                <c:pt idx="1">
                  <c:v>Parties</c:v>
                </c:pt>
                <c:pt idx="2">
                  <c:v>Other</c:v>
                </c:pt>
                <c:pt idx="3">
                  <c:v>SuperPACs</c:v>
                </c:pt>
                <c:pt idx="4">
                  <c:v>501c</c:v>
                </c:pt>
                <c:pt idx="5">
                  <c:v>Trade Association</c:v>
                </c:pt>
                <c:pt idx="6">
                  <c:v>Labor Unions</c:v>
                </c:pt>
                <c:pt idx="7">
                  <c:v>Other</c:v>
                </c:pt>
              </c:strCache>
            </c:strRef>
          </c:cat>
          <c:val>
            <c:numRef>
              <c:f>Sheet1!$D$1:$D$8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5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Disclosure</a:t>
            </a:r>
            <a:r>
              <a:rPr lang="es-ES_tradnl" baseline="0"/>
              <a:t> of Donors by Ideology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Sheet1!$A$54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$41.2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$113.7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$12.1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Sheet1!$B$53:$D$53</c:f>
              <c:strCache>
                <c:ptCount val="3"/>
                <c:pt idx="0">
                  <c:v>Conservative</c:v>
                </c:pt>
                <c:pt idx="1">
                  <c:v>Liberal</c:v>
                </c:pt>
                <c:pt idx="2">
                  <c:v>Neutral</c:v>
                </c:pt>
              </c:strCache>
            </c:strRef>
          </c:cat>
          <c:val>
            <c:numRef>
              <c:f>Sheet1!$B$54:$D$54</c:f>
              <c:numCache>
                <c:formatCode>General</c:formatCode>
                <c:ptCount val="3"/>
                <c:pt idx="0">
                  <c:v>41.2</c:v>
                </c:pt>
                <c:pt idx="1">
                  <c:v>113.7</c:v>
                </c:pt>
                <c:pt idx="2">
                  <c:v>12.1</c:v>
                </c:pt>
              </c:numCache>
            </c:numRef>
          </c:val>
        </c:ser>
        <c:ser>
          <c:idx val="1"/>
          <c:order val="1"/>
          <c:tx>
            <c:strRef>
              <c:f>Sheet1!$A$55</c:f>
              <c:strCache>
                <c:ptCount val="1"/>
                <c:pt idx="0">
                  <c:v>No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$78.3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$16.5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$10.7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Sheet1!$B$53:$D$53</c:f>
              <c:strCache>
                <c:ptCount val="3"/>
                <c:pt idx="0">
                  <c:v>Conservative</c:v>
                </c:pt>
                <c:pt idx="1">
                  <c:v>Liberal</c:v>
                </c:pt>
                <c:pt idx="2">
                  <c:v>Neutral</c:v>
                </c:pt>
              </c:strCache>
            </c:strRef>
          </c:cat>
          <c:val>
            <c:numRef>
              <c:f>Sheet1!$B$55:$D$55</c:f>
              <c:numCache>
                <c:formatCode>General</c:formatCode>
                <c:ptCount val="3"/>
                <c:pt idx="0">
                  <c:v>78.3</c:v>
                </c:pt>
                <c:pt idx="1">
                  <c:v>16.5</c:v>
                </c:pt>
                <c:pt idx="2">
                  <c:v>10.7</c:v>
                </c:pt>
              </c:numCache>
            </c:numRef>
          </c:val>
        </c:ser>
        <c:ser>
          <c:idx val="2"/>
          <c:order val="2"/>
          <c:tx>
            <c:strRef>
              <c:f>Sheet1!$A$56</c:f>
              <c:strCache>
                <c:ptCount val="1"/>
                <c:pt idx="0">
                  <c:v>Partial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$150.8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$73.1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$6.9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Sheet1!$B$53:$D$53</c:f>
              <c:strCache>
                <c:ptCount val="3"/>
                <c:pt idx="0">
                  <c:v>Conservative</c:v>
                </c:pt>
                <c:pt idx="1">
                  <c:v>Liberal</c:v>
                </c:pt>
                <c:pt idx="2">
                  <c:v>Neutral</c:v>
                </c:pt>
              </c:strCache>
            </c:strRef>
          </c:cat>
          <c:val>
            <c:numRef>
              <c:f>Sheet1!$B$56:$D$56</c:f>
              <c:numCache>
                <c:formatCode>General</c:formatCode>
                <c:ptCount val="3"/>
                <c:pt idx="0">
                  <c:v>150.80000000000001</c:v>
                </c:pt>
                <c:pt idx="1">
                  <c:v>73.099999999999994</c:v>
                </c:pt>
                <c:pt idx="2">
                  <c:v>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425472"/>
        <c:axId val="142468224"/>
      </c:barChart>
      <c:catAx>
        <c:axId val="142425472"/>
        <c:scaling>
          <c:orientation val="minMax"/>
        </c:scaling>
        <c:delete val="0"/>
        <c:axPos val="b"/>
        <c:majorTickMark val="out"/>
        <c:minorTickMark val="none"/>
        <c:tickLblPos val="nextTo"/>
        <c:crossAx val="142468224"/>
        <c:crosses val="autoZero"/>
        <c:auto val="1"/>
        <c:lblAlgn val="ctr"/>
        <c:lblOffset val="100"/>
        <c:noMultiLvlLbl val="0"/>
      </c:catAx>
      <c:valAx>
        <c:axId val="142468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4254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Amount of Money</a:t>
            </a:r>
            <a:r>
              <a:rPr lang="es-ES_tradnl" baseline="0"/>
              <a:t> Spent </a:t>
            </a:r>
            <a:r>
              <a:rPr lang="es-ES_tradnl"/>
              <a:t>For/Against Candidates</a:t>
            </a:r>
            <a:r>
              <a:rPr lang="es-ES_tradnl" baseline="0"/>
              <a:t>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Sheet1!$B$66</c:f>
              <c:strCache>
                <c:ptCount val="1"/>
                <c:pt idx="0">
                  <c:v>Amount of Money Spent For/Against Candidates</c:v>
                </c:pt>
              </c:strCache>
            </c:strRef>
          </c:tx>
          <c:dLbls>
            <c:dLbl>
              <c:idx val="0"/>
              <c:layout>
                <c:manualLayout>
                  <c:x val="-0.14545753963039665"/>
                  <c:y val="-0.143067605502237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$365.9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549061175045428"/>
                  <c:y val="7.44040584178417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$96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242835480716837E-2"/>
                  <c:y val="0.1158547682357052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$41.4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Sheet1!$A$67:$A$69</c:f>
              <c:strCache>
                <c:ptCount val="3"/>
                <c:pt idx="0">
                  <c:v>Top 66 Senate Candidates</c:v>
                </c:pt>
                <c:pt idx="1">
                  <c:v>Top 110 House Candidates</c:v>
                </c:pt>
                <c:pt idx="2">
                  <c:v>Remaining 1,490 Candidates</c:v>
                </c:pt>
              </c:strCache>
            </c:strRef>
          </c:cat>
          <c:val>
            <c:numRef>
              <c:f>Sheet1!$B$67:$B$69</c:f>
              <c:numCache>
                <c:formatCode>General</c:formatCode>
                <c:ptCount val="3"/>
                <c:pt idx="0">
                  <c:v>365.9</c:v>
                </c:pt>
                <c:pt idx="1">
                  <c:v>96</c:v>
                </c:pt>
                <c:pt idx="2">
                  <c:v>41.4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Amount of Money Spent For/Against Top Candidates (in millions of $)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Sheet1!$B$71</c:f>
              <c:strCache>
                <c:ptCount val="1"/>
                <c:pt idx="0">
                  <c:v>Amount of Money Spent For/Against Candidates</c:v>
                </c:pt>
              </c:strCache>
            </c:strRef>
          </c:tx>
          <c:dLbls>
            <c:dLbl>
              <c:idx val="0"/>
              <c:layout>
                <c:manualLayout>
                  <c:x val="-0.16599826687084202"/>
                  <c:y val="-3.899647152261757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$277.5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7462394799179532E-2"/>
                  <c:y val="-0.128974401311403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$38.2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946587061080266"/>
                  <c:y val="7.401641362175495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$187.6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Sheet1!$A$72:$A$74</c:f>
              <c:strCache>
                <c:ptCount val="3"/>
                <c:pt idx="0">
                  <c:v>Top 15 Senate Candidates</c:v>
                </c:pt>
                <c:pt idx="1">
                  <c:v>Top 15 House Candidates</c:v>
                </c:pt>
                <c:pt idx="2">
                  <c:v>Remaining 1636 Candidates</c:v>
                </c:pt>
              </c:strCache>
            </c:strRef>
          </c:cat>
          <c:val>
            <c:numRef>
              <c:f>Sheet1!$B$72:$B$74</c:f>
              <c:numCache>
                <c:formatCode>General</c:formatCode>
                <c:ptCount val="3"/>
                <c:pt idx="0">
                  <c:v>277.5</c:v>
                </c:pt>
                <c:pt idx="1">
                  <c:v>38.200000000000003</c:v>
                </c:pt>
                <c:pt idx="2">
                  <c:v>187.6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Independent</a:t>
            </a:r>
            <a:r>
              <a:rPr lang="es-ES_tradnl" baseline="0"/>
              <a:t> Expenditures Made For/Against Top Senate Candidates by Top Groups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Sheet1!$B$76</c:f>
              <c:strCache>
                <c:ptCount val="1"/>
                <c:pt idx="0">
                  <c:v>Amount Spent For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$19.2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$8.8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$11.2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$5.3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$7.9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$6.1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$0.3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$6.6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$2.2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$1.9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$3.4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$5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$0.6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$0.6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$4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Sheet1!$A$77:$A$91</c:f>
              <c:strCache>
                <c:ptCount val="15"/>
                <c:pt idx="0">
                  <c:v>Thom Tillis (R-NC)</c:v>
                </c:pt>
                <c:pt idx="1">
                  <c:v>Cory Gardner (R-CO)</c:v>
                </c:pt>
                <c:pt idx="2">
                  <c:v>Joni Ernst (R-IA)</c:v>
                </c:pt>
                <c:pt idx="3">
                  <c:v>Mark Udall (D-CO)</c:v>
                </c:pt>
                <c:pt idx="4">
                  <c:v>Tom Cotton (R-AR)</c:v>
                </c:pt>
                <c:pt idx="5">
                  <c:v>Kay Hagan (D-NC)</c:v>
                </c:pt>
                <c:pt idx="6">
                  <c:v>Alison Grimes (D-KY)</c:v>
                </c:pt>
                <c:pt idx="7">
                  <c:v>Mark Begich (D-AK)</c:v>
                </c:pt>
                <c:pt idx="8">
                  <c:v>Bruce Braley (D-IA)</c:v>
                </c:pt>
                <c:pt idx="9">
                  <c:v>Dan Sullivan (R-AK)</c:v>
                </c:pt>
                <c:pt idx="10">
                  <c:v>Scott Brown (R-NH)</c:v>
                </c:pt>
                <c:pt idx="11">
                  <c:v>Mitch McConnell (R-KY)</c:v>
                </c:pt>
                <c:pt idx="12">
                  <c:v>Mark Pryor (D-AR)</c:v>
                </c:pt>
                <c:pt idx="13">
                  <c:v>Terri Lyn Land (R-MI)</c:v>
                </c:pt>
                <c:pt idx="14">
                  <c:v>Gary Peters (D-MI)</c:v>
                </c:pt>
              </c:strCache>
            </c:strRef>
          </c:cat>
          <c:val>
            <c:numRef>
              <c:f>Sheet1!$B$77:$B$91</c:f>
              <c:numCache>
                <c:formatCode>General</c:formatCode>
                <c:ptCount val="15"/>
                <c:pt idx="0">
                  <c:v>19.2</c:v>
                </c:pt>
                <c:pt idx="1">
                  <c:v>8.8000000000000007</c:v>
                </c:pt>
                <c:pt idx="2">
                  <c:v>11.2</c:v>
                </c:pt>
                <c:pt idx="3">
                  <c:v>5.3</c:v>
                </c:pt>
                <c:pt idx="4">
                  <c:v>7.9</c:v>
                </c:pt>
                <c:pt idx="5">
                  <c:v>6.1</c:v>
                </c:pt>
                <c:pt idx="6">
                  <c:v>0.3</c:v>
                </c:pt>
                <c:pt idx="7">
                  <c:v>6.6</c:v>
                </c:pt>
                <c:pt idx="8">
                  <c:v>2.2000000000000002</c:v>
                </c:pt>
                <c:pt idx="9">
                  <c:v>1.9</c:v>
                </c:pt>
                <c:pt idx="10">
                  <c:v>3.4</c:v>
                </c:pt>
                <c:pt idx="11">
                  <c:v>5</c:v>
                </c:pt>
                <c:pt idx="12">
                  <c:v>0.6</c:v>
                </c:pt>
                <c:pt idx="13">
                  <c:v>0.6</c:v>
                </c:pt>
                <c:pt idx="14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Sheet1!$C$76</c:f>
              <c:strCache>
                <c:ptCount val="1"/>
                <c:pt idx="0">
                  <c:v>Amount Spent Against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$25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$21.2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$14.3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$17.6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$10.1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$11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$16.8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$9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$11.5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$11.6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$9.4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$7.2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$11.2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$10.6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$6.2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Sheet1!$A$77:$A$91</c:f>
              <c:strCache>
                <c:ptCount val="15"/>
                <c:pt idx="0">
                  <c:v>Thom Tillis (R-NC)</c:v>
                </c:pt>
                <c:pt idx="1">
                  <c:v>Cory Gardner (R-CO)</c:v>
                </c:pt>
                <c:pt idx="2">
                  <c:v>Joni Ernst (R-IA)</c:v>
                </c:pt>
                <c:pt idx="3">
                  <c:v>Mark Udall (D-CO)</c:v>
                </c:pt>
                <c:pt idx="4">
                  <c:v>Tom Cotton (R-AR)</c:v>
                </c:pt>
                <c:pt idx="5">
                  <c:v>Kay Hagan (D-NC)</c:v>
                </c:pt>
                <c:pt idx="6">
                  <c:v>Alison Grimes (D-KY)</c:v>
                </c:pt>
                <c:pt idx="7">
                  <c:v>Mark Begich (D-AK)</c:v>
                </c:pt>
                <c:pt idx="8">
                  <c:v>Bruce Braley (D-IA)</c:v>
                </c:pt>
                <c:pt idx="9">
                  <c:v>Dan Sullivan (R-AK)</c:v>
                </c:pt>
                <c:pt idx="10">
                  <c:v>Scott Brown (R-NH)</c:v>
                </c:pt>
                <c:pt idx="11">
                  <c:v>Mitch McConnell (R-KY)</c:v>
                </c:pt>
                <c:pt idx="12">
                  <c:v>Mark Pryor (D-AR)</c:v>
                </c:pt>
                <c:pt idx="13">
                  <c:v>Terri Lyn Land (R-MI)</c:v>
                </c:pt>
                <c:pt idx="14">
                  <c:v>Gary Peters (D-MI)</c:v>
                </c:pt>
              </c:strCache>
            </c:strRef>
          </c:cat>
          <c:val>
            <c:numRef>
              <c:f>Sheet1!$C$77:$C$91</c:f>
              <c:numCache>
                <c:formatCode>General</c:formatCode>
                <c:ptCount val="15"/>
                <c:pt idx="0">
                  <c:v>25</c:v>
                </c:pt>
                <c:pt idx="1">
                  <c:v>21.2</c:v>
                </c:pt>
                <c:pt idx="2">
                  <c:v>14.3</c:v>
                </c:pt>
                <c:pt idx="3">
                  <c:v>17.600000000000001</c:v>
                </c:pt>
                <c:pt idx="4">
                  <c:v>10.1</c:v>
                </c:pt>
                <c:pt idx="5">
                  <c:v>11</c:v>
                </c:pt>
                <c:pt idx="6">
                  <c:v>16.8</c:v>
                </c:pt>
                <c:pt idx="7">
                  <c:v>9</c:v>
                </c:pt>
                <c:pt idx="8">
                  <c:v>11.5</c:v>
                </c:pt>
                <c:pt idx="9">
                  <c:v>11.6</c:v>
                </c:pt>
                <c:pt idx="10">
                  <c:v>9.4</c:v>
                </c:pt>
                <c:pt idx="11">
                  <c:v>7.2</c:v>
                </c:pt>
                <c:pt idx="12">
                  <c:v>11.2</c:v>
                </c:pt>
                <c:pt idx="13">
                  <c:v>10.6</c:v>
                </c:pt>
                <c:pt idx="14">
                  <c:v>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9285248"/>
        <c:axId val="159286784"/>
      </c:barChart>
      <c:catAx>
        <c:axId val="159285248"/>
        <c:scaling>
          <c:orientation val="minMax"/>
        </c:scaling>
        <c:delete val="0"/>
        <c:axPos val="b"/>
        <c:majorTickMark val="out"/>
        <c:minorTickMark val="none"/>
        <c:tickLblPos val="nextTo"/>
        <c:crossAx val="159286784"/>
        <c:crosses val="autoZero"/>
        <c:auto val="1"/>
        <c:lblAlgn val="ctr"/>
        <c:lblOffset val="100"/>
        <c:noMultiLvlLbl val="0"/>
      </c:catAx>
      <c:valAx>
        <c:axId val="15928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2852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Total Outside Expenditures Made by Top Groups in the Top 7 Senate Races</a:t>
            </a:r>
            <a:r>
              <a:rPr lang="es-ES_tradnl" baseline="0"/>
              <a:t>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Sheet1!$B$93</c:f>
              <c:strCache>
                <c:ptCount val="1"/>
                <c:pt idx="0">
                  <c:v>Total Outside Expenditures Made by Top Groups</c:v>
                </c:pt>
              </c:strCache>
            </c:strRef>
          </c:tx>
          <c:dLbls>
            <c:dLbl>
              <c:idx val="0"/>
              <c:layout>
                <c:manualLayout>
                  <c:x val="-7.0087247766269622E-2"/>
                  <c:y val="0.1190089082582155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$61.4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580890028523572"/>
                  <c:y val="6.3871011271109071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$52.9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3475633463550135"/>
                  <c:y val="-1.7887768166754536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$40.7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0009184425732957"/>
                  <c:y val="-6.5673202520719232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$29.8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2436681025424785E-2"/>
                  <c:y val="-0.10397319979404666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$29.4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2653951647515233E-2"/>
                  <c:y val="-0.11934227880963427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$29.1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2721334905882766E-3"/>
                  <c:y val="-0.12765962528353911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$21.4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15634315766272366"/>
                  <c:y val="1.6174741100449225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$238.6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Sheet1!$A$94:$A$101</c:f>
              <c:strCache>
                <c:ptCount val="8"/>
                <c:pt idx="0">
                  <c:v>North Carolina</c:v>
                </c:pt>
                <c:pt idx="1">
                  <c:v>Colorado</c:v>
                </c:pt>
                <c:pt idx="2">
                  <c:v>Iowa</c:v>
                </c:pt>
                <c:pt idx="3">
                  <c:v>Arkansas</c:v>
                </c:pt>
                <c:pt idx="4">
                  <c:v>Kentucky</c:v>
                </c:pt>
                <c:pt idx="5">
                  <c:v>Alaska</c:v>
                </c:pt>
                <c:pt idx="6">
                  <c:v>Michigan</c:v>
                </c:pt>
                <c:pt idx="7">
                  <c:v>Remaining 465 Senate and House Races</c:v>
                </c:pt>
              </c:strCache>
            </c:strRef>
          </c:cat>
          <c:val>
            <c:numRef>
              <c:f>Sheet1!$B$94:$B$101</c:f>
              <c:numCache>
                <c:formatCode>General</c:formatCode>
                <c:ptCount val="8"/>
                <c:pt idx="0">
                  <c:v>61.4</c:v>
                </c:pt>
                <c:pt idx="1">
                  <c:v>52.9</c:v>
                </c:pt>
                <c:pt idx="2">
                  <c:v>40.700000000000003</c:v>
                </c:pt>
                <c:pt idx="3">
                  <c:v>29.8</c:v>
                </c:pt>
                <c:pt idx="4">
                  <c:v>29.4</c:v>
                </c:pt>
                <c:pt idx="5">
                  <c:v>29.1</c:v>
                </c:pt>
                <c:pt idx="6">
                  <c:v>21.4</c:v>
                </c:pt>
                <c:pt idx="7">
                  <c:v>238.6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Positive</a:t>
            </a:r>
            <a:r>
              <a:rPr lang="es-ES_tradnl" baseline="0"/>
              <a:t> vs. Negative Spending in Top 7 Senate Races by Top Groups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Sheet1!$B$103</c:f>
              <c:strCache>
                <c:ptCount val="1"/>
                <c:pt idx="0">
                  <c:v>Amount Spent For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$25.3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$14.1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$13.4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$8.5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$5.3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$8.5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$4.6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Sheet1!$A$104:$A$110</c:f>
              <c:strCache>
                <c:ptCount val="7"/>
                <c:pt idx="0">
                  <c:v>North Carolina</c:v>
                </c:pt>
                <c:pt idx="1">
                  <c:v>Colorado</c:v>
                </c:pt>
                <c:pt idx="2">
                  <c:v>Iowa</c:v>
                </c:pt>
                <c:pt idx="3">
                  <c:v>Arkansas</c:v>
                </c:pt>
                <c:pt idx="4">
                  <c:v>Kentucky</c:v>
                </c:pt>
                <c:pt idx="5">
                  <c:v>Alaska</c:v>
                </c:pt>
                <c:pt idx="6">
                  <c:v>Michigan</c:v>
                </c:pt>
              </c:strCache>
            </c:strRef>
          </c:cat>
          <c:val>
            <c:numRef>
              <c:f>Sheet1!$B$104:$B$110</c:f>
              <c:numCache>
                <c:formatCode>General</c:formatCode>
                <c:ptCount val="7"/>
                <c:pt idx="0">
                  <c:v>25.3</c:v>
                </c:pt>
                <c:pt idx="1">
                  <c:v>14.1</c:v>
                </c:pt>
                <c:pt idx="2">
                  <c:v>13.4</c:v>
                </c:pt>
                <c:pt idx="3">
                  <c:v>8.5</c:v>
                </c:pt>
                <c:pt idx="4">
                  <c:v>5.3</c:v>
                </c:pt>
                <c:pt idx="5">
                  <c:v>8.5</c:v>
                </c:pt>
                <c:pt idx="6">
                  <c:v>4.5999999999999996</c:v>
                </c:pt>
              </c:numCache>
            </c:numRef>
          </c:val>
        </c:ser>
        <c:ser>
          <c:idx val="1"/>
          <c:order val="1"/>
          <c:tx>
            <c:strRef>
              <c:f>Sheet1!$C$103</c:f>
              <c:strCache>
                <c:ptCount val="1"/>
                <c:pt idx="0">
                  <c:v>Amount Spent Against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$36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$38.8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$25.8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$21.3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$24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$20.6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$16.8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Sheet1!$A$104:$A$110</c:f>
              <c:strCache>
                <c:ptCount val="7"/>
                <c:pt idx="0">
                  <c:v>North Carolina</c:v>
                </c:pt>
                <c:pt idx="1">
                  <c:v>Colorado</c:v>
                </c:pt>
                <c:pt idx="2">
                  <c:v>Iowa</c:v>
                </c:pt>
                <c:pt idx="3">
                  <c:v>Arkansas</c:v>
                </c:pt>
                <c:pt idx="4">
                  <c:v>Kentucky</c:v>
                </c:pt>
                <c:pt idx="5">
                  <c:v>Alaska</c:v>
                </c:pt>
                <c:pt idx="6">
                  <c:v>Michigan</c:v>
                </c:pt>
              </c:strCache>
            </c:strRef>
          </c:cat>
          <c:val>
            <c:numRef>
              <c:f>Sheet1!$C$104:$C$110</c:f>
              <c:numCache>
                <c:formatCode>General</c:formatCode>
                <c:ptCount val="7"/>
                <c:pt idx="0">
                  <c:v>36</c:v>
                </c:pt>
                <c:pt idx="1">
                  <c:v>38.799999999999997</c:v>
                </c:pt>
                <c:pt idx="2">
                  <c:v>25.8</c:v>
                </c:pt>
                <c:pt idx="3">
                  <c:v>21.3</c:v>
                </c:pt>
                <c:pt idx="4">
                  <c:v>24</c:v>
                </c:pt>
                <c:pt idx="5">
                  <c:v>20.6</c:v>
                </c:pt>
                <c:pt idx="6">
                  <c:v>16.8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164352"/>
        <c:axId val="138974336"/>
      </c:barChart>
      <c:catAx>
        <c:axId val="168164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8974336"/>
        <c:crosses val="autoZero"/>
        <c:auto val="1"/>
        <c:lblAlgn val="ctr"/>
        <c:lblOffset val="100"/>
        <c:noMultiLvlLbl val="0"/>
      </c:catAx>
      <c:valAx>
        <c:axId val="138974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164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 Outside Spending by Top Groups (in</a:t>
            </a:r>
            <a:r>
              <a:rPr lang="en-US" baseline="0"/>
              <a:t> millions of $)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Outside Spending by Top Groups</c:v>
                </c:pt>
              </c:strCache>
            </c:strRef>
          </c:tx>
          <c:dLbls>
            <c:dLbl>
              <c:idx val="0"/>
              <c:layout>
                <c:manualLayout>
                  <c:x val="-0.13844554815263477"/>
                  <c:y val="9.2862620567490797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$191.0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6776579850595605E-2"/>
                  <c:y val="-0.1547826274802069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$99.1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5058590753078936E-2"/>
                  <c:y val="-0.13151744920773781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$84.9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1303290934786998"/>
                  <c:y val="-2.1147294859747468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$55.6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570918635170604"/>
                  <c:y val="3.875031053217113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$27.0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3319116360454941E-3"/>
                  <c:y val="1.4278215223097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$18.2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37139107611548E-2"/>
                  <c:y val="2.15263196267133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$14.8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2783902012248468E-2"/>
                  <c:y val="1.39209682123067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$12.7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4999878861296148E-2"/>
                  <c:y val="0.1408569607811369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$52.6</a:t>
                    </a:r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Sheet1!$A$2:$A$10</c:f>
              <c:strCache>
                <c:ptCount val="9"/>
                <c:pt idx="0">
                  <c:v>Top 5 Groups</c:v>
                </c:pt>
                <c:pt idx="1">
                  <c:v>Next 5 Groups</c:v>
                </c:pt>
                <c:pt idx="2">
                  <c:v>Next 10 Groups</c:v>
                </c:pt>
                <c:pt idx="3">
                  <c:v>Next 10 Groups</c:v>
                </c:pt>
                <c:pt idx="4">
                  <c:v>Next 10 Groups</c:v>
                </c:pt>
                <c:pt idx="5">
                  <c:v>Next 10 Groups</c:v>
                </c:pt>
                <c:pt idx="6">
                  <c:v>Next 10 Groups</c:v>
                </c:pt>
                <c:pt idx="7">
                  <c:v>Next 11 Groups</c:v>
                </c:pt>
                <c:pt idx="8">
                  <c:v>Remaining 359 Groups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34.369999999999997</c:v>
                </c:pt>
                <c:pt idx="1">
                  <c:v>17.829999999999998</c:v>
                </c:pt>
                <c:pt idx="2">
                  <c:v>15.26</c:v>
                </c:pt>
                <c:pt idx="3">
                  <c:v>10</c:v>
                </c:pt>
                <c:pt idx="4">
                  <c:v>4.84</c:v>
                </c:pt>
                <c:pt idx="5">
                  <c:v>3.28</c:v>
                </c:pt>
                <c:pt idx="6">
                  <c:v>2.67</c:v>
                </c:pt>
                <c:pt idx="7">
                  <c:v>2.25</c:v>
                </c:pt>
                <c:pt idx="8">
                  <c:v>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 Outside Spending by Top Groups (in</a:t>
            </a:r>
            <a:r>
              <a:rPr lang="en-US" baseline="0"/>
              <a:t> millions of $)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Outside Spending by Top Groups</c:v>
                </c:pt>
              </c:strCache>
            </c:strRef>
          </c:tx>
          <c:dLbls>
            <c:dLbl>
              <c:idx val="0"/>
              <c:layout>
                <c:manualLayout>
                  <c:x val="-0.13844554815263477"/>
                  <c:y val="9.2862620567490797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$191.0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6776579850595605E-2"/>
                  <c:y val="-0.1547826274802069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$99.1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5058590753078936E-2"/>
                  <c:y val="-0.13151744920773781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$84.9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1303290934786998"/>
                  <c:y val="-2.1147294859747468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$55.6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570918635170604"/>
                  <c:y val="3.875031053217113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$27.0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3319116360454941E-3"/>
                  <c:y val="1.4278215223097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$18.2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37139107611548E-2"/>
                  <c:y val="2.15263196267133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$14.8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2783902012248468E-2"/>
                  <c:y val="1.39209682123067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$12.7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4999878861296148E-2"/>
                  <c:y val="0.1408569607811369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$52.6</a:t>
                    </a:r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Sheet1!$A$2:$A$10</c:f>
              <c:strCache>
                <c:ptCount val="9"/>
                <c:pt idx="0">
                  <c:v>Top 5 Groups</c:v>
                </c:pt>
                <c:pt idx="1">
                  <c:v>Next 5 Groups</c:v>
                </c:pt>
                <c:pt idx="2">
                  <c:v>Next 10 Groups</c:v>
                </c:pt>
                <c:pt idx="3">
                  <c:v>Next 10 Groups</c:v>
                </c:pt>
                <c:pt idx="4">
                  <c:v>Next 10 Groups</c:v>
                </c:pt>
                <c:pt idx="5">
                  <c:v>Next 10 Groups</c:v>
                </c:pt>
                <c:pt idx="6">
                  <c:v>Next 10 Groups</c:v>
                </c:pt>
                <c:pt idx="7">
                  <c:v>Next 11 Groups</c:v>
                </c:pt>
                <c:pt idx="8">
                  <c:v>Remaining 359 Groups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34.369999999999997</c:v>
                </c:pt>
                <c:pt idx="1">
                  <c:v>17.829999999999998</c:v>
                </c:pt>
                <c:pt idx="2">
                  <c:v>15.26</c:v>
                </c:pt>
                <c:pt idx="3">
                  <c:v>10</c:v>
                </c:pt>
                <c:pt idx="4">
                  <c:v>4.84</c:v>
                </c:pt>
                <c:pt idx="5">
                  <c:v>3.28</c:v>
                </c:pt>
                <c:pt idx="6">
                  <c:v>2.67</c:v>
                </c:pt>
                <c:pt idx="7">
                  <c:v>2.25</c:v>
                </c:pt>
                <c:pt idx="8">
                  <c:v>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Amount Spent by Group Type Among Top 71 Groups (in millions of $)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Sheet1!$B$27</c:f>
              <c:strCache>
                <c:ptCount val="1"/>
                <c:pt idx="0">
                  <c:v>Amount Spent by Group Type Among Top 71 Groups</c:v>
                </c:pt>
              </c:strCache>
            </c:strRef>
          </c:tx>
          <c:dLbls>
            <c:dLbl>
              <c:idx val="0"/>
              <c:layout>
                <c:manualLayout>
                  <c:x val="-0.15340591944041496"/>
                  <c:y val="8.1740468524770626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$190.7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021672360949493E-2"/>
                  <c:y val="-0.15784400937832238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$109.9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1695152900891186"/>
                  <c:y val="-6.673349699740154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$86.6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1476731717431539"/>
                  <c:y val="7.2548036808861738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$62.2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433259677485198E-2"/>
                  <c:y val="0.11294652018180659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$35.8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4396611480692722E-3"/>
                  <c:y val="6.786389290690364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$13.3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8759061306267E-2"/>
                  <c:y val="1.01141082741669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$4.9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Sheet1!$A$28:$A$34</c:f>
              <c:strCache>
                <c:ptCount val="7"/>
                <c:pt idx="0">
                  <c:v>SuperPAC</c:v>
                </c:pt>
                <c:pt idx="1">
                  <c:v>Both SuperPAC and 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  <c:pt idx="6">
                  <c:v>Other</c:v>
                </c:pt>
              </c:strCache>
            </c:strRef>
          </c:cat>
          <c:val>
            <c:numRef>
              <c:f>Sheet1!$B$28:$B$34</c:f>
              <c:numCache>
                <c:formatCode>General</c:formatCode>
                <c:ptCount val="7"/>
                <c:pt idx="0">
                  <c:v>190.7</c:v>
                </c:pt>
                <c:pt idx="1">
                  <c:v>109.9</c:v>
                </c:pt>
                <c:pt idx="2">
                  <c:v>86.6</c:v>
                </c:pt>
                <c:pt idx="3">
                  <c:v>62.2</c:v>
                </c:pt>
                <c:pt idx="4">
                  <c:v>35.799999999999997</c:v>
                </c:pt>
                <c:pt idx="5">
                  <c:v>13.3</c:v>
                </c:pt>
                <c:pt idx="6">
                  <c:v>4.9000000000000004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Top Group</a:t>
            </a:r>
            <a:r>
              <a:rPr lang="es-ES_tradnl" baseline="0"/>
              <a:t> Spending by Ideology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050831146106737"/>
                  <c:y val="-3.312226596675415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$270.3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743766404199475"/>
                  <c:y val="-3.30067074948964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$203.2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306211723534556E-2"/>
                  <c:y val="0.1322054534849810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$29.7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Sheet1!$A$44:$A$46</c:f>
              <c:strCache>
                <c:ptCount val="3"/>
                <c:pt idx="0">
                  <c:v>Conservative</c:v>
                </c:pt>
                <c:pt idx="1">
                  <c:v>Liberal</c:v>
                </c:pt>
                <c:pt idx="2">
                  <c:v>Neutral</c:v>
                </c:pt>
              </c:strCache>
            </c:strRef>
          </c:cat>
          <c:val>
            <c:numRef>
              <c:f>Sheet1!$B$44:$B$46</c:f>
              <c:numCache>
                <c:formatCode>General</c:formatCode>
                <c:ptCount val="3"/>
                <c:pt idx="0">
                  <c:v>270.3</c:v>
                </c:pt>
                <c:pt idx="1">
                  <c:v>203.2</c:v>
                </c:pt>
                <c:pt idx="2">
                  <c:v>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Party</a:t>
            </a:r>
            <a:r>
              <a:rPr lang="es-ES_tradnl" baseline="0"/>
              <a:t> Breakdown of Total Expenditures Made in 2014 Midterm Elections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Sheet1!$B$10</c:f>
              <c:strCache>
                <c:ptCount val="1"/>
                <c:pt idx="0">
                  <c:v>Democratic/Liberal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$411.5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$292.1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$525.8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$223.8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Sheet1!$A$11:$A$14</c:f>
              <c:strCache>
                <c:ptCount val="4"/>
                <c:pt idx="0">
                  <c:v>House</c:v>
                </c:pt>
                <c:pt idx="1">
                  <c:v>Senate</c:v>
                </c:pt>
                <c:pt idx="2">
                  <c:v>Party Committees</c:v>
                </c:pt>
                <c:pt idx="3">
                  <c:v>Non-party Organizations</c:v>
                </c:pt>
              </c:strCache>
            </c:strRef>
          </c:cat>
          <c:val>
            <c:numRef>
              <c:f>Sheet1!$B$11:$B$14</c:f>
              <c:numCache>
                <c:formatCode>General</c:formatCode>
                <c:ptCount val="4"/>
                <c:pt idx="0">
                  <c:v>411.5</c:v>
                </c:pt>
                <c:pt idx="1">
                  <c:v>292.10000000000002</c:v>
                </c:pt>
                <c:pt idx="2">
                  <c:v>525.79999999999995</c:v>
                </c:pt>
                <c:pt idx="3">
                  <c:v>223.8</c:v>
                </c:pt>
              </c:numCache>
            </c:numRef>
          </c:val>
        </c:ser>
        <c:ser>
          <c:idx val="1"/>
          <c:order val="1"/>
          <c:tx>
            <c:strRef>
              <c:f>Sheet1!$C$10</c:f>
              <c:strCache>
                <c:ptCount val="1"/>
                <c:pt idx="0">
                  <c:v>Republican/Conservative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$517.9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$317.1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$464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$307.3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Sheet1!$A$11:$A$14</c:f>
              <c:strCache>
                <c:ptCount val="4"/>
                <c:pt idx="0">
                  <c:v>House</c:v>
                </c:pt>
                <c:pt idx="1">
                  <c:v>Senate</c:v>
                </c:pt>
                <c:pt idx="2">
                  <c:v>Party Committees</c:v>
                </c:pt>
                <c:pt idx="3">
                  <c:v>Non-party Organizations</c:v>
                </c:pt>
              </c:strCache>
            </c:strRef>
          </c:cat>
          <c:val>
            <c:numRef>
              <c:f>Sheet1!$C$11:$C$14</c:f>
              <c:numCache>
                <c:formatCode>General</c:formatCode>
                <c:ptCount val="4"/>
                <c:pt idx="0">
                  <c:v>517.9</c:v>
                </c:pt>
                <c:pt idx="1">
                  <c:v>317.10000000000002</c:v>
                </c:pt>
                <c:pt idx="2">
                  <c:v>464</c:v>
                </c:pt>
                <c:pt idx="3">
                  <c:v>307.3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121408"/>
        <c:axId val="143186176"/>
      </c:barChart>
      <c:catAx>
        <c:axId val="14312140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186176"/>
        <c:crosses val="autoZero"/>
        <c:auto val="1"/>
        <c:lblAlgn val="ctr"/>
        <c:lblOffset val="100"/>
        <c:noMultiLvlLbl val="0"/>
      </c:catAx>
      <c:valAx>
        <c:axId val="143186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121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Top</a:t>
            </a:r>
            <a:r>
              <a:rPr lang="es-ES_tradnl" baseline="0"/>
              <a:t> Group Spending by Group Type and Ideology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Sheet1!$B$36</c:f>
              <c:strCache>
                <c:ptCount val="1"/>
                <c:pt idx="0">
                  <c:v>Conservative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$58.7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$84.2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$68.2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$39.2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$16.4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Sheet1!$A$37:$A$42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Sheet1!$B$37:$B$42</c:f>
              <c:numCache>
                <c:formatCode>General</c:formatCode>
                <c:ptCount val="6"/>
                <c:pt idx="0">
                  <c:v>58.7</c:v>
                </c:pt>
                <c:pt idx="1">
                  <c:v>84.2</c:v>
                </c:pt>
                <c:pt idx="2">
                  <c:v>68.2</c:v>
                </c:pt>
                <c:pt idx="3">
                  <c:v>39.200000000000003</c:v>
                </c:pt>
                <c:pt idx="4">
                  <c:v>16.399999999999999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Sheet1!$C$36</c:f>
              <c:strCache>
                <c:ptCount val="1"/>
                <c:pt idx="0">
                  <c:v>Liberal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$117.5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$25.7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$18.4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$7.7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$19.4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$13.3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Sheet1!$A$37:$A$42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Sheet1!$C$37:$C$42</c:f>
              <c:numCache>
                <c:formatCode>General</c:formatCode>
                <c:ptCount val="6"/>
                <c:pt idx="0">
                  <c:v>117.5</c:v>
                </c:pt>
                <c:pt idx="1">
                  <c:v>25.7</c:v>
                </c:pt>
                <c:pt idx="2">
                  <c:v>18.399999999999999</c:v>
                </c:pt>
                <c:pt idx="3">
                  <c:v>7.7</c:v>
                </c:pt>
                <c:pt idx="4">
                  <c:v>19.399999999999999</c:v>
                </c:pt>
                <c:pt idx="5">
                  <c:v>13.3</c:v>
                </c:pt>
              </c:numCache>
            </c:numRef>
          </c:val>
        </c:ser>
        <c:ser>
          <c:idx val="2"/>
          <c:order val="2"/>
          <c:tx>
            <c:strRef>
              <c:f>Sheet1!$D$36</c:f>
              <c:strCache>
                <c:ptCount val="1"/>
                <c:pt idx="0">
                  <c:v>Neutral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$14.5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$15.2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Sheet1!$A$37:$A$42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Sheet1!$D$37:$D$42</c:f>
              <c:numCache>
                <c:formatCode>General</c:formatCode>
                <c:ptCount val="6"/>
                <c:pt idx="0">
                  <c:v>14.5</c:v>
                </c:pt>
                <c:pt idx="1">
                  <c:v>0</c:v>
                </c:pt>
                <c:pt idx="2">
                  <c:v>0</c:v>
                </c:pt>
                <c:pt idx="3">
                  <c:v>15.2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5995264"/>
        <c:axId val="145997184"/>
      </c:barChart>
      <c:catAx>
        <c:axId val="145995264"/>
        <c:scaling>
          <c:orientation val="minMax"/>
        </c:scaling>
        <c:delete val="0"/>
        <c:axPos val="b"/>
        <c:majorTickMark val="out"/>
        <c:minorTickMark val="none"/>
        <c:tickLblPos val="nextTo"/>
        <c:crossAx val="145997184"/>
        <c:crosses val="autoZero"/>
        <c:auto val="1"/>
        <c:lblAlgn val="ctr"/>
        <c:lblOffset val="100"/>
        <c:noMultiLvlLbl val="0"/>
      </c:catAx>
      <c:valAx>
        <c:axId val="145997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995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Disclosure</a:t>
            </a:r>
            <a:r>
              <a:rPr lang="es-ES_tradnl" baseline="0"/>
              <a:t> of Donors (in millions of $)</a:t>
            </a:r>
            <a:endParaRPr lang="es-ES_tradnl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Sheet1!$B$48</c:f>
              <c:strCache>
                <c:ptCount val="1"/>
                <c:pt idx="0">
                  <c:v>Total Outside Expenditures</c:v>
                </c:pt>
              </c:strCache>
            </c:strRef>
          </c:tx>
          <c:dLbls>
            <c:dLbl>
              <c:idx val="0"/>
              <c:layout>
                <c:manualLayout>
                  <c:x val="-0.11439717868083826"/>
                  <c:y val="0.1215426746355500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$167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1783902012248468E-2"/>
                  <c:y val="-0.1529677019539224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$105.5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647422864711571"/>
                  <c:y val="3.96885810960377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$230.8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Sheet1!$A$49:$A$51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Partial</c:v>
                </c:pt>
              </c:strCache>
            </c:strRef>
          </c:cat>
          <c:val>
            <c:numRef>
              <c:f>Sheet1!$B$49:$B$51</c:f>
              <c:numCache>
                <c:formatCode>General</c:formatCode>
                <c:ptCount val="3"/>
                <c:pt idx="0">
                  <c:v>167</c:v>
                </c:pt>
                <c:pt idx="1">
                  <c:v>105.5</c:v>
                </c:pt>
                <c:pt idx="2">
                  <c:v>230.8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_trad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Disclosure of Donors by Group Type (in millions</a:t>
            </a:r>
            <a:r>
              <a:rPr lang="es-ES_tradnl" baseline="0"/>
              <a:t> of $)</a:t>
            </a:r>
            <a:endParaRPr lang="es-ES_tradnl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Sheet1!$B$58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$105.5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$13.7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$28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$11.4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Sheet1!$A$59:$A$64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Sheet1!$B$59:$B$64</c:f>
              <c:numCache>
                <c:formatCode>General</c:formatCode>
                <c:ptCount val="6"/>
                <c:pt idx="0">
                  <c:v>105.5</c:v>
                </c:pt>
                <c:pt idx="1">
                  <c:v>0</c:v>
                </c:pt>
                <c:pt idx="2">
                  <c:v>0</c:v>
                </c:pt>
                <c:pt idx="3">
                  <c:v>13.7</c:v>
                </c:pt>
                <c:pt idx="4">
                  <c:v>28</c:v>
                </c:pt>
                <c:pt idx="5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Sheet1!$C$58</c:f>
              <c:strCache>
                <c:ptCount val="1"/>
                <c:pt idx="0">
                  <c:v>No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$2.2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$51.8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$48.5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$3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Sheet1!$A$59:$A$64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Sheet1!$C$59:$C$64</c:f>
              <c:numCache>
                <c:formatCode>General</c:formatCode>
                <c:ptCount val="6"/>
                <c:pt idx="0">
                  <c:v>2.2000000000000002</c:v>
                </c:pt>
                <c:pt idx="1">
                  <c:v>0</c:v>
                </c:pt>
                <c:pt idx="2">
                  <c:v>51.8</c:v>
                </c:pt>
                <c:pt idx="3">
                  <c:v>48.5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Sheet1!$D$53</c:f>
              <c:strCache>
                <c:ptCount val="1"/>
                <c:pt idx="0">
                  <c:v>Neutral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$83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$109.9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$34.8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9607840109952123E-3"/>
                  <c:y val="-1.001564649026510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$4.8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1.25195581128313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$1.9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Sheet1!$A$59:$A$64</c:f>
              <c:strCache>
                <c:ptCount val="6"/>
                <c:pt idx="0">
                  <c:v>SuperPAC</c:v>
                </c:pt>
                <c:pt idx="1">
                  <c:v>SuperPAC/501c</c:v>
                </c:pt>
                <c:pt idx="2">
                  <c:v>501c</c:v>
                </c:pt>
                <c:pt idx="3">
                  <c:v>Trade Association</c:v>
                </c:pt>
                <c:pt idx="4">
                  <c:v>Single Candidate SuperPAC</c:v>
                </c:pt>
                <c:pt idx="5">
                  <c:v>Labor Union</c:v>
                </c:pt>
              </c:strCache>
            </c:strRef>
          </c:cat>
          <c:val>
            <c:numRef>
              <c:f>Sheet1!$D$54:$D$59</c:f>
              <c:numCache>
                <c:formatCode>General</c:formatCode>
                <c:ptCount val="6"/>
                <c:pt idx="0">
                  <c:v>12.1</c:v>
                </c:pt>
                <c:pt idx="1">
                  <c:v>10.7</c:v>
                </c:pt>
                <c:pt idx="2">
                  <c:v>6.9</c:v>
                </c:pt>
                <c:pt idx="4">
                  <c:v>0</c:v>
                </c:pt>
                <c:pt idx="5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890560"/>
        <c:axId val="149892096"/>
      </c:barChart>
      <c:catAx>
        <c:axId val="149890560"/>
        <c:scaling>
          <c:orientation val="minMax"/>
        </c:scaling>
        <c:delete val="0"/>
        <c:axPos val="b"/>
        <c:majorTickMark val="out"/>
        <c:minorTickMark val="none"/>
        <c:tickLblPos val="nextTo"/>
        <c:crossAx val="149892096"/>
        <c:crosses val="autoZero"/>
        <c:auto val="1"/>
        <c:lblAlgn val="ctr"/>
        <c:lblOffset val="100"/>
        <c:noMultiLvlLbl val="0"/>
      </c:catAx>
      <c:valAx>
        <c:axId val="149892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9890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" Type="http://schemas.openxmlformats.org/officeDocument/2006/relationships/image" Target="../media/image1.png"/><Relationship Id="rId16" Type="http://schemas.openxmlformats.org/officeDocument/2006/relationships/chart" Target="../charts/chart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5" y="2438400"/>
            <a:ext cx="8305800" cy="421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43164" y="620664"/>
            <a:ext cx="292954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Helvetica" pitchFamily="34" charset="0"/>
              </a:rPr>
              <a:t>Outside Spending in the 2014 Midterm Elections:</a:t>
            </a:r>
          </a:p>
          <a:p>
            <a:pPr algn="ctr"/>
            <a:r>
              <a:rPr lang="en-US" sz="8000" b="1" dirty="0" smtClean="0">
                <a:solidFill>
                  <a:schemeClr val="tx2"/>
                </a:solidFill>
                <a:latin typeface="Helvetica" pitchFamily="34" charset="0"/>
              </a:rPr>
              <a:t>The Lasting Effects of Citizens United</a:t>
            </a:r>
            <a:endParaRPr lang="en-US" sz="8000" b="1" dirty="0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22382" y="3703283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Lucas L. Fortier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0200" y="5451881"/>
            <a:ext cx="2827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Government Department</a:t>
            </a:r>
            <a:r>
              <a:rPr lang="en-US" sz="7200" dirty="0" smtClean="0">
                <a:latin typeface="Helvetica" pitchFamily="34" charset="0"/>
              </a:rPr>
              <a:t>, Professor Anthony Corrado, </a:t>
            </a:r>
            <a:r>
              <a:rPr lang="en-US" sz="7200" dirty="0" smtClean="0">
                <a:latin typeface="Helvetica" pitchFamily="34" charset="0"/>
              </a:rPr>
              <a:t>Colby </a:t>
            </a:r>
            <a:r>
              <a:rPr lang="en-US" sz="7200" dirty="0" smtClean="0">
                <a:latin typeface="Helvetica" pitchFamily="34" charset="0"/>
              </a:rPr>
              <a:t>College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21000" y="7696200"/>
            <a:ext cx="1325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Group Analysis</a:t>
            </a:r>
            <a:endParaRPr lang="en-US" sz="7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4065" y="7696200"/>
            <a:ext cx="13258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Helvetica" pitchFamily="34" charset="0"/>
              </a:rPr>
              <a:t>Overview of 2014 Midterm Elections</a:t>
            </a:r>
          </a:p>
          <a:p>
            <a:pPr algn="ctr"/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413200" y="7696200"/>
            <a:ext cx="13258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Expenditure Analysis</a:t>
            </a:r>
            <a:endParaRPr lang="en-US" sz="7200" dirty="0" smtClean="0">
              <a:latin typeface="Helvetica" pitchFamily="34" charset="0"/>
            </a:endParaRPr>
          </a:p>
          <a:p>
            <a:pPr algn="ctr"/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904560763"/>
              </p:ext>
            </p:extLst>
          </p:nvPr>
        </p:nvGraphicFramePr>
        <p:xfrm>
          <a:off x="533400" y="10311851"/>
          <a:ext cx="8148638" cy="6647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838839855"/>
              </p:ext>
            </p:extLst>
          </p:nvPr>
        </p:nvGraphicFramePr>
        <p:xfrm>
          <a:off x="22250400" y="9487362"/>
          <a:ext cx="7210425" cy="5331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804100" y="276606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Donor Analysis</a:t>
            </a:r>
            <a:endParaRPr lang="en-US" sz="7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535190294"/>
              </p:ext>
            </p:extLst>
          </p:nvPr>
        </p:nvGraphicFramePr>
        <p:xfrm>
          <a:off x="22250400" y="20186804"/>
          <a:ext cx="6191250" cy="53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54827222"/>
              </p:ext>
            </p:extLst>
          </p:nvPr>
        </p:nvGraphicFramePr>
        <p:xfrm>
          <a:off x="22459493" y="14782800"/>
          <a:ext cx="6420307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899346275"/>
              </p:ext>
            </p:extLst>
          </p:nvPr>
        </p:nvGraphicFramePr>
        <p:xfrm>
          <a:off x="15621000" y="26928518"/>
          <a:ext cx="6861465" cy="5121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270649066"/>
              </p:ext>
            </p:extLst>
          </p:nvPr>
        </p:nvGraphicFramePr>
        <p:xfrm>
          <a:off x="8686800" y="10439400"/>
          <a:ext cx="7342043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76696" y="17449800"/>
            <a:ext cx="44935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Disclosure</a:t>
            </a:r>
            <a:endParaRPr lang="en-US" sz="7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557252654"/>
              </p:ext>
            </p:extLst>
          </p:nvPr>
        </p:nvGraphicFramePr>
        <p:xfrm>
          <a:off x="22776007" y="25751424"/>
          <a:ext cx="7219950" cy="680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762962304"/>
              </p:ext>
            </p:extLst>
          </p:nvPr>
        </p:nvGraphicFramePr>
        <p:xfrm>
          <a:off x="4353360" y="18650129"/>
          <a:ext cx="654021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160175759"/>
              </p:ext>
            </p:extLst>
          </p:nvPr>
        </p:nvGraphicFramePr>
        <p:xfrm>
          <a:off x="7623465" y="23545800"/>
          <a:ext cx="73914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703196972"/>
              </p:ext>
            </p:extLst>
          </p:nvPr>
        </p:nvGraphicFramePr>
        <p:xfrm>
          <a:off x="533400" y="23622000"/>
          <a:ext cx="65532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701140486"/>
              </p:ext>
            </p:extLst>
          </p:nvPr>
        </p:nvGraphicFramePr>
        <p:xfrm>
          <a:off x="30784800" y="9281249"/>
          <a:ext cx="5943600" cy="496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198118669"/>
              </p:ext>
            </p:extLst>
          </p:nvPr>
        </p:nvGraphicFramePr>
        <p:xfrm>
          <a:off x="37829289" y="9527470"/>
          <a:ext cx="5687724" cy="49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3852370901"/>
              </p:ext>
            </p:extLst>
          </p:nvPr>
        </p:nvGraphicFramePr>
        <p:xfrm>
          <a:off x="30022800" y="20345400"/>
          <a:ext cx="6553200" cy="621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677395053"/>
              </p:ext>
            </p:extLst>
          </p:nvPr>
        </p:nvGraphicFramePr>
        <p:xfrm>
          <a:off x="33678343" y="14868525"/>
          <a:ext cx="6534150" cy="5162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461987533"/>
              </p:ext>
            </p:extLst>
          </p:nvPr>
        </p:nvGraphicFramePr>
        <p:xfrm>
          <a:off x="36931130" y="20726400"/>
          <a:ext cx="6562725" cy="526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1699200" y="29489400"/>
            <a:ext cx="11811000" cy="67403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Top Donors to SuperPACs: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Democrats:	              Republicans: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Tom </a:t>
            </a:r>
            <a:r>
              <a:rPr lang="en-US" sz="3600" dirty="0" err="1" smtClean="0">
                <a:solidFill>
                  <a:schemeClr val="bg1"/>
                </a:solidFill>
              </a:rPr>
              <a:t>Steyer</a:t>
            </a:r>
            <a:r>
              <a:rPr lang="en-US" sz="3600" dirty="0" smtClean="0">
                <a:solidFill>
                  <a:schemeClr val="bg1"/>
                </a:solidFill>
              </a:rPr>
              <a:t>- $73.7 million              Paul Singer- $9.3 million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Michael Bloomberg- $20 million   Robert Mercer- $8 million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Fred </a:t>
            </a:r>
            <a:r>
              <a:rPr lang="en-US" sz="3600" dirty="0" err="1" smtClean="0">
                <a:solidFill>
                  <a:schemeClr val="bg1"/>
                </a:solidFill>
              </a:rPr>
              <a:t>Eychaner</a:t>
            </a:r>
            <a:r>
              <a:rPr lang="en-US" sz="3600" dirty="0" smtClean="0">
                <a:solidFill>
                  <a:schemeClr val="bg1"/>
                </a:solidFill>
              </a:rPr>
              <a:t>- $7.9 million            Sheldon Adelson- $5 million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George Soros- $3.6 million              J. Joe Ricketts- $4.9 million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James Simons- $3 million                Richard </a:t>
            </a:r>
            <a:r>
              <a:rPr lang="en-US" sz="3600" dirty="0" err="1" smtClean="0">
                <a:solidFill>
                  <a:schemeClr val="bg1"/>
                </a:solidFill>
              </a:rPr>
              <a:t>Uihlein</a:t>
            </a:r>
            <a:r>
              <a:rPr lang="en-US" sz="3600" dirty="0" smtClean="0">
                <a:solidFill>
                  <a:schemeClr val="bg1"/>
                </a:solidFill>
              </a:rPr>
              <a:t>- $4.2 million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3400" y="37918311"/>
            <a:ext cx="19407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Source: All data for graphs and tables </a:t>
            </a:r>
            <a:r>
              <a:rPr lang="en-US" sz="2400" dirty="0"/>
              <a:t> </a:t>
            </a:r>
            <a:r>
              <a:rPr lang="en-US" sz="2400" dirty="0" smtClean="0"/>
              <a:t>obtained from Center </a:t>
            </a:r>
            <a:r>
              <a:rPr lang="en-US" sz="2400" dirty="0"/>
              <a:t>for Responsive Politics based on FEC Data- figures may not total 100 percent due to rounding</a:t>
            </a:r>
            <a:endParaRPr lang="es-ES_tradnl" sz="2400" dirty="0"/>
          </a:p>
          <a:p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1699200" y="36245749"/>
            <a:ext cx="8513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Source: Carney, Eliza </a:t>
            </a:r>
            <a:r>
              <a:rPr lang="en-US" sz="1400" dirty="0" err="1" smtClean="0"/>
              <a:t>Newlin</a:t>
            </a:r>
            <a:r>
              <a:rPr lang="en-US" sz="1400" dirty="0" smtClean="0"/>
              <a:t>. “Billionaire Boys Club: Congress’ Top Super PAC Donors.” </a:t>
            </a:r>
            <a:r>
              <a:rPr lang="en-US" sz="1400" i="1" dirty="0" smtClean="0"/>
              <a:t>Roll Call</a:t>
            </a:r>
            <a:r>
              <a:rPr lang="en-US" sz="1400" dirty="0" smtClean="0"/>
              <a:t>. </a:t>
            </a:r>
            <a:r>
              <a:rPr lang="en-US" sz="1400" dirty="0"/>
              <a:t>3 November 2014. </a:t>
            </a:r>
            <a:endParaRPr lang="en-US" sz="1400" dirty="0" smtClean="0"/>
          </a:p>
          <a:p>
            <a:r>
              <a:rPr lang="en-US" sz="1400" dirty="0" smtClean="0"/>
              <a:t>http</a:t>
            </a:r>
            <a:r>
              <a:rPr lang="en-US" sz="1400" dirty="0"/>
              <a:t>://atr.rollcall.com/topcongressionalsuperpacdonors/?dcz=emailalert 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762231"/>
              </p:ext>
            </p:extLst>
          </p:nvPr>
        </p:nvGraphicFramePr>
        <p:xfrm>
          <a:off x="16381730" y="9507417"/>
          <a:ext cx="5868670" cy="16769207"/>
        </p:xfrm>
        <a:graphic>
          <a:graphicData uri="http://schemas.openxmlformats.org/drawingml/2006/table">
            <a:tbl>
              <a:tblPr firstRow="1" firstCol="1" bandRow="1"/>
              <a:tblGrid>
                <a:gridCol w="1269365"/>
                <a:gridCol w="1017905"/>
                <a:gridCol w="1161415"/>
                <a:gridCol w="1178560"/>
                <a:gridCol w="1241425"/>
              </a:tblGrid>
              <a:tr h="0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</a:rPr>
                        <a:t>Top 20 Groups in Outside Expenditures</a:t>
                      </a:r>
                      <a:endParaRPr lang="es-ES_tradnl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Group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Ideology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Type of Organization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Disclosure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Total Outside Expenditures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American Crossroads/ Crossroads GPS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SuperPAC/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$47,686,296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Senate Majority 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Yes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$47,485,359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Chamber of Commerce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Trade Association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$35,464,243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National Rifle Association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$30,923,860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House Majority 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$29,488,965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Ending Spending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SuperPAC/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$26,233,268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Freedom Partners Action Fund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$21,960816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NextGen Climate Action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Yes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$21,800,459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League of Conservation Voters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SuperPAC/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$18,455,995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National Association of Realtors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Neutral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Trade Association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$10,699,423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Patriot Majority USA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$10,652,302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Put Alaska First 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Single Candidate 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Yes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$10,162,987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Congressional Leadership Fund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$9,851,629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American Action Network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$8,958,129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Club for Growth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SuperPAC/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$8,515,449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EMILY’s List (Women Vote!)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Liberal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</a:rPr>
                        <a:t>$8,223,774</a:t>
                      </a:r>
                      <a:endParaRPr lang="es-ES_tradnl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Kentucky Opportunity Coalition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Single Candidate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$7,573,762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MayDay 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Neutral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Yes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$7,572,169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Americans for Responsible Solutions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Neutral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SuperPAC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Partial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$6,887,973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Carolina Rising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Conservative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Single Candidate 501c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</a:rPr>
                        <a:t>No</a:t>
                      </a:r>
                      <a:endParaRPr lang="es-ES_tradnl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</a:rPr>
                        <a:t>$6,459,252</a:t>
                      </a:r>
                      <a:endParaRPr lang="es-ES_tradnl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533400" y="30022800"/>
            <a:ext cx="15468600" cy="7772400"/>
          </a:xfrm>
          <a:prstGeom prst="rect">
            <a:avLst/>
          </a:prstGeom>
          <a:solidFill>
            <a:schemeClr val="accent1"/>
          </a:solidFill>
        </p:spPr>
        <p:txBody>
          <a:bodyPr wrap="square" numCol="4" rtlCol="0">
            <a:spAutoFit/>
          </a:bodyPr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Discussion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Group Analysis: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Top 71 Groups spending $1 million or more accounted for 90% of total outside spending- $503 million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Top 5% of groups- 20 groups- accounted for 2/3 of total outside spending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Liberal SuperPACs outspent conservative counterparts- but Republican groups dominated 501c spending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Development of single-candidate political nonprofits- key development for 2016 Presidential election</a:t>
            </a:r>
            <a:r>
              <a:rPr lang="en-US" sz="2800" b="1" dirty="0" smtClean="0">
                <a:solidFill>
                  <a:schemeClr val="bg1"/>
                </a:solidFill>
              </a:rPr>
              <a:t>	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Disclosure: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About 20% of outside expenditures  by top groups made by groups that did not disclose their donors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About 45% of outside expenditures by top groups made by groups that only partially disclosed their donors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Partial disclosure may reflect SuperPACs that receive significant contributions from 501cs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Disclosure may decrease in future with development of  single-candidate nonprofits</a:t>
            </a:r>
            <a:r>
              <a:rPr lang="en-US" sz="2800" b="1" dirty="0" smtClean="0">
                <a:solidFill>
                  <a:schemeClr val="bg1"/>
                </a:solidFill>
              </a:rPr>
              <a:t>	Expenditure Analysis: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92% of expenditures by top groups made for/against only 37% of total candidates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52% of total outside expenditures by top groups went towards candidates in top 7 Senate Races- accounted for 72% of expenditures among all Senate Races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In each of the top Senate Races, negative spending made against candidates significantly outpaced positive spending made for candidates</a:t>
            </a:r>
            <a:r>
              <a:rPr lang="en-US" sz="2800" b="1" dirty="0" smtClean="0">
                <a:solidFill>
                  <a:schemeClr val="bg1"/>
                </a:solidFill>
              </a:rPr>
              <a:t>	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Donor Analysis: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Small group of extremely wealthy individuals giving millions of dollars to fund independent expenditures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Drown out the voice of average Americans and small contributors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Top donors each gave to multiple top spending groups- spread money across different outside spending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Does not reflect donors that give money through 501cs- such as the Koch Brothers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840200" y="32532221"/>
            <a:ext cx="14020800" cy="538609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Issues: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Focus on wealthiest donors drowns  out voice of small, average donors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Increased presence of money in campaigns leads to a money chase in federal elections- earlier and longer campaigns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Lack of disclosure creates avenues for secret money- “dark money”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Decreased transparency In American </a:t>
            </a:r>
            <a:r>
              <a:rPr lang="en-US" sz="2800" dirty="0" smtClean="0">
                <a:solidFill>
                  <a:schemeClr val="bg1"/>
                </a:solidFill>
              </a:rPr>
              <a:t>elections- don’t know who is funding attack ads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Potential for corruptive influence when speakers  can influence elections without having to reveal identities or how much money spent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Greater negativity of campaigns due to increased presence of attack ads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Speakers do not have to be held accountable for their speech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Vague rules have led to questionable coordinative activities between candidates and outside groups</a:t>
            </a:r>
          </a:p>
        </p:txBody>
      </p:sp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10282</TotalTime>
  <Words>942</Words>
  <Application>Microsoft Office PowerPoint</Application>
  <PresentationFormat>Custom</PresentationFormat>
  <Paragraphs>323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Fortier</cp:lastModifiedBy>
  <cp:revision>87</cp:revision>
  <dcterms:created xsi:type="dcterms:W3CDTF">2014-04-08T13:46:32Z</dcterms:created>
  <dcterms:modified xsi:type="dcterms:W3CDTF">2015-04-27T00:49:24Z</dcterms:modified>
</cp:coreProperties>
</file>