
<file path=[Content_Types].xml><?xml version="1.0" encoding="utf-8"?>
<Types xmlns="http://schemas.openxmlformats.org/package/2006/content-types">
  <Default Extension="xml" ContentType="application/xml"/>
  <Default Extension="pptx" ContentType="application/vnd.openxmlformats-officedocument.presentationml.presentation"/>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wdp" ContentType="image/vnd.ms-photo"/>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thy Collins" initials="CC" lastIdx="7" clrIdx="0"/>
  <p:cmAuthor id="1" name="Arianna Porter"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p:normalViewPr>
    <p:restoredLeft sz="15620"/>
    <p:restoredTop sz="94660"/>
  </p:normalViewPr>
  <p:slideViewPr>
    <p:cSldViewPr>
      <p:cViewPr>
        <p:scale>
          <a:sx n="25" d="100"/>
          <a:sy n="25" d="100"/>
        </p:scale>
        <p:origin x="-816" y="456"/>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commentAuthors" Target="commentAuthors.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erosenfield:Downloads:Herbiv2014.csv"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erosenfield:Downloads:Herbiv2014.csv"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erosenfield:Downloads:CR_Leaf%20Nutrients.csv"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v>No Fertilizer</c:v>
          </c:tx>
          <c:invertIfNegative val="0"/>
          <c:errBars>
            <c:errBarType val="both"/>
            <c:errValType val="cust"/>
            <c:noEndCap val="0"/>
            <c:plus>
              <c:numRef>
                <c:f>Herbiv2014.csv!$H$15:$H$16</c:f>
                <c:numCache>
                  <c:formatCode>General</c:formatCode>
                  <c:ptCount val="2"/>
                  <c:pt idx="0">
                    <c:v>1.041947756</c:v>
                  </c:pt>
                  <c:pt idx="1">
                    <c:v>6.19278986799998</c:v>
                  </c:pt>
                </c:numCache>
              </c:numRef>
            </c:plus>
            <c:minus>
              <c:numRef>
                <c:f>Herbiv2014.csv!$H$15:$H$16</c:f>
                <c:numCache>
                  <c:formatCode>General</c:formatCode>
                  <c:ptCount val="2"/>
                  <c:pt idx="0">
                    <c:v>1.041947756</c:v>
                  </c:pt>
                  <c:pt idx="1">
                    <c:v>6.19278986799998</c:v>
                  </c:pt>
                </c:numCache>
              </c:numRef>
            </c:minus>
          </c:errBars>
          <c:cat>
            <c:strRef>
              <c:f>Herbiv2014.csv!$D$15:$D$16</c:f>
              <c:strCache>
                <c:ptCount val="2"/>
                <c:pt idx="0">
                  <c:v>Wet Season 2013</c:v>
                </c:pt>
                <c:pt idx="1">
                  <c:v>Dry Season 2014</c:v>
                </c:pt>
              </c:strCache>
            </c:strRef>
          </c:cat>
          <c:val>
            <c:numRef>
              <c:f>Herbiv2014.csv!$G$15:$G$16</c:f>
              <c:numCache>
                <c:formatCode>General</c:formatCode>
                <c:ptCount val="2"/>
                <c:pt idx="0">
                  <c:v>9.815873016</c:v>
                </c:pt>
                <c:pt idx="1">
                  <c:v>47.36842105</c:v>
                </c:pt>
              </c:numCache>
            </c:numRef>
          </c:val>
        </c:ser>
        <c:ser>
          <c:idx val="1"/>
          <c:order val="1"/>
          <c:tx>
            <c:v>Fertilizer</c:v>
          </c:tx>
          <c:invertIfNegative val="0"/>
          <c:errBars>
            <c:errBarType val="both"/>
            <c:errValType val="cust"/>
            <c:noEndCap val="0"/>
            <c:plus>
              <c:numRef>
                <c:f>Herbiv2014.csv!$F$15:$F$16</c:f>
                <c:numCache>
                  <c:formatCode>General</c:formatCode>
                  <c:ptCount val="2"/>
                  <c:pt idx="0">
                    <c:v>1.918899751999999</c:v>
                  </c:pt>
                  <c:pt idx="1">
                    <c:v>6.552954535999983</c:v>
                  </c:pt>
                </c:numCache>
              </c:numRef>
            </c:plus>
            <c:minus>
              <c:numRef>
                <c:f>Herbiv2014.csv!$F$15:$F$16</c:f>
                <c:numCache>
                  <c:formatCode>General</c:formatCode>
                  <c:ptCount val="2"/>
                  <c:pt idx="0">
                    <c:v>1.918899751999999</c:v>
                  </c:pt>
                  <c:pt idx="1">
                    <c:v>6.552954535999983</c:v>
                  </c:pt>
                </c:numCache>
              </c:numRef>
            </c:minus>
          </c:errBars>
          <c:cat>
            <c:strRef>
              <c:f>Herbiv2014.csv!$D$15:$D$16</c:f>
              <c:strCache>
                <c:ptCount val="2"/>
                <c:pt idx="0">
                  <c:v>Wet Season 2013</c:v>
                </c:pt>
                <c:pt idx="1">
                  <c:v>Dry Season 2014</c:v>
                </c:pt>
              </c:strCache>
            </c:strRef>
          </c:cat>
          <c:val>
            <c:numRef>
              <c:f>Herbiv2014.csv!$E$15:$E$16</c:f>
              <c:numCache>
                <c:formatCode>General</c:formatCode>
                <c:ptCount val="2"/>
                <c:pt idx="0">
                  <c:v>14.488</c:v>
                </c:pt>
                <c:pt idx="1">
                  <c:v>35.0952381</c:v>
                </c:pt>
              </c:numCache>
            </c:numRef>
          </c:val>
        </c:ser>
        <c:dLbls>
          <c:showLegendKey val="0"/>
          <c:showVal val="0"/>
          <c:showCatName val="0"/>
          <c:showSerName val="0"/>
          <c:showPercent val="0"/>
          <c:showBubbleSize val="0"/>
        </c:dLbls>
        <c:gapWidth val="150"/>
        <c:axId val="596969000"/>
        <c:axId val="596974504"/>
      </c:barChart>
      <c:catAx>
        <c:axId val="596969000"/>
        <c:scaling>
          <c:orientation val="minMax"/>
        </c:scaling>
        <c:delete val="0"/>
        <c:axPos val="b"/>
        <c:title>
          <c:tx>
            <c:rich>
              <a:bodyPr/>
              <a:lstStyle/>
              <a:p>
                <a:pPr>
                  <a:defRPr sz="2400"/>
                </a:pPr>
                <a:r>
                  <a:rPr lang="en-US" sz="2400"/>
                  <a:t>Season</a:t>
                </a:r>
              </a:p>
            </c:rich>
          </c:tx>
          <c:layout/>
          <c:overlay val="0"/>
        </c:title>
        <c:majorTickMark val="out"/>
        <c:minorTickMark val="none"/>
        <c:tickLblPos val="nextTo"/>
        <c:txPr>
          <a:bodyPr/>
          <a:lstStyle/>
          <a:p>
            <a:pPr>
              <a:defRPr sz="2400"/>
            </a:pPr>
            <a:endParaRPr lang="en-US"/>
          </a:p>
        </c:txPr>
        <c:crossAx val="596974504"/>
        <c:crosses val="autoZero"/>
        <c:auto val="1"/>
        <c:lblAlgn val="ctr"/>
        <c:lblOffset val="100"/>
        <c:noMultiLvlLbl val="0"/>
      </c:catAx>
      <c:valAx>
        <c:axId val="596974504"/>
        <c:scaling>
          <c:orientation val="minMax"/>
        </c:scaling>
        <c:delete val="0"/>
        <c:axPos val="l"/>
        <c:majorGridlines/>
        <c:title>
          <c:tx>
            <c:rich>
              <a:bodyPr rot="-5400000" vert="horz"/>
              <a:lstStyle/>
              <a:p>
                <a:pPr>
                  <a:defRPr sz="2400"/>
                </a:pPr>
                <a:r>
                  <a:rPr lang="en-US" sz="2400"/>
                  <a:t>Percent</a:t>
                </a:r>
                <a:r>
                  <a:rPr lang="en-US" sz="2400" baseline="0"/>
                  <a:t> Herbivory (Intensity)</a:t>
                </a:r>
                <a:endParaRPr lang="en-US" sz="2400"/>
              </a:p>
            </c:rich>
          </c:tx>
          <c:layout/>
          <c:overlay val="0"/>
        </c:title>
        <c:numFmt formatCode="General" sourceLinked="1"/>
        <c:majorTickMark val="out"/>
        <c:minorTickMark val="none"/>
        <c:tickLblPos val="nextTo"/>
        <c:crossAx val="596969000"/>
        <c:crosses val="autoZero"/>
        <c:crossBetween val="between"/>
      </c:valAx>
    </c:plotArea>
    <c:legend>
      <c:legendPos val="r"/>
      <c:layout/>
      <c:overlay val="0"/>
      <c:txPr>
        <a:bodyPr/>
        <a:lstStyle/>
        <a:p>
          <a:pPr>
            <a:defRPr sz="2400"/>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v>Intensity</c:v>
          </c:tx>
          <c:invertIfNegative val="0"/>
          <c:errBars>
            <c:errBarType val="both"/>
            <c:errValType val="cust"/>
            <c:noEndCap val="0"/>
            <c:plus>
              <c:numRef>
                <c:f>Sheet1!$C$2:$C$9</c:f>
                <c:numCache>
                  <c:formatCode>General</c:formatCode>
                  <c:ptCount val="8"/>
                  <c:pt idx="0">
                    <c:v>2.910779162999999</c:v>
                  </c:pt>
                  <c:pt idx="1">
                    <c:v>1.638008827</c:v>
                  </c:pt>
                  <c:pt idx="2">
                    <c:v>1.635542723</c:v>
                  </c:pt>
                  <c:pt idx="3">
                    <c:v>1.090827478</c:v>
                  </c:pt>
                  <c:pt idx="4">
                    <c:v>4.801100592</c:v>
                  </c:pt>
                  <c:pt idx="5">
                    <c:v>3.593581946</c:v>
                  </c:pt>
                  <c:pt idx="6">
                    <c:v>0.317983037</c:v>
                  </c:pt>
                  <c:pt idx="7">
                    <c:v>1.254244668</c:v>
                  </c:pt>
                </c:numCache>
              </c:numRef>
            </c:plus>
            <c:minus>
              <c:numRef>
                <c:f>Sheet1!$C$2:$C$9</c:f>
                <c:numCache>
                  <c:formatCode>General</c:formatCode>
                  <c:ptCount val="8"/>
                  <c:pt idx="0">
                    <c:v>2.910779162999999</c:v>
                  </c:pt>
                  <c:pt idx="1">
                    <c:v>1.638008827</c:v>
                  </c:pt>
                  <c:pt idx="2">
                    <c:v>1.635542723</c:v>
                  </c:pt>
                  <c:pt idx="3">
                    <c:v>1.090827478</c:v>
                  </c:pt>
                  <c:pt idx="4">
                    <c:v>4.801100592</c:v>
                  </c:pt>
                  <c:pt idx="5">
                    <c:v>3.593581946</c:v>
                  </c:pt>
                  <c:pt idx="6">
                    <c:v>0.317983037</c:v>
                  </c:pt>
                  <c:pt idx="7">
                    <c:v>1.254244668</c:v>
                  </c:pt>
                </c:numCache>
              </c:numRef>
            </c:minus>
          </c:errBars>
          <c:cat>
            <c:strRef>
              <c:f>Sheet1!$A$2:$A$9</c:f>
              <c:strCache>
                <c:ptCount val="8"/>
                <c:pt idx="0">
                  <c:v>Am</c:v>
                </c:pt>
                <c:pt idx="1">
                  <c:v>Cen</c:v>
                </c:pt>
                <c:pt idx="2">
                  <c:v>Guap</c:v>
                </c:pt>
                <c:pt idx="3">
                  <c:v>K</c:v>
                </c:pt>
                <c:pt idx="4">
                  <c:v>Mang</c:v>
                </c:pt>
                <c:pt idx="5">
                  <c:v>MC</c:v>
                </c:pt>
                <c:pt idx="6">
                  <c:v>RR</c:v>
                </c:pt>
                <c:pt idx="7">
                  <c:v>V</c:v>
                </c:pt>
              </c:strCache>
            </c:strRef>
          </c:cat>
          <c:val>
            <c:numRef>
              <c:f>Sheet1!$B$2:$B$9</c:f>
              <c:numCache>
                <c:formatCode>General</c:formatCode>
                <c:ptCount val="8"/>
                <c:pt idx="0">
                  <c:v>18.85365854</c:v>
                </c:pt>
                <c:pt idx="1">
                  <c:v>7.4375</c:v>
                </c:pt>
                <c:pt idx="2">
                  <c:v>5.5</c:v>
                </c:pt>
                <c:pt idx="3">
                  <c:v>9.947368420999974</c:v>
                </c:pt>
                <c:pt idx="4">
                  <c:v>10.19047619</c:v>
                </c:pt>
                <c:pt idx="5">
                  <c:v>28.36222222</c:v>
                </c:pt>
                <c:pt idx="6">
                  <c:v>2.434782609</c:v>
                </c:pt>
                <c:pt idx="7">
                  <c:v>5.882978722999996</c:v>
                </c:pt>
              </c:numCache>
            </c:numRef>
          </c:val>
        </c:ser>
        <c:ser>
          <c:idx val="1"/>
          <c:order val="1"/>
          <c:tx>
            <c:v>Extent</c:v>
          </c:tx>
          <c:invertIfNegative val="0"/>
          <c:errBars>
            <c:errBarType val="both"/>
            <c:errValType val="cust"/>
            <c:noEndCap val="0"/>
            <c:plus>
              <c:numRef>
                <c:f>Sheet1!$C$16:$C$23</c:f>
                <c:numCache>
                  <c:formatCode>General</c:formatCode>
                  <c:ptCount val="8"/>
                  <c:pt idx="0">
                    <c:v>3.853876879</c:v>
                  </c:pt>
                  <c:pt idx="1">
                    <c:v>7.707404485</c:v>
                  </c:pt>
                  <c:pt idx="2">
                    <c:v>4.574980167999985</c:v>
                  </c:pt>
                  <c:pt idx="3">
                    <c:v>5.028241064</c:v>
                  </c:pt>
                  <c:pt idx="4">
                    <c:v>5.963216122</c:v>
                  </c:pt>
                  <c:pt idx="5">
                    <c:v>1.606355754</c:v>
                  </c:pt>
                  <c:pt idx="6">
                    <c:v>2.261337148</c:v>
                  </c:pt>
                  <c:pt idx="7">
                    <c:v>3.612645321999996</c:v>
                  </c:pt>
                </c:numCache>
              </c:numRef>
            </c:plus>
            <c:minus>
              <c:numRef>
                <c:f>Sheet1!$C$16:$C$23</c:f>
                <c:numCache>
                  <c:formatCode>General</c:formatCode>
                  <c:ptCount val="8"/>
                  <c:pt idx="0">
                    <c:v>3.853876879</c:v>
                  </c:pt>
                  <c:pt idx="1">
                    <c:v>7.707404485</c:v>
                  </c:pt>
                  <c:pt idx="2">
                    <c:v>4.574980167999985</c:v>
                  </c:pt>
                  <c:pt idx="3">
                    <c:v>5.028241064</c:v>
                  </c:pt>
                  <c:pt idx="4">
                    <c:v>5.963216122</c:v>
                  </c:pt>
                  <c:pt idx="5">
                    <c:v>1.606355754</c:v>
                  </c:pt>
                  <c:pt idx="6">
                    <c:v>2.261337148</c:v>
                  </c:pt>
                  <c:pt idx="7">
                    <c:v>3.612645321999996</c:v>
                  </c:pt>
                </c:numCache>
              </c:numRef>
            </c:minus>
          </c:errBars>
          <c:cat>
            <c:strRef>
              <c:f>Sheet1!$A$2:$A$9</c:f>
              <c:strCache>
                <c:ptCount val="8"/>
                <c:pt idx="0">
                  <c:v>Am</c:v>
                </c:pt>
                <c:pt idx="1">
                  <c:v>Cen</c:v>
                </c:pt>
                <c:pt idx="2">
                  <c:v>Guap</c:v>
                </c:pt>
                <c:pt idx="3">
                  <c:v>K</c:v>
                </c:pt>
                <c:pt idx="4">
                  <c:v>Mang</c:v>
                </c:pt>
                <c:pt idx="5">
                  <c:v>MC</c:v>
                </c:pt>
                <c:pt idx="6">
                  <c:v>RR</c:v>
                </c:pt>
                <c:pt idx="7">
                  <c:v>V</c:v>
                </c:pt>
              </c:strCache>
            </c:strRef>
          </c:cat>
          <c:val>
            <c:numRef>
              <c:f>Sheet1!$B$16:$B$23</c:f>
              <c:numCache>
                <c:formatCode>General</c:formatCode>
                <c:ptCount val="8"/>
                <c:pt idx="0">
                  <c:v>80.99546905</c:v>
                </c:pt>
                <c:pt idx="1">
                  <c:v>55.57669204</c:v>
                </c:pt>
                <c:pt idx="2">
                  <c:v>26.19088878000001</c:v>
                </c:pt>
                <c:pt idx="3">
                  <c:v>75.55289358</c:v>
                </c:pt>
                <c:pt idx="4">
                  <c:v>39.86288164</c:v>
                </c:pt>
                <c:pt idx="5">
                  <c:v>93.69462659</c:v>
                </c:pt>
                <c:pt idx="6">
                  <c:v>13.69371777</c:v>
                </c:pt>
                <c:pt idx="7">
                  <c:v>47.82974118</c:v>
                </c:pt>
              </c:numCache>
            </c:numRef>
          </c:val>
        </c:ser>
        <c:dLbls>
          <c:showLegendKey val="0"/>
          <c:showVal val="0"/>
          <c:showCatName val="0"/>
          <c:showSerName val="0"/>
          <c:showPercent val="0"/>
          <c:showBubbleSize val="0"/>
        </c:dLbls>
        <c:gapWidth val="150"/>
        <c:axId val="597036264"/>
        <c:axId val="597041736"/>
      </c:barChart>
      <c:catAx>
        <c:axId val="597036264"/>
        <c:scaling>
          <c:orientation val="minMax"/>
        </c:scaling>
        <c:delete val="0"/>
        <c:axPos val="b"/>
        <c:title>
          <c:tx>
            <c:rich>
              <a:bodyPr/>
              <a:lstStyle/>
              <a:p>
                <a:pPr>
                  <a:defRPr/>
                </a:pPr>
                <a:r>
                  <a:rPr lang="en-US"/>
                  <a:t>Species</a:t>
                </a:r>
              </a:p>
            </c:rich>
          </c:tx>
          <c:layout/>
          <c:overlay val="0"/>
        </c:title>
        <c:majorTickMark val="out"/>
        <c:minorTickMark val="none"/>
        <c:tickLblPos val="nextTo"/>
        <c:crossAx val="597041736"/>
        <c:crosses val="autoZero"/>
        <c:auto val="1"/>
        <c:lblAlgn val="ctr"/>
        <c:lblOffset val="100"/>
        <c:noMultiLvlLbl val="0"/>
      </c:catAx>
      <c:valAx>
        <c:axId val="597041736"/>
        <c:scaling>
          <c:orientation val="minMax"/>
        </c:scaling>
        <c:delete val="0"/>
        <c:axPos val="l"/>
        <c:majorGridlines/>
        <c:title>
          <c:tx>
            <c:rich>
              <a:bodyPr rot="-5400000" vert="horz"/>
              <a:lstStyle/>
              <a:p>
                <a:pPr>
                  <a:defRPr sz="2400"/>
                </a:pPr>
                <a:r>
                  <a:rPr lang="en-US" sz="2400"/>
                  <a:t>Percent Herbivory</a:t>
                </a:r>
              </a:p>
            </c:rich>
          </c:tx>
          <c:layout/>
          <c:overlay val="0"/>
        </c:title>
        <c:numFmt formatCode="General" sourceLinked="1"/>
        <c:majorTickMark val="out"/>
        <c:minorTickMark val="none"/>
        <c:tickLblPos val="nextTo"/>
        <c:crossAx val="597036264"/>
        <c:crosses val="autoZero"/>
        <c:crossBetween val="between"/>
      </c:valAx>
    </c:plotArea>
    <c:legend>
      <c:legendPos val="r"/>
      <c:layout/>
      <c:overlay val="0"/>
    </c:legend>
    <c:plotVisOnly val="1"/>
    <c:dispBlanksAs val="gap"/>
    <c:showDLblsOverMax val="0"/>
  </c:chart>
  <c:txPr>
    <a:bodyPr/>
    <a:lstStyle/>
    <a:p>
      <a:pPr>
        <a:defRPr sz="24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v>Wet Season (No Fertilizer)</c:v>
          </c:tx>
          <c:invertIfNegative val="0"/>
          <c:errBars>
            <c:errBarType val="both"/>
            <c:errValType val="cust"/>
            <c:noEndCap val="0"/>
            <c:plus>
              <c:numRef>
                <c:f>'CR_Leaf Nutrients.csv'!$M$12:$O$12</c:f>
                <c:numCache>
                  <c:formatCode>General</c:formatCode>
                  <c:ptCount val="3"/>
                  <c:pt idx="0">
                    <c:v>0.041306779</c:v>
                  </c:pt>
                  <c:pt idx="1">
                    <c:v>0.012664748</c:v>
                  </c:pt>
                  <c:pt idx="2">
                    <c:v>0.045345893</c:v>
                  </c:pt>
                </c:numCache>
              </c:numRef>
            </c:plus>
            <c:minus>
              <c:numRef>
                <c:f>'CR_Leaf Nutrients.csv'!$M$12:$O$12</c:f>
                <c:numCache>
                  <c:formatCode>General</c:formatCode>
                  <c:ptCount val="3"/>
                  <c:pt idx="0">
                    <c:v>0.041306779</c:v>
                  </c:pt>
                  <c:pt idx="1">
                    <c:v>0.012664748</c:v>
                  </c:pt>
                  <c:pt idx="2">
                    <c:v>0.045345893</c:v>
                  </c:pt>
                </c:numCache>
              </c:numRef>
            </c:minus>
          </c:errBars>
          <c:cat>
            <c:strRef>
              <c:f>'CR_Leaf Nutrients.csv'!$F$5:$F$7</c:f>
              <c:strCache>
                <c:ptCount val="3"/>
                <c:pt idx="0">
                  <c:v>N</c:v>
                </c:pt>
                <c:pt idx="1">
                  <c:v>P</c:v>
                </c:pt>
                <c:pt idx="2">
                  <c:v>K</c:v>
                </c:pt>
              </c:strCache>
            </c:strRef>
          </c:cat>
          <c:val>
            <c:numRef>
              <c:f>'CR_Leaf Nutrients.csv'!$I$12:$K$12</c:f>
              <c:numCache>
                <c:formatCode>General</c:formatCode>
                <c:ptCount val="3"/>
                <c:pt idx="0">
                  <c:v>2.362499999999998</c:v>
                </c:pt>
                <c:pt idx="1">
                  <c:v>0.19725</c:v>
                </c:pt>
                <c:pt idx="2">
                  <c:v>1.0475</c:v>
                </c:pt>
              </c:numCache>
            </c:numRef>
          </c:val>
        </c:ser>
        <c:ser>
          <c:idx val="1"/>
          <c:order val="1"/>
          <c:tx>
            <c:v>Wet Season (Fertilizer)</c:v>
          </c:tx>
          <c:invertIfNegative val="0"/>
          <c:errBars>
            <c:errBarType val="both"/>
            <c:errValType val="cust"/>
            <c:noEndCap val="0"/>
            <c:plus>
              <c:numRef>
                <c:f>'CR_Leaf Nutrients.csv'!$M$13:$O$13</c:f>
                <c:numCache>
                  <c:formatCode>General</c:formatCode>
                  <c:ptCount val="3"/>
                  <c:pt idx="0">
                    <c:v>0.094648472</c:v>
                  </c:pt>
                  <c:pt idx="1">
                    <c:v>0.010306753</c:v>
                  </c:pt>
                  <c:pt idx="2">
                    <c:v>0.039024565</c:v>
                  </c:pt>
                </c:numCache>
              </c:numRef>
            </c:plus>
            <c:minus>
              <c:numRef>
                <c:f>'CR_Leaf Nutrients.csv'!$M$13:$O$13</c:f>
                <c:numCache>
                  <c:formatCode>General</c:formatCode>
                  <c:ptCount val="3"/>
                  <c:pt idx="0">
                    <c:v>0.094648472</c:v>
                  </c:pt>
                  <c:pt idx="1">
                    <c:v>0.010306753</c:v>
                  </c:pt>
                  <c:pt idx="2">
                    <c:v>0.039024565</c:v>
                  </c:pt>
                </c:numCache>
              </c:numRef>
            </c:minus>
          </c:errBars>
          <c:cat>
            <c:strRef>
              <c:f>'CR_Leaf Nutrients.csv'!$F$5:$F$7</c:f>
              <c:strCache>
                <c:ptCount val="3"/>
                <c:pt idx="0">
                  <c:v>N</c:v>
                </c:pt>
                <c:pt idx="1">
                  <c:v>P</c:v>
                </c:pt>
                <c:pt idx="2">
                  <c:v>K</c:v>
                </c:pt>
              </c:strCache>
            </c:strRef>
          </c:cat>
          <c:val>
            <c:numRef>
              <c:f>'CR_Leaf Nutrients.csv'!$I$13:$K$13</c:f>
              <c:numCache>
                <c:formatCode>General</c:formatCode>
                <c:ptCount val="3"/>
                <c:pt idx="0">
                  <c:v>2.955</c:v>
                </c:pt>
                <c:pt idx="1">
                  <c:v>0.24425</c:v>
                </c:pt>
                <c:pt idx="2">
                  <c:v>1.0825</c:v>
                </c:pt>
              </c:numCache>
            </c:numRef>
          </c:val>
        </c:ser>
        <c:ser>
          <c:idx val="2"/>
          <c:order val="2"/>
          <c:tx>
            <c:v>Dry Season (No Fertilizer)</c:v>
          </c:tx>
          <c:invertIfNegative val="0"/>
          <c:errBars>
            <c:errBarType val="both"/>
            <c:errValType val="cust"/>
            <c:noEndCap val="0"/>
            <c:plus>
              <c:numRef>
                <c:f>'CR_Leaf Nutrients.csv'!$M$14:$O$14</c:f>
                <c:numCache>
                  <c:formatCode>General</c:formatCode>
                  <c:ptCount val="3"/>
                  <c:pt idx="0">
                    <c:v>0.037652186</c:v>
                  </c:pt>
                  <c:pt idx="1">
                    <c:v>0.010414864</c:v>
                  </c:pt>
                  <c:pt idx="2">
                    <c:v>0.080694266</c:v>
                  </c:pt>
                </c:numCache>
              </c:numRef>
            </c:plus>
            <c:minus>
              <c:numRef>
                <c:f>'CR_Leaf Nutrients.csv'!$M$14:$O$14</c:f>
                <c:numCache>
                  <c:formatCode>General</c:formatCode>
                  <c:ptCount val="3"/>
                  <c:pt idx="0">
                    <c:v>0.037652186</c:v>
                  </c:pt>
                  <c:pt idx="1">
                    <c:v>0.010414864</c:v>
                  </c:pt>
                  <c:pt idx="2">
                    <c:v>0.080694266</c:v>
                  </c:pt>
                </c:numCache>
              </c:numRef>
            </c:minus>
          </c:errBars>
          <c:cat>
            <c:strRef>
              <c:f>'CR_Leaf Nutrients.csv'!$F$5:$F$7</c:f>
              <c:strCache>
                <c:ptCount val="3"/>
                <c:pt idx="0">
                  <c:v>N</c:v>
                </c:pt>
                <c:pt idx="1">
                  <c:v>P</c:v>
                </c:pt>
                <c:pt idx="2">
                  <c:v>K</c:v>
                </c:pt>
              </c:strCache>
            </c:strRef>
          </c:cat>
          <c:val>
            <c:numRef>
              <c:f>'CR_Leaf Nutrients.csv'!$I$14:$K$14</c:f>
              <c:numCache>
                <c:formatCode>General</c:formatCode>
                <c:ptCount val="3"/>
                <c:pt idx="0">
                  <c:v>1.717142857</c:v>
                </c:pt>
                <c:pt idx="1">
                  <c:v>0.131571429</c:v>
                </c:pt>
                <c:pt idx="2">
                  <c:v>0.858571429</c:v>
                </c:pt>
              </c:numCache>
            </c:numRef>
          </c:val>
        </c:ser>
        <c:ser>
          <c:idx val="3"/>
          <c:order val="3"/>
          <c:tx>
            <c:v>Dry Season (Fertilizer)</c:v>
          </c:tx>
          <c:invertIfNegative val="0"/>
          <c:errBars>
            <c:errBarType val="both"/>
            <c:errValType val="cust"/>
            <c:noEndCap val="0"/>
            <c:plus>
              <c:numRef>
                <c:f>'CR_Leaf Nutrients.csv'!$M$15:$O$15</c:f>
                <c:numCache>
                  <c:formatCode>General</c:formatCode>
                  <c:ptCount val="3"/>
                  <c:pt idx="0">
                    <c:v>0.078418394</c:v>
                  </c:pt>
                  <c:pt idx="1">
                    <c:v>0.00595399</c:v>
                  </c:pt>
                  <c:pt idx="2">
                    <c:v>0.039553059</c:v>
                  </c:pt>
                </c:numCache>
              </c:numRef>
            </c:plus>
            <c:minus>
              <c:numRef>
                <c:f>'CR_Leaf Nutrients.csv'!$M$15:$O$15</c:f>
                <c:numCache>
                  <c:formatCode>General</c:formatCode>
                  <c:ptCount val="3"/>
                  <c:pt idx="0">
                    <c:v>0.078418394</c:v>
                  </c:pt>
                  <c:pt idx="1">
                    <c:v>0.00595399</c:v>
                  </c:pt>
                  <c:pt idx="2">
                    <c:v>0.039553059</c:v>
                  </c:pt>
                </c:numCache>
              </c:numRef>
            </c:minus>
          </c:errBars>
          <c:cat>
            <c:strRef>
              <c:f>'CR_Leaf Nutrients.csv'!$F$5:$F$7</c:f>
              <c:strCache>
                <c:ptCount val="3"/>
                <c:pt idx="0">
                  <c:v>N</c:v>
                </c:pt>
                <c:pt idx="1">
                  <c:v>P</c:v>
                </c:pt>
                <c:pt idx="2">
                  <c:v>K</c:v>
                </c:pt>
              </c:strCache>
            </c:strRef>
          </c:cat>
          <c:val>
            <c:numRef>
              <c:f>'CR_Leaf Nutrients.csv'!$I$15:$K$15</c:f>
              <c:numCache>
                <c:formatCode>General</c:formatCode>
                <c:ptCount val="3"/>
                <c:pt idx="0">
                  <c:v>1.548333333</c:v>
                </c:pt>
                <c:pt idx="1">
                  <c:v>0.1405</c:v>
                </c:pt>
                <c:pt idx="2">
                  <c:v>0.936666667</c:v>
                </c:pt>
              </c:numCache>
            </c:numRef>
          </c:val>
        </c:ser>
        <c:dLbls>
          <c:showLegendKey val="0"/>
          <c:showVal val="0"/>
          <c:showCatName val="0"/>
          <c:showSerName val="0"/>
          <c:showPercent val="0"/>
          <c:showBubbleSize val="0"/>
        </c:dLbls>
        <c:gapWidth val="150"/>
        <c:axId val="597112024"/>
        <c:axId val="597117640"/>
      </c:barChart>
      <c:catAx>
        <c:axId val="597112024"/>
        <c:scaling>
          <c:orientation val="minMax"/>
        </c:scaling>
        <c:delete val="0"/>
        <c:axPos val="b"/>
        <c:title>
          <c:tx>
            <c:rich>
              <a:bodyPr/>
              <a:lstStyle/>
              <a:p>
                <a:pPr>
                  <a:defRPr sz="2400"/>
                </a:pPr>
                <a:r>
                  <a:rPr lang="en-US" sz="2400"/>
                  <a:t>Nutrient</a:t>
                </a:r>
              </a:p>
            </c:rich>
          </c:tx>
          <c:layout/>
          <c:overlay val="0"/>
        </c:title>
        <c:majorTickMark val="out"/>
        <c:minorTickMark val="none"/>
        <c:tickLblPos val="nextTo"/>
        <c:txPr>
          <a:bodyPr/>
          <a:lstStyle/>
          <a:p>
            <a:pPr>
              <a:defRPr sz="2400"/>
            </a:pPr>
            <a:endParaRPr lang="en-US"/>
          </a:p>
        </c:txPr>
        <c:crossAx val="597117640"/>
        <c:crosses val="autoZero"/>
        <c:auto val="1"/>
        <c:lblAlgn val="ctr"/>
        <c:lblOffset val="100"/>
        <c:noMultiLvlLbl val="0"/>
      </c:catAx>
      <c:valAx>
        <c:axId val="597117640"/>
        <c:scaling>
          <c:orientation val="minMax"/>
        </c:scaling>
        <c:delete val="0"/>
        <c:axPos val="l"/>
        <c:majorGridlines/>
        <c:title>
          <c:tx>
            <c:rich>
              <a:bodyPr rot="-5400000" vert="horz"/>
              <a:lstStyle/>
              <a:p>
                <a:pPr>
                  <a:defRPr sz="2400"/>
                </a:pPr>
                <a:r>
                  <a:rPr lang="en-US" sz="2400"/>
                  <a:t>Nurtrient</a:t>
                </a:r>
                <a:r>
                  <a:rPr lang="en-US" sz="2400" baseline="0"/>
                  <a:t> Content (percent)</a:t>
                </a:r>
                <a:endParaRPr lang="en-US" sz="2400"/>
              </a:p>
            </c:rich>
          </c:tx>
          <c:layout/>
          <c:overlay val="0"/>
        </c:title>
        <c:numFmt formatCode="General" sourceLinked="1"/>
        <c:majorTickMark val="out"/>
        <c:minorTickMark val="none"/>
        <c:tickLblPos val="nextTo"/>
        <c:txPr>
          <a:bodyPr/>
          <a:lstStyle/>
          <a:p>
            <a:pPr>
              <a:defRPr sz="2400"/>
            </a:pPr>
            <a:endParaRPr lang="en-US"/>
          </a:p>
        </c:txPr>
        <c:crossAx val="597112024"/>
        <c:crosses val="autoZero"/>
        <c:crossBetween val="between"/>
      </c:valAx>
    </c:plotArea>
    <c:legend>
      <c:legendPos val="r"/>
      <c:layout/>
      <c:overlay val="0"/>
      <c:txPr>
        <a:bodyPr/>
        <a:lstStyle/>
        <a:p>
          <a:pPr>
            <a:defRPr sz="2400"/>
          </a:pPr>
          <a:endParaRPr lang="en-US"/>
        </a:p>
      </c:txPr>
    </c:legend>
    <c:plotVisOnly val="1"/>
    <c:dispBlanksAs val="gap"/>
    <c:showDLblsOverMax val="0"/>
  </c:chart>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0" dt="2014-04-27T11:26:23.284" idx="2">
    <p:pos x="10368" y="7848"/>
    <p:text>Say briefly what this experiment is/does.  Something like: In this study, we ask whether herbivore pressure responds to fertilizer added to tree seedlings in a tropical forest restoration.</p:text>
  </p:cm>
  <p:cm authorId="0" dt="2014-04-27T11:27:00.274" idx="3">
    <p:pos x="7848" y="13248"/>
    <p:text>I'm not sure what you mean by "healthiest."  Our study doesn't really address this....I would omit this question.</p:text>
  </p:cm>
  <p:cm authorId="0" dt="2014-04-27T11:29:01.705" idx="4">
    <p:pos x="10248" y="16992"/>
    <p:text>You didn't say what ratio. You include this below.  Re-order this paragaph a bit.</p:text>
  </p:cm>
  <p:cm authorId="0" dt="2014-04-27T11:32:02.393" idx="5">
    <p:pos x="12672" y="10056"/>
    <p:text>Rather than just staing what is in the graph. State the result (e.g.:  nutrient content was greater in ...). Be specific re: the direction of the effect, and includes statistics.  What are error bars here?
This graph is a bit hard to understand because the comparisons you really want to make are between the wet vs dry season nutrients. So I would put N, P, K on the X-axis with wet and dry colored differently so the reader can make direct comparisons.</p:text>
  </p:cm>
  <p:cm authorId="0" dt="2014-04-27T11:32:17.937" idx="6">
    <p:pos x="12072" y="17808"/>
    <p:text>Stats?  State direction of effect.</p:text>
  </p:cm>
  <p:cm authorId="0" dt="2014-04-27T11:33:22.469" idx="7">
    <p:pos x="21984" y="9480"/>
    <p:text>Help the reader out here.  What sig effect did you observe? State the effect and the direction.  WWhat do the codes stand for?  What are the error bars?</p:text>
  </p:cm>
  <p:cm authorId="0" dt="2014-04-27T11:24:15.171" idx="1">
    <p:pos x="8856" y="6120"/>
    <p:text>Not sure how this sentence is relevant.  Our project has specific goals for restoration, right?</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4/28/14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4/28/14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4/28/14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4/28/14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4/28/14</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chart" Target="../charts/chart2.xml"/><Relationship Id="rId12" Type="http://schemas.openxmlformats.org/officeDocument/2006/relationships/image" Target="../media/image6.jpeg"/><Relationship Id="rId13" Type="http://schemas.openxmlformats.org/officeDocument/2006/relationships/image" Target="../media/image7.jpeg"/><Relationship Id="rId14" Type="http://schemas.openxmlformats.org/officeDocument/2006/relationships/image" Target="../media/image8.jpeg"/><Relationship Id="rId15" Type="http://schemas.openxmlformats.org/officeDocument/2006/relationships/chart" Target="../charts/chart3.xml"/><Relationship Id="rId16" Type="http://schemas.openxmlformats.org/officeDocument/2006/relationships/image" Target="../media/image9.jpg"/><Relationship Id="rId17" Type="http://schemas.openxmlformats.org/officeDocument/2006/relationships/comments" Target="../comments/comment1.xml"/><Relationship Id="rId1" Type="http://schemas.openxmlformats.org/officeDocument/2006/relationships/vmlDrawing" Target="../drawings/vmlDrawing1.vml"/><Relationship Id="rId2" Type="http://schemas.openxmlformats.org/officeDocument/2006/relationships/slideLayout" Target="../slideLayouts/slideLayout1.xml"/><Relationship Id="rId3" Type="http://schemas.openxmlformats.org/officeDocument/2006/relationships/image" Target="../media/image2.png"/><Relationship Id="rId4" Type="http://schemas.microsoft.com/office/2007/relationships/hdphoto" Target="../media/hdphoto1.wdp"/><Relationship Id="rId5" Type="http://schemas.openxmlformats.org/officeDocument/2006/relationships/image" Target="../media/image3.png"/><Relationship Id="rId6" Type="http://schemas.openxmlformats.org/officeDocument/2006/relationships/image" Target="../media/image4.gif"/><Relationship Id="rId7" Type="http://schemas.openxmlformats.org/officeDocument/2006/relationships/package" Target="../embeddings/Microsoft_PowerPoint_Presentation1.pptx"/><Relationship Id="rId8" Type="http://schemas.openxmlformats.org/officeDocument/2006/relationships/image" Target="../media/image1.emf"/><Relationship Id="rId9" Type="http://schemas.openxmlformats.org/officeDocument/2006/relationships/image" Target="../media/image5.jpeg"/><Relationship Id="rId10"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27132" y="0"/>
            <a:ext cx="43891200" cy="38404800"/>
            <a:chOff x="0" y="0"/>
            <a:chExt cx="43891200" cy="38404800"/>
          </a:xfrm>
        </p:grpSpPr>
        <p:grpSp>
          <p:nvGrpSpPr>
            <p:cNvPr id="10" name="Group 9"/>
            <p:cNvGrpSpPr/>
            <p:nvPr/>
          </p:nvGrpSpPr>
          <p:grpSpPr>
            <a:xfrm>
              <a:off x="0" y="0"/>
              <a:ext cx="43891200" cy="38404800"/>
              <a:chOff x="0" y="-25400"/>
              <a:chExt cx="43891200" cy="38404800"/>
            </a:xfrm>
          </p:grpSpPr>
          <p:sp>
            <p:nvSpPr>
              <p:cNvPr id="2" name="Rectangle 1"/>
              <p:cNvSpPr/>
              <p:nvPr/>
            </p:nvSpPr>
            <p:spPr>
              <a:xfrm>
                <a:off x="0" y="-25400"/>
                <a:ext cx="43891200" cy="38404800"/>
              </a:xfrm>
              <a:prstGeom prst="rect">
                <a:avLst/>
              </a:prstGeom>
              <a:solidFill>
                <a:schemeClr val="accent3">
                  <a:lumMod val="60000"/>
                  <a:lumOff val="40000"/>
                </a:schemeClr>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3" name="TextBox 2"/>
              <p:cNvSpPr txBox="1"/>
              <p:nvPr/>
            </p:nvSpPr>
            <p:spPr>
              <a:xfrm>
                <a:off x="5562600" y="1447806"/>
                <a:ext cx="36423600" cy="3566160"/>
              </a:xfrm>
              <a:prstGeom prst="rect">
                <a:avLst/>
              </a:prstGeom>
              <a:solidFill>
                <a:srgbClr val="FFFFFF"/>
              </a:solidFill>
              <a:ln>
                <a:solidFill>
                  <a:schemeClr val="tx1"/>
                </a:solidFill>
              </a:ln>
            </p:spPr>
            <p:txBody>
              <a:bodyPr wrap="square" rtlCol="0">
                <a:spAutoFit/>
              </a:bodyPr>
              <a:lstStyle/>
              <a:p>
                <a:pPr algn="ctr"/>
                <a:r>
                  <a:rPr lang="en-US" sz="8000" dirty="0" smtClean="0">
                    <a:latin typeface="Times"/>
                    <a:cs typeface="Times"/>
                  </a:rPr>
                  <a:t>Does fertilization influence herbivory during tropical forest restoration?</a:t>
                </a:r>
              </a:p>
              <a:p>
                <a:pPr algn="ctr"/>
                <a:r>
                  <a:rPr lang="en-US" sz="6000" dirty="0" smtClean="0">
                    <a:latin typeface="Times"/>
                    <a:cs typeface="Times"/>
                  </a:rPr>
                  <a:t>Emma </a:t>
                </a:r>
                <a:r>
                  <a:rPr lang="en-US" sz="6000" dirty="0" err="1" smtClean="0">
                    <a:latin typeface="Times"/>
                    <a:cs typeface="Times"/>
                  </a:rPr>
                  <a:t>Rosenfield</a:t>
                </a:r>
                <a:r>
                  <a:rPr lang="en-US" sz="6000" dirty="0" smtClean="0">
                    <a:latin typeface="Times"/>
                    <a:cs typeface="Times"/>
                  </a:rPr>
                  <a:t> (‘16), Arianna Porter (‘15), Julia Rogers (‘16), </a:t>
                </a:r>
                <a:r>
                  <a:rPr lang="en-US" sz="6000" dirty="0" err="1" smtClean="0">
                    <a:latin typeface="Times"/>
                    <a:cs typeface="Times"/>
                  </a:rPr>
                  <a:t>Omari</a:t>
                </a:r>
                <a:r>
                  <a:rPr lang="en-US" sz="6000" dirty="0" smtClean="0">
                    <a:latin typeface="Times"/>
                    <a:cs typeface="Times"/>
                  </a:rPr>
                  <a:t> Matthew (‘14), Susan </a:t>
                </a:r>
                <a:r>
                  <a:rPr lang="en-US" sz="6000" dirty="0" err="1" smtClean="0">
                    <a:latin typeface="Times"/>
                    <a:cs typeface="Times"/>
                  </a:rPr>
                  <a:t>Gagliardi</a:t>
                </a:r>
                <a:r>
                  <a:rPr lang="en-US" sz="6000" dirty="0" smtClean="0">
                    <a:latin typeface="Times"/>
                    <a:cs typeface="Times"/>
                  </a:rPr>
                  <a:t>, Lauren </a:t>
                </a:r>
                <a:r>
                  <a:rPr lang="en-US" sz="6000" dirty="0" err="1" smtClean="0">
                    <a:latin typeface="Times"/>
                    <a:cs typeface="Times"/>
                  </a:rPr>
                  <a:t>Bizzari</a:t>
                </a:r>
                <a:r>
                  <a:rPr lang="en-US" sz="6000" dirty="0" smtClean="0">
                    <a:latin typeface="Times"/>
                    <a:cs typeface="Times"/>
                  </a:rPr>
                  <a:t>, Cathy Collins </a:t>
                </a:r>
              </a:p>
              <a:p>
                <a:endParaRPr lang="en-US" dirty="0"/>
              </a:p>
            </p:txBody>
          </p:sp>
          <p:pic>
            <p:nvPicPr>
              <p:cNvPr id="4" name="Picture 3" descr="W44614.jpg"/>
              <p:cNvPicPr>
                <a:picLocks noChangeAspect="1"/>
              </p:cNvPicPr>
              <p:nvPr/>
            </p:nvPicPr>
            <p:blipFill>
              <a:blip r:embed="rId3">
                <a:extLst>
                  <a:ext uri="{BEBA8EAE-BF5A-486C-A8C5-ECC9F3942E4B}">
                    <a14:imgProps xmlns:a14="http://schemas.microsoft.com/office/drawing/2010/main">
                      <a14:imgLayer r:embed="rId4">
                        <a14:imgEffect>
                          <a14:backgroundRemoval t="4120" b="97753" l="1894" r="97348"/>
                        </a14:imgEffect>
                      </a14:imgLayer>
                    </a14:imgProps>
                  </a:ext>
                  <a:ext uri="{28A0092B-C50C-407E-A947-70E740481C1C}">
                    <a14:useLocalDpi xmlns:a14="http://schemas.microsoft.com/office/drawing/2010/main" val="0"/>
                  </a:ext>
                </a:extLst>
              </a:blip>
              <a:stretch>
                <a:fillRect/>
              </a:stretch>
            </p:blipFill>
            <p:spPr>
              <a:xfrm>
                <a:off x="1066800" y="1574800"/>
                <a:ext cx="3352800" cy="3390900"/>
              </a:xfrm>
              <a:prstGeom prst="rect">
                <a:avLst/>
              </a:prstGeom>
            </p:spPr>
          </p:pic>
          <p:sp>
            <p:nvSpPr>
              <p:cNvPr id="5" name="TextBox 4"/>
              <p:cNvSpPr txBox="1"/>
              <p:nvPr/>
            </p:nvSpPr>
            <p:spPr>
              <a:xfrm>
                <a:off x="1905000" y="6705600"/>
                <a:ext cx="14630400" cy="7478971"/>
              </a:xfrm>
              <a:prstGeom prst="rect">
                <a:avLst/>
              </a:prstGeom>
              <a:solidFill>
                <a:srgbClr val="FFFFFF"/>
              </a:solidFill>
              <a:ln>
                <a:solidFill>
                  <a:srgbClr val="000000"/>
                </a:solidFill>
              </a:ln>
            </p:spPr>
            <p:txBody>
              <a:bodyPr wrap="square" rtlCol="0">
                <a:spAutoFit/>
              </a:bodyPr>
              <a:lstStyle/>
              <a:p>
                <a:r>
                  <a:rPr lang="en-US" sz="4800" b="1" dirty="0" smtClean="0">
                    <a:latin typeface="Times"/>
                    <a:cs typeface="Times"/>
                  </a:rPr>
                  <a:t>Introduction</a:t>
                </a:r>
              </a:p>
              <a:p>
                <a:r>
                  <a:rPr lang="en-US" sz="3600" dirty="0" smtClean="0">
                    <a:latin typeface="Times"/>
                    <a:cs typeface="Times"/>
                  </a:rPr>
                  <a:t>Globally, about 13 million hectares of forests were converted to other uses or lost through natural causes each year between 2000 and 2010. </a:t>
                </a:r>
                <a:r>
                  <a:rPr lang="en-US" sz="3600" baseline="30000" dirty="0" smtClean="0">
                    <a:latin typeface="Times"/>
                    <a:cs typeface="Times"/>
                  </a:rPr>
                  <a:t>1</a:t>
                </a:r>
                <a:r>
                  <a:rPr lang="en-US" sz="3600" dirty="0" smtClean="0">
                    <a:latin typeface="Times"/>
                    <a:cs typeface="Times"/>
                  </a:rPr>
                  <a:t> This includes tropical forests that provide the plant with numerous resources and services. Therefore, it is critical that we actively try to restore these landscapes. Our restoration study is focused on the Firestone Center for Restoration Ecology in Costa Rica. The land on this property was originally a healthy tropical rainforest. However, after clearing for grazing, a non-native bamboo (</a:t>
                </a:r>
                <a:r>
                  <a:rPr lang="en-US" sz="3600" i="1" dirty="0" err="1">
                    <a:latin typeface="Times"/>
                    <a:cs typeface="Times"/>
                  </a:rPr>
                  <a:t>Guadua</a:t>
                </a:r>
                <a:r>
                  <a:rPr lang="en-US" sz="3600" i="1" dirty="0">
                    <a:latin typeface="Times"/>
                    <a:cs typeface="Times"/>
                  </a:rPr>
                  <a:t> </a:t>
                </a:r>
                <a:r>
                  <a:rPr lang="en-US" sz="3600" i="1" dirty="0" err="1" smtClean="0">
                    <a:latin typeface="Times"/>
                    <a:cs typeface="Times"/>
                  </a:rPr>
                  <a:t>angustifolia</a:t>
                </a:r>
                <a:r>
                  <a:rPr lang="en-US" sz="3600" i="1" dirty="0" smtClean="0">
                    <a:latin typeface="Times"/>
                    <a:cs typeface="Times"/>
                  </a:rPr>
                  <a:t>), </a:t>
                </a:r>
                <a:r>
                  <a:rPr lang="en-US" sz="3600" dirty="0" smtClean="0">
                    <a:latin typeface="Times"/>
                    <a:cs typeface="Times"/>
                  </a:rPr>
                  <a:t>was planted and now dominates the landscape. In order to study the conditions under which healthy rainforests can be restored, we designed an experiment in this disturbed landscape. In our study, we asked whether herbivore pressure responds to fertilizer added to tree seedlings in a tropical rainforest environment. </a:t>
                </a:r>
                <a:endParaRPr lang="en-US" sz="3600" dirty="0">
                  <a:latin typeface="Times"/>
                  <a:cs typeface="Times"/>
                </a:endParaRPr>
              </a:p>
            </p:txBody>
          </p:sp>
          <p:sp>
            <p:nvSpPr>
              <p:cNvPr id="6" name="TextBox 5"/>
              <p:cNvSpPr txBox="1"/>
              <p:nvPr/>
            </p:nvSpPr>
            <p:spPr>
              <a:xfrm>
                <a:off x="1701800" y="23368000"/>
                <a:ext cx="14630400" cy="8586967"/>
              </a:xfrm>
              <a:prstGeom prst="rect">
                <a:avLst/>
              </a:prstGeom>
              <a:solidFill>
                <a:srgbClr val="FFFFFF"/>
              </a:solidFill>
              <a:ln>
                <a:solidFill>
                  <a:srgbClr val="000000"/>
                </a:solidFill>
              </a:ln>
            </p:spPr>
            <p:txBody>
              <a:bodyPr wrap="square" rtlCol="0">
                <a:spAutoFit/>
              </a:bodyPr>
              <a:lstStyle/>
              <a:p>
                <a:r>
                  <a:rPr lang="en-US" sz="4800" b="1" dirty="0" smtClean="0">
                    <a:latin typeface="Times"/>
                    <a:cs typeface="Times"/>
                  </a:rPr>
                  <a:t>Methods</a:t>
                </a:r>
                <a:endParaRPr lang="en-US" sz="3600" dirty="0" smtClean="0">
                  <a:latin typeface="Times"/>
                  <a:cs typeface="Times"/>
                </a:endParaRPr>
              </a:p>
              <a:p>
                <a:r>
                  <a:rPr lang="en-US" sz="3600" dirty="0" smtClean="0">
                    <a:latin typeface="Times"/>
                    <a:cs typeface="Times"/>
                  </a:rPr>
                  <a:t>With the intension of studying rainforest restoration, we set up the experiment by clearing 16 plots within a monoculture of non-native bamboo and planted 16 native trees per plot. On June 3</a:t>
                </a:r>
                <a:r>
                  <a:rPr lang="en-US" sz="3600" baseline="30000" dirty="0" smtClean="0">
                    <a:latin typeface="Times"/>
                    <a:cs typeface="Times"/>
                  </a:rPr>
                  <a:t>rd</a:t>
                </a:r>
                <a:r>
                  <a:rPr lang="en-US" sz="3600" dirty="0" smtClean="0">
                    <a:latin typeface="Times"/>
                    <a:cs typeface="Times"/>
                  </a:rPr>
                  <a:t>, 2013, 150g of fertilizer was added to 8 plots each in a ratio of 10:30:10 (N:P:K)</a:t>
                </a:r>
                <a:r>
                  <a:rPr lang="en-US" sz="3600" dirty="0">
                    <a:latin typeface="Times"/>
                    <a:cs typeface="Times"/>
                  </a:rPr>
                  <a:t>. </a:t>
                </a:r>
                <a:r>
                  <a:rPr lang="en-US" sz="3600" dirty="0" smtClean="0">
                    <a:latin typeface="Times"/>
                    <a:cs typeface="Times"/>
                  </a:rPr>
                  <a:t>Fertilizer was added again in August and October 2013. We </a:t>
                </a:r>
                <a:r>
                  <a:rPr lang="en-US" sz="3600" dirty="0">
                    <a:latin typeface="Times"/>
                    <a:cs typeface="Times"/>
                  </a:rPr>
                  <a:t>chose this ratio based on evidence that suggests that lowland sites are limited by Phosphorous and that Potassium is important. </a:t>
                </a:r>
                <a:r>
                  <a:rPr lang="en-US" sz="3600" dirty="0" smtClean="0">
                    <a:latin typeface="Times"/>
                    <a:cs typeface="Times"/>
                  </a:rPr>
                  <a:t>Each plot contained seven native trees species present in different relative abundances. </a:t>
                </a:r>
              </a:p>
              <a:p>
                <a:r>
                  <a:rPr lang="en-US" sz="3600" dirty="0" smtClean="0">
                    <a:latin typeface="Times"/>
                    <a:cs typeface="Times"/>
                  </a:rPr>
                  <a:t>To measure herbivory, we estimated the extent and intensity of herbivory at the tree, branch, and leaf level in June 2013 and January 2014. Extent is the number of leaves that are affected by herbivory, while intensity is the amount of biomass missing from the tree (Figure 1). </a:t>
                </a:r>
              </a:p>
              <a:p>
                <a:r>
                  <a:rPr lang="en-US" sz="3600" dirty="0" smtClean="0">
                    <a:latin typeface="Times"/>
                    <a:cs typeface="Times"/>
                  </a:rPr>
                  <a:t>To generate leaf nutrient composition, we collected leaf tissue samples and set them to a laboratory for nutrient chemical analysis. </a:t>
                </a:r>
                <a:endParaRPr lang="en-US" sz="4800" dirty="0" smtClean="0">
                  <a:latin typeface="Times"/>
                  <a:cs typeface="Times"/>
                </a:endParaRPr>
              </a:p>
            </p:txBody>
          </p:sp>
          <p:sp>
            <p:nvSpPr>
              <p:cNvPr id="7" name="TextBox 6"/>
              <p:cNvSpPr txBox="1"/>
              <p:nvPr/>
            </p:nvSpPr>
            <p:spPr>
              <a:xfrm>
                <a:off x="17221200" y="6629399"/>
                <a:ext cx="12877800" cy="9144000"/>
              </a:xfrm>
              <a:prstGeom prst="rect">
                <a:avLst/>
              </a:prstGeom>
              <a:solidFill>
                <a:srgbClr val="FFFFFF"/>
              </a:solidFill>
              <a:ln>
                <a:solidFill>
                  <a:srgbClr val="000000"/>
                </a:solidFill>
              </a:ln>
            </p:spPr>
            <p:txBody>
              <a:bodyPr wrap="square" rtlCol="0">
                <a:spAutoFit/>
              </a:bodyPr>
              <a:lstStyle/>
              <a:p>
                <a:r>
                  <a:rPr lang="en-US" sz="4800" b="1" dirty="0" smtClean="0">
                    <a:latin typeface="Times"/>
                    <a:cs typeface="Times"/>
                  </a:rPr>
                  <a:t>Results</a:t>
                </a:r>
              </a:p>
            </p:txBody>
          </p:sp>
          <p:sp>
            <p:nvSpPr>
              <p:cNvPr id="8" name="TextBox 7"/>
              <p:cNvSpPr txBox="1"/>
              <p:nvPr/>
            </p:nvSpPr>
            <p:spPr>
              <a:xfrm>
                <a:off x="17172132" y="19558000"/>
                <a:ext cx="11887200" cy="10515600"/>
              </a:xfrm>
              <a:prstGeom prst="rect">
                <a:avLst/>
              </a:prstGeom>
              <a:solidFill>
                <a:srgbClr val="FFFFFF"/>
              </a:solidFill>
              <a:ln>
                <a:solidFill>
                  <a:srgbClr val="000000"/>
                </a:solidFill>
              </a:ln>
            </p:spPr>
            <p:txBody>
              <a:bodyPr wrap="square" rtlCol="0">
                <a:spAutoFit/>
              </a:bodyPr>
              <a:lstStyle/>
              <a:p>
                <a:r>
                  <a:rPr lang="en-US" sz="4800" b="1" dirty="0" smtClean="0">
                    <a:latin typeface="Times"/>
                    <a:cs typeface="Times"/>
                  </a:rPr>
                  <a:t>Results</a:t>
                </a:r>
              </a:p>
              <a:p>
                <a:endParaRPr lang="en-US" sz="4800" b="1" dirty="0">
                  <a:latin typeface="Times"/>
                  <a:cs typeface="Times"/>
                </a:endParaRPr>
              </a:p>
            </p:txBody>
          </p:sp>
          <p:sp>
            <p:nvSpPr>
              <p:cNvPr id="9" name="TextBox 8"/>
              <p:cNvSpPr txBox="1"/>
              <p:nvPr/>
            </p:nvSpPr>
            <p:spPr>
              <a:xfrm>
                <a:off x="30708600" y="6604000"/>
                <a:ext cx="12115800" cy="8229600"/>
              </a:xfrm>
              <a:prstGeom prst="rect">
                <a:avLst/>
              </a:prstGeom>
              <a:solidFill>
                <a:srgbClr val="FFFFFF"/>
              </a:solidFill>
              <a:ln>
                <a:solidFill>
                  <a:srgbClr val="000000"/>
                </a:solidFill>
              </a:ln>
            </p:spPr>
            <p:txBody>
              <a:bodyPr wrap="square" rtlCol="0">
                <a:spAutoFit/>
              </a:bodyPr>
              <a:lstStyle/>
              <a:p>
                <a:r>
                  <a:rPr lang="en-US" sz="4800" b="1" dirty="0" smtClean="0">
                    <a:latin typeface="Times"/>
                    <a:cs typeface="Times"/>
                  </a:rPr>
                  <a:t>Results</a:t>
                </a:r>
              </a:p>
              <a:p>
                <a:endParaRPr lang="en-US" dirty="0"/>
              </a:p>
            </p:txBody>
          </p:sp>
        </p:grpSp>
        <p:sp>
          <p:nvSpPr>
            <p:cNvPr id="12" name="TextBox 11"/>
            <p:cNvSpPr txBox="1"/>
            <p:nvPr/>
          </p:nvSpPr>
          <p:spPr>
            <a:xfrm>
              <a:off x="29440332" y="19431000"/>
              <a:ext cx="13716000" cy="12649617"/>
            </a:xfrm>
            <a:prstGeom prst="rect">
              <a:avLst/>
            </a:prstGeom>
            <a:solidFill>
              <a:srgbClr val="FFFFFF"/>
            </a:solidFill>
            <a:ln>
              <a:solidFill>
                <a:srgbClr val="000000"/>
              </a:solidFill>
            </a:ln>
          </p:spPr>
          <p:txBody>
            <a:bodyPr wrap="square" rtlCol="0">
              <a:spAutoFit/>
            </a:bodyPr>
            <a:lstStyle/>
            <a:p>
              <a:r>
                <a:rPr lang="en-US" sz="4800" b="1" dirty="0" smtClean="0">
                  <a:latin typeface="Times"/>
                  <a:cs typeface="Times"/>
                </a:rPr>
                <a:t>Conclusions</a:t>
              </a:r>
            </a:p>
            <a:p>
              <a:pPr marL="457200" indent="-457200">
                <a:buFont typeface="Arial"/>
                <a:buChar char="•"/>
              </a:pPr>
              <a:r>
                <a:rPr lang="en-US" sz="3200" dirty="0" smtClean="0">
                  <a:latin typeface="Times"/>
                  <a:cs typeface="Times"/>
                </a:rPr>
                <a:t>Differences in nutrient content of leaf tissue across seasons may be due to the fact that fertilizer was added closer to sampling in the wet season. In the dry season, sampling was carried out three months post fertilization. Therefore, the seedlings did not have the fertilizer nutrients still in their leaves because they had already processed them. Additionally, during the dry season trees may shunt nutrients to their roots to preserve tree health.</a:t>
              </a:r>
            </a:p>
            <a:p>
              <a:pPr marL="457200" indent="-457200">
                <a:buFont typeface="Arial"/>
                <a:buChar char="•"/>
              </a:pPr>
              <a:endParaRPr lang="en-US" sz="3200" dirty="0">
                <a:latin typeface="Times"/>
                <a:cs typeface="Times"/>
              </a:endParaRPr>
            </a:p>
            <a:p>
              <a:pPr marL="457200" indent="-457200">
                <a:buFont typeface="Arial"/>
                <a:buChar char="•"/>
              </a:pPr>
              <a:r>
                <a:rPr lang="en-US" sz="3200" dirty="0" smtClean="0">
                  <a:solidFill>
                    <a:srgbClr val="000000"/>
                  </a:solidFill>
                  <a:latin typeface="Times"/>
                  <a:cs typeface="Times"/>
                </a:rPr>
                <a:t>Fertilizer increased herbivory intensity across all species in the wet season, but not in the dry season (Figure 3). </a:t>
              </a:r>
              <a:r>
                <a:rPr lang="en-US" sz="3200" dirty="0">
                  <a:solidFill>
                    <a:srgbClr val="000000"/>
                  </a:solidFill>
                  <a:latin typeface="Times"/>
                  <a:cs typeface="Times"/>
                </a:rPr>
                <a:t>This </a:t>
              </a:r>
              <a:r>
                <a:rPr lang="en-US" sz="3200" dirty="0" smtClean="0">
                  <a:solidFill>
                    <a:srgbClr val="000000"/>
                  </a:solidFill>
                  <a:latin typeface="Times"/>
                  <a:cs typeface="Times"/>
                </a:rPr>
                <a:t>difference with season </a:t>
              </a:r>
              <a:r>
                <a:rPr lang="en-US" sz="3200" dirty="0">
                  <a:solidFill>
                    <a:srgbClr val="000000"/>
                  </a:solidFill>
                  <a:latin typeface="Times"/>
                  <a:cs typeface="Times"/>
                </a:rPr>
                <a:t>may be due to the gap between fertilization and </a:t>
              </a:r>
              <a:r>
                <a:rPr lang="en-US" sz="3200" dirty="0" smtClean="0">
                  <a:solidFill>
                    <a:srgbClr val="000000"/>
                  </a:solidFill>
                  <a:latin typeface="Times"/>
                  <a:cs typeface="Times"/>
                </a:rPr>
                <a:t>sampling in the dry season.  As the wet season data show</a:t>
              </a:r>
              <a:r>
                <a:rPr lang="en-US" sz="3200" dirty="0" smtClean="0">
                  <a:latin typeface="Times"/>
                  <a:cs typeface="Times"/>
                </a:rPr>
                <a:t>, insects may concentrate their </a:t>
              </a:r>
              <a:r>
                <a:rPr lang="en-US" sz="3200" dirty="0" err="1" smtClean="0">
                  <a:latin typeface="Times"/>
                  <a:cs typeface="Times"/>
                </a:rPr>
                <a:t>herbivory</a:t>
              </a:r>
              <a:r>
                <a:rPr lang="en-US" sz="3200" dirty="0" smtClean="0">
                  <a:latin typeface="Times"/>
                  <a:cs typeface="Times"/>
                </a:rPr>
                <a:t> on tissues with higher nutrient content.</a:t>
              </a:r>
            </a:p>
            <a:p>
              <a:pPr marL="457200" indent="-457200">
                <a:buFont typeface="Arial"/>
                <a:buChar char="•"/>
              </a:pPr>
              <a:endParaRPr lang="en-US" sz="3200" dirty="0" smtClean="0">
                <a:latin typeface="Times"/>
                <a:cs typeface="Times"/>
              </a:endParaRPr>
            </a:p>
            <a:p>
              <a:pPr marL="457200" indent="-457200">
                <a:buFont typeface="Arial"/>
                <a:buChar char="•"/>
              </a:pPr>
              <a:r>
                <a:rPr lang="en-US" sz="3200" dirty="0" smtClean="0">
                  <a:latin typeface="Times"/>
                  <a:cs typeface="Times"/>
                </a:rPr>
                <a:t>Fertilization does not influence the extent of herbivory. This may be due to the fact that insects are locating leaves of higher quality and eating more of them, thus increasing the intensity of herbivory, but not the extent. </a:t>
              </a:r>
            </a:p>
            <a:p>
              <a:pPr marL="457200" indent="-457200">
                <a:buFont typeface="Arial"/>
                <a:buChar char="•"/>
              </a:pPr>
              <a:endParaRPr lang="en-US" sz="3200" dirty="0" smtClean="0">
                <a:latin typeface="Times"/>
                <a:cs typeface="Times"/>
              </a:endParaRPr>
            </a:p>
            <a:p>
              <a:pPr marL="457200" indent="-457200">
                <a:buFont typeface="Arial"/>
                <a:buChar char="•"/>
              </a:pPr>
              <a:r>
                <a:rPr lang="en-US" sz="3200" dirty="0" smtClean="0">
                  <a:latin typeface="Times"/>
                  <a:cs typeface="Times"/>
                </a:rPr>
                <a:t>In the wet season, herbivores preferred certain tree species (Figure 4). </a:t>
              </a:r>
              <a:r>
                <a:rPr lang="en-US" sz="3200" dirty="0" smtClean="0">
                  <a:solidFill>
                    <a:srgbClr val="000000"/>
                  </a:solidFill>
                  <a:latin typeface="Times"/>
                  <a:cs typeface="Times"/>
                </a:rPr>
                <a:t>Difference in </a:t>
              </a:r>
              <a:r>
                <a:rPr lang="en-US" sz="3200" dirty="0" err="1" smtClean="0">
                  <a:solidFill>
                    <a:srgbClr val="000000"/>
                  </a:solidFill>
                  <a:latin typeface="Times"/>
                  <a:cs typeface="Times"/>
                </a:rPr>
                <a:t>herbivory</a:t>
              </a:r>
              <a:r>
                <a:rPr lang="en-US" sz="3200" dirty="0" smtClean="0">
                  <a:solidFill>
                    <a:srgbClr val="000000"/>
                  </a:solidFill>
                  <a:latin typeface="Times"/>
                  <a:cs typeface="Times"/>
                </a:rPr>
                <a:t> across species may be due to differences in nutrient uptake. For example, we noticed higher leaf cutter ant damage on Maya Colorado seedlings.</a:t>
              </a:r>
            </a:p>
            <a:p>
              <a:pPr marL="457200" indent="-457200">
                <a:buFont typeface="Arial"/>
                <a:buChar char="•"/>
              </a:pPr>
              <a:endParaRPr lang="en-US" sz="3200" dirty="0" smtClean="0">
                <a:latin typeface="Times"/>
                <a:cs typeface="Times"/>
              </a:endParaRPr>
            </a:p>
            <a:p>
              <a:pPr marL="457200" indent="-457200">
                <a:buFont typeface="Arial"/>
                <a:buChar char="•"/>
              </a:pPr>
              <a:r>
                <a:rPr lang="en-US" sz="3200" dirty="0" smtClean="0">
                  <a:latin typeface="Times"/>
                  <a:cs typeface="Times"/>
                </a:rPr>
                <a:t>These results indicate that fertilizer influences species interactions in the early stages of rainforest restoration. </a:t>
              </a:r>
              <a:endParaRPr lang="en-US" sz="4800" dirty="0">
                <a:latin typeface="Times"/>
                <a:cs typeface="Times"/>
              </a:endParaRPr>
            </a:p>
          </p:txBody>
        </p:sp>
      </p:grpSp>
      <p:sp>
        <p:nvSpPr>
          <p:cNvPr id="14" name="TextBox 13"/>
          <p:cNvSpPr txBox="1"/>
          <p:nvPr/>
        </p:nvSpPr>
        <p:spPr>
          <a:xfrm>
            <a:off x="228600" y="37871400"/>
            <a:ext cx="3057247" cy="261610"/>
          </a:xfrm>
          <a:prstGeom prst="rect">
            <a:avLst/>
          </a:prstGeom>
          <a:noFill/>
        </p:spPr>
        <p:txBody>
          <a:bodyPr wrap="none" rtlCol="0">
            <a:spAutoFit/>
          </a:bodyPr>
          <a:lstStyle/>
          <a:p>
            <a:r>
              <a:rPr lang="en-US" sz="1100" baseline="30000" dirty="0" smtClean="0">
                <a:solidFill>
                  <a:schemeClr val="accent1"/>
                </a:solidFill>
              </a:rPr>
              <a:t>1</a:t>
            </a:r>
            <a:r>
              <a:rPr lang="en-US" sz="1100" dirty="0" smtClean="0">
                <a:solidFill>
                  <a:schemeClr val="accent1"/>
                </a:solidFill>
              </a:rPr>
              <a:t> http</a:t>
            </a:r>
            <a:r>
              <a:rPr lang="en-US" sz="1100" dirty="0">
                <a:solidFill>
                  <a:schemeClr val="accent1"/>
                </a:solidFill>
              </a:rPr>
              <a:t>://</a:t>
            </a:r>
            <a:r>
              <a:rPr lang="en-US" sz="1100" dirty="0" err="1">
                <a:solidFill>
                  <a:schemeClr val="accent1"/>
                </a:solidFill>
              </a:rPr>
              <a:t>www.fao.org</a:t>
            </a:r>
            <a:r>
              <a:rPr lang="en-US" sz="1100" dirty="0">
                <a:solidFill>
                  <a:schemeClr val="accent1"/>
                </a:solidFill>
              </a:rPr>
              <a:t>/news/story/en/item/40893/</a:t>
            </a:r>
          </a:p>
        </p:txBody>
      </p:sp>
      <p:sp>
        <p:nvSpPr>
          <p:cNvPr id="15" name="TextBox 14"/>
          <p:cNvSpPr txBox="1"/>
          <p:nvPr/>
        </p:nvSpPr>
        <p:spPr>
          <a:xfrm>
            <a:off x="1752600" y="20269200"/>
            <a:ext cx="14554200" cy="2492990"/>
          </a:xfrm>
          <a:prstGeom prst="rect">
            <a:avLst/>
          </a:prstGeom>
          <a:solidFill>
            <a:srgbClr val="FFFFFF"/>
          </a:solidFill>
          <a:ln>
            <a:solidFill>
              <a:srgbClr val="000000"/>
            </a:solidFill>
          </a:ln>
        </p:spPr>
        <p:txBody>
          <a:bodyPr wrap="square" rtlCol="0">
            <a:spAutoFit/>
          </a:bodyPr>
          <a:lstStyle/>
          <a:p>
            <a:r>
              <a:rPr lang="en-US" sz="4800" b="1" dirty="0" smtClean="0">
                <a:latin typeface="Times"/>
                <a:cs typeface="Times"/>
              </a:rPr>
              <a:t>Guiding Question</a:t>
            </a:r>
          </a:p>
          <a:p>
            <a:pPr marL="742950" indent="-742950">
              <a:buAutoNum type="arabicPeriod"/>
            </a:pPr>
            <a:r>
              <a:rPr lang="en-US" sz="3600" dirty="0" smtClean="0">
                <a:latin typeface="Times"/>
                <a:cs typeface="Times"/>
              </a:rPr>
              <a:t>In the context of a tropical forest restoration experiment, </a:t>
            </a:r>
          </a:p>
          <a:p>
            <a:pPr marL="3094238" lvl="1" indent="-742950">
              <a:buFont typeface="+mj-lt"/>
              <a:buAutoNum type="alphaLcPeriod"/>
            </a:pPr>
            <a:r>
              <a:rPr lang="en-US" sz="3600" dirty="0">
                <a:latin typeface="Times"/>
                <a:cs typeface="Times"/>
              </a:rPr>
              <a:t>D</a:t>
            </a:r>
            <a:r>
              <a:rPr lang="en-US" sz="3600" dirty="0" smtClean="0">
                <a:latin typeface="Times"/>
                <a:cs typeface="Times"/>
              </a:rPr>
              <a:t>oes fertilization influence herbivory?</a:t>
            </a:r>
          </a:p>
          <a:p>
            <a:pPr marL="3094238" lvl="1" indent="-742950">
              <a:buAutoNum type="alphaLcPeriod"/>
            </a:pPr>
            <a:r>
              <a:rPr lang="en-US" sz="3600" dirty="0" smtClean="0">
                <a:latin typeface="Times"/>
                <a:cs typeface="Times"/>
              </a:rPr>
              <a:t>Does fertilization alter leaf tissue nutrients?</a:t>
            </a:r>
            <a:endParaRPr lang="en-US" sz="3600" dirty="0">
              <a:latin typeface="Times"/>
              <a:cs typeface="Times"/>
            </a:endParaRPr>
          </a:p>
        </p:txBody>
      </p:sp>
      <p:pic>
        <p:nvPicPr>
          <p:cNvPr id="16" name="Picture 2"/>
          <p:cNvPicPr>
            <a:picLocks noChangeAspect="1" noChangeArrowheads="1"/>
          </p:cNvPicPr>
          <p:nvPr/>
        </p:nvPicPr>
        <p:blipFill>
          <a:blip r:embed="rId5"/>
          <a:srcRect/>
          <a:stretch>
            <a:fillRect/>
          </a:stretch>
        </p:blipFill>
        <p:spPr bwMode="auto">
          <a:xfrm>
            <a:off x="1828800" y="14401800"/>
            <a:ext cx="6000750" cy="5226050"/>
          </a:xfrm>
          <a:prstGeom prst="rect">
            <a:avLst/>
          </a:prstGeom>
          <a:noFill/>
          <a:ln w="9525">
            <a:noFill/>
            <a:miter lim="800000"/>
            <a:headEnd/>
            <a:tailEnd/>
          </a:ln>
        </p:spPr>
      </p:pic>
      <p:pic>
        <p:nvPicPr>
          <p:cNvPr id="23" name="Picture 22" descr="map-of-costa-rica.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72600" y="14401800"/>
            <a:ext cx="5105400" cy="5228421"/>
          </a:xfrm>
          <a:prstGeom prst="rect">
            <a:avLst/>
          </a:prstGeom>
        </p:spPr>
      </p:pic>
      <p:sp>
        <p:nvSpPr>
          <p:cNvPr id="24" name="5-Point Star 23"/>
          <p:cNvSpPr/>
          <p:nvPr/>
        </p:nvSpPr>
        <p:spPr>
          <a:xfrm>
            <a:off x="12115800" y="17145000"/>
            <a:ext cx="843280" cy="695960"/>
          </a:xfrm>
          <a:prstGeom prst="star5">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 name="Rectangle 83"/>
          <p:cNvSpPr/>
          <p:nvPr/>
        </p:nvSpPr>
        <p:spPr>
          <a:xfrm>
            <a:off x="1676400" y="32918400"/>
            <a:ext cx="9753600" cy="4038600"/>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5" name="Group 24"/>
          <p:cNvGrpSpPr/>
          <p:nvPr/>
        </p:nvGrpSpPr>
        <p:grpSpPr>
          <a:xfrm>
            <a:off x="1905000" y="33375600"/>
            <a:ext cx="9181539" cy="5975991"/>
            <a:chOff x="333045" y="2756626"/>
            <a:chExt cx="5803595" cy="4719624"/>
          </a:xfrm>
        </p:grpSpPr>
        <p:grpSp>
          <p:nvGrpSpPr>
            <p:cNvPr id="26" name="Group 25"/>
            <p:cNvGrpSpPr/>
            <p:nvPr/>
          </p:nvGrpSpPr>
          <p:grpSpPr>
            <a:xfrm>
              <a:off x="333045" y="2756626"/>
              <a:ext cx="856425" cy="4702929"/>
              <a:chOff x="333045" y="2756626"/>
              <a:chExt cx="856425" cy="4702929"/>
            </a:xfrm>
          </p:grpSpPr>
          <p:grpSp>
            <p:nvGrpSpPr>
              <p:cNvPr id="67" name="Group 66"/>
              <p:cNvGrpSpPr/>
              <p:nvPr/>
            </p:nvGrpSpPr>
            <p:grpSpPr>
              <a:xfrm>
                <a:off x="343205" y="2756626"/>
                <a:ext cx="846265" cy="4702929"/>
                <a:chOff x="355600" y="2614387"/>
                <a:chExt cx="846265" cy="4702929"/>
              </a:xfrm>
            </p:grpSpPr>
            <p:grpSp>
              <p:nvGrpSpPr>
                <p:cNvPr id="69" name="Group 68"/>
                <p:cNvGrpSpPr/>
                <p:nvPr/>
              </p:nvGrpSpPr>
              <p:grpSpPr>
                <a:xfrm>
                  <a:off x="355600" y="2614387"/>
                  <a:ext cx="812800" cy="1249680"/>
                  <a:chOff x="375920" y="2458720"/>
                  <a:chExt cx="812800" cy="1249680"/>
                </a:xfrm>
              </p:grpSpPr>
              <p:sp>
                <p:nvSpPr>
                  <p:cNvPr id="79" name="Teardrop 78"/>
                  <p:cNvSpPr/>
                  <p:nvPr/>
                </p:nvSpPr>
                <p:spPr>
                  <a:xfrm>
                    <a:off x="782320" y="2458720"/>
                    <a:ext cx="406400" cy="406400"/>
                  </a:xfrm>
                  <a:prstGeom prst="teardrop">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0" name="Straight Connector 79"/>
                  <p:cNvCxnSpPr/>
                  <p:nvPr/>
                </p:nvCxnSpPr>
                <p:spPr>
                  <a:xfrm flipH="1" flipV="1">
                    <a:off x="772160" y="2611120"/>
                    <a:ext cx="10160" cy="1097280"/>
                  </a:xfrm>
                  <a:prstGeom prst="line">
                    <a:avLst/>
                  </a:prstGeom>
                </p:spPr>
                <p:style>
                  <a:lnRef idx="2">
                    <a:schemeClr val="accent1"/>
                  </a:lnRef>
                  <a:fillRef idx="0">
                    <a:schemeClr val="accent1"/>
                  </a:fillRef>
                  <a:effectRef idx="1">
                    <a:schemeClr val="accent1"/>
                  </a:effectRef>
                  <a:fontRef idx="minor">
                    <a:schemeClr val="tx1"/>
                  </a:fontRef>
                </p:style>
              </p:cxnSp>
              <p:sp>
                <p:nvSpPr>
                  <p:cNvPr id="81" name="Teardrop 80"/>
                  <p:cNvSpPr/>
                  <p:nvPr/>
                </p:nvSpPr>
                <p:spPr>
                  <a:xfrm>
                    <a:off x="772160" y="3017520"/>
                    <a:ext cx="406400" cy="406400"/>
                  </a:xfrm>
                  <a:prstGeom prst="teardrop">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 name="Teardrop 81"/>
                  <p:cNvSpPr/>
                  <p:nvPr/>
                </p:nvSpPr>
                <p:spPr>
                  <a:xfrm rot="16200000">
                    <a:off x="375920" y="2461987"/>
                    <a:ext cx="406400" cy="406400"/>
                  </a:xfrm>
                  <a:prstGeom prst="teardrop">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 name="Teardrop 82"/>
                  <p:cNvSpPr/>
                  <p:nvPr/>
                </p:nvSpPr>
                <p:spPr>
                  <a:xfrm rot="16200000">
                    <a:off x="375920" y="3020787"/>
                    <a:ext cx="406400" cy="406400"/>
                  </a:xfrm>
                  <a:prstGeom prst="teardrop">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0" name="TextBox 69"/>
                <p:cNvSpPr txBox="1"/>
                <p:nvPr/>
              </p:nvSpPr>
              <p:spPr>
                <a:xfrm>
                  <a:off x="355600" y="4157394"/>
                  <a:ext cx="846265" cy="3159922"/>
                </a:xfrm>
                <a:prstGeom prst="rect">
                  <a:avLst/>
                </a:prstGeom>
                <a:noFill/>
              </p:spPr>
              <p:txBody>
                <a:bodyPr wrap="none" rtlCol="0">
                  <a:spAutoFit/>
                </a:bodyPr>
                <a:lstStyle/>
                <a:p>
                  <a:r>
                    <a:rPr lang="en-US" sz="2400" dirty="0" smtClean="0"/>
                    <a:t>Extent</a:t>
                  </a:r>
                </a:p>
                <a:p>
                  <a:endParaRPr lang="en-US" sz="2000" dirty="0" smtClean="0"/>
                </a:p>
                <a:p>
                  <a:r>
                    <a:rPr lang="en-US" sz="2000" dirty="0" smtClean="0"/>
                    <a:t> </a:t>
                  </a:r>
                  <a:r>
                    <a:rPr lang="en-US" sz="2400" dirty="0" smtClean="0"/>
                    <a:t>Intensity</a:t>
                  </a:r>
                </a:p>
                <a:p>
                  <a:endParaRPr lang="en-US" dirty="0" smtClean="0"/>
                </a:p>
                <a:p>
                  <a:endParaRPr lang="en-US" dirty="0"/>
                </a:p>
              </p:txBody>
            </p:sp>
            <p:sp>
              <p:nvSpPr>
                <p:cNvPr id="71" name="Oval 70"/>
                <p:cNvSpPr/>
                <p:nvPr/>
              </p:nvSpPr>
              <p:spPr>
                <a:xfrm>
                  <a:off x="944880" y="2685507"/>
                  <a:ext cx="213360" cy="162560"/>
                </a:xfrm>
                <a:prstGeom prst="ellipse">
                  <a:avLst/>
                </a:prstGeom>
                <a:solidFill>
                  <a:schemeClr val="accent3">
                    <a:lumMod val="75000"/>
                  </a:schemeClr>
                </a:solidFill>
                <a:ln>
                  <a:no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rgbClr val="008000"/>
                    </a:solidFill>
                  </a:endParaRPr>
                </a:p>
              </p:txBody>
            </p:sp>
            <p:sp>
              <p:nvSpPr>
                <p:cNvPr id="72" name="Oval 71"/>
                <p:cNvSpPr/>
                <p:nvPr/>
              </p:nvSpPr>
              <p:spPr>
                <a:xfrm>
                  <a:off x="375920" y="3267532"/>
                  <a:ext cx="213360" cy="162560"/>
                </a:xfrm>
                <a:prstGeom prst="ellipse">
                  <a:avLst/>
                </a:prstGeom>
                <a:solidFill>
                  <a:schemeClr val="accent3">
                    <a:lumMod val="75000"/>
                  </a:schemeClr>
                </a:solidFill>
                <a:ln>
                  <a:no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rgbClr val="008000"/>
                    </a:solidFill>
                  </a:endParaRPr>
                </a:p>
              </p:txBody>
            </p:sp>
            <p:sp>
              <p:nvSpPr>
                <p:cNvPr id="73" name="Oval 72"/>
                <p:cNvSpPr/>
                <p:nvPr/>
              </p:nvSpPr>
              <p:spPr>
                <a:xfrm>
                  <a:off x="375920" y="2624186"/>
                  <a:ext cx="213360" cy="162560"/>
                </a:xfrm>
                <a:prstGeom prst="ellipse">
                  <a:avLst/>
                </a:prstGeom>
                <a:solidFill>
                  <a:schemeClr val="accent3">
                    <a:lumMod val="75000"/>
                  </a:schemeClr>
                </a:solidFill>
                <a:ln>
                  <a:no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rgbClr val="008000"/>
                    </a:solidFill>
                  </a:endParaRPr>
                </a:p>
              </p:txBody>
            </p:sp>
            <p:sp>
              <p:nvSpPr>
                <p:cNvPr id="74" name="Oval 73"/>
                <p:cNvSpPr/>
                <p:nvPr/>
              </p:nvSpPr>
              <p:spPr>
                <a:xfrm>
                  <a:off x="944880" y="3216371"/>
                  <a:ext cx="213360" cy="162560"/>
                </a:xfrm>
                <a:prstGeom prst="ellipse">
                  <a:avLst/>
                </a:prstGeom>
                <a:solidFill>
                  <a:schemeClr val="accent3">
                    <a:lumMod val="75000"/>
                  </a:schemeClr>
                </a:solidFill>
                <a:ln>
                  <a:no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rgbClr val="008000"/>
                    </a:solidFill>
                  </a:endParaRPr>
                </a:p>
              </p:txBody>
            </p:sp>
            <p:sp>
              <p:nvSpPr>
                <p:cNvPr id="75" name="Oval 74"/>
                <p:cNvSpPr/>
                <p:nvPr/>
              </p:nvSpPr>
              <p:spPr>
                <a:xfrm>
                  <a:off x="482600" y="2756627"/>
                  <a:ext cx="213360" cy="162560"/>
                </a:xfrm>
                <a:prstGeom prst="ellipse">
                  <a:avLst/>
                </a:prstGeom>
                <a:solidFill>
                  <a:schemeClr val="accent3">
                    <a:lumMod val="75000"/>
                  </a:schemeClr>
                </a:solidFill>
                <a:ln>
                  <a:no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rgbClr val="008000"/>
                    </a:solidFill>
                  </a:endParaRPr>
                </a:p>
              </p:txBody>
            </p:sp>
            <p:sp>
              <p:nvSpPr>
                <p:cNvPr id="76" name="Oval 75"/>
                <p:cNvSpPr/>
                <p:nvPr/>
              </p:nvSpPr>
              <p:spPr>
                <a:xfrm>
                  <a:off x="838200" y="2790013"/>
                  <a:ext cx="213360" cy="162560"/>
                </a:xfrm>
                <a:prstGeom prst="ellipse">
                  <a:avLst/>
                </a:prstGeom>
                <a:solidFill>
                  <a:schemeClr val="accent3">
                    <a:lumMod val="75000"/>
                  </a:schemeClr>
                </a:solidFill>
                <a:ln>
                  <a:no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rgbClr val="008000"/>
                    </a:solidFill>
                  </a:endParaRPr>
                </a:p>
              </p:txBody>
            </p:sp>
            <p:sp>
              <p:nvSpPr>
                <p:cNvPr id="77" name="Oval 76"/>
                <p:cNvSpPr/>
                <p:nvPr/>
              </p:nvSpPr>
              <p:spPr>
                <a:xfrm>
                  <a:off x="863600" y="3348812"/>
                  <a:ext cx="213360" cy="162560"/>
                </a:xfrm>
                <a:prstGeom prst="ellipse">
                  <a:avLst/>
                </a:prstGeom>
                <a:solidFill>
                  <a:schemeClr val="accent3">
                    <a:lumMod val="75000"/>
                  </a:schemeClr>
                </a:solidFill>
                <a:ln>
                  <a:no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rgbClr val="008000"/>
                    </a:solidFill>
                  </a:endParaRPr>
                </a:p>
              </p:txBody>
            </p:sp>
            <p:sp>
              <p:nvSpPr>
                <p:cNvPr id="78" name="Oval 77"/>
                <p:cNvSpPr/>
                <p:nvPr/>
              </p:nvSpPr>
              <p:spPr>
                <a:xfrm>
                  <a:off x="482600" y="3348812"/>
                  <a:ext cx="213360" cy="162560"/>
                </a:xfrm>
                <a:prstGeom prst="ellipse">
                  <a:avLst/>
                </a:prstGeom>
                <a:solidFill>
                  <a:schemeClr val="accent3">
                    <a:lumMod val="75000"/>
                  </a:schemeClr>
                </a:solidFill>
                <a:ln>
                  <a:no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rgbClr val="008000"/>
                    </a:solidFill>
                  </a:endParaRPr>
                </a:p>
              </p:txBody>
            </p:sp>
          </p:grpSp>
          <p:cxnSp>
            <p:nvCxnSpPr>
              <p:cNvPr id="68" name="Straight Arrow Connector 67"/>
              <p:cNvCxnSpPr/>
              <p:nvPr/>
            </p:nvCxnSpPr>
            <p:spPr>
              <a:xfrm flipV="1">
                <a:off x="333045" y="4303541"/>
                <a:ext cx="0" cy="390381"/>
              </a:xfrm>
              <a:prstGeom prst="straightConnector1">
                <a:avLst/>
              </a:prstGeom>
              <a:ln>
                <a:solidFill>
                  <a:schemeClr val="accent3">
                    <a:lumMod val="75000"/>
                  </a:schemeClr>
                </a:solidFill>
                <a:tailEnd type="arrow"/>
              </a:ln>
            </p:spPr>
            <p:style>
              <a:lnRef idx="1">
                <a:schemeClr val="dk1"/>
              </a:lnRef>
              <a:fillRef idx="0">
                <a:schemeClr val="dk1"/>
              </a:fillRef>
              <a:effectRef idx="0">
                <a:schemeClr val="dk1"/>
              </a:effectRef>
              <a:fontRef idx="minor">
                <a:schemeClr val="tx1"/>
              </a:fontRef>
            </p:style>
          </p:cxnSp>
        </p:grpSp>
        <p:grpSp>
          <p:nvGrpSpPr>
            <p:cNvPr id="27" name="Group 26"/>
            <p:cNvGrpSpPr/>
            <p:nvPr/>
          </p:nvGrpSpPr>
          <p:grpSpPr>
            <a:xfrm>
              <a:off x="1816405" y="2756626"/>
              <a:ext cx="1018235" cy="4706837"/>
              <a:chOff x="1816405" y="2756626"/>
              <a:chExt cx="1018235" cy="4706837"/>
            </a:xfrm>
          </p:grpSpPr>
          <p:sp>
            <p:nvSpPr>
              <p:cNvPr id="55" name="TextBox 54"/>
              <p:cNvSpPr txBox="1"/>
              <p:nvPr/>
            </p:nvSpPr>
            <p:spPr>
              <a:xfrm>
                <a:off x="1816405" y="4303541"/>
                <a:ext cx="846265" cy="3159922"/>
              </a:xfrm>
              <a:prstGeom prst="rect">
                <a:avLst/>
              </a:prstGeom>
              <a:noFill/>
            </p:spPr>
            <p:txBody>
              <a:bodyPr wrap="none" rtlCol="0">
                <a:spAutoFit/>
              </a:bodyPr>
              <a:lstStyle/>
              <a:p>
                <a:r>
                  <a:rPr lang="en-US" sz="2400" dirty="0" smtClean="0"/>
                  <a:t>Extent</a:t>
                </a:r>
              </a:p>
              <a:p>
                <a:endParaRPr lang="en-US" sz="2000" dirty="0" smtClean="0"/>
              </a:p>
              <a:p>
                <a:r>
                  <a:rPr lang="en-US" sz="2000" dirty="0" smtClean="0"/>
                  <a:t> </a:t>
                </a:r>
                <a:r>
                  <a:rPr lang="en-US" sz="2400" dirty="0" smtClean="0"/>
                  <a:t>Intensity</a:t>
                </a:r>
              </a:p>
              <a:p>
                <a:endParaRPr lang="en-US" dirty="0" smtClean="0"/>
              </a:p>
              <a:p>
                <a:endParaRPr lang="en-US" dirty="0"/>
              </a:p>
            </p:txBody>
          </p:sp>
          <p:grpSp>
            <p:nvGrpSpPr>
              <p:cNvPr id="56" name="Group 55"/>
              <p:cNvGrpSpPr/>
              <p:nvPr/>
            </p:nvGrpSpPr>
            <p:grpSpPr>
              <a:xfrm>
                <a:off x="2021840" y="2756626"/>
                <a:ext cx="812800" cy="1249680"/>
                <a:chOff x="2021840" y="2756626"/>
                <a:chExt cx="812800" cy="1249680"/>
              </a:xfrm>
            </p:grpSpPr>
            <p:grpSp>
              <p:nvGrpSpPr>
                <p:cNvPr id="57" name="Group 56"/>
                <p:cNvGrpSpPr/>
                <p:nvPr/>
              </p:nvGrpSpPr>
              <p:grpSpPr>
                <a:xfrm>
                  <a:off x="2021840" y="2756626"/>
                  <a:ext cx="812800" cy="1249680"/>
                  <a:chOff x="375920" y="2458720"/>
                  <a:chExt cx="812800" cy="1249680"/>
                </a:xfrm>
              </p:grpSpPr>
              <p:cxnSp>
                <p:nvCxnSpPr>
                  <p:cNvPr id="62" name="Straight Connector 61"/>
                  <p:cNvCxnSpPr/>
                  <p:nvPr/>
                </p:nvCxnSpPr>
                <p:spPr>
                  <a:xfrm flipH="1" flipV="1">
                    <a:off x="772160" y="2611120"/>
                    <a:ext cx="10160" cy="1097280"/>
                  </a:xfrm>
                  <a:prstGeom prst="line">
                    <a:avLst/>
                  </a:prstGeom>
                </p:spPr>
                <p:style>
                  <a:lnRef idx="2">
                    <a:schemeClr val="accent1"/>
                  </a:lnRef>
                  <a:fillRef idx="0">
                    <a:schemeClr val="accent1"/>
                  </a:fillRef>
                  <a:effectRef idx="1">
                    <a:schemeClr val="accent1"/>
                  </a:effectRef>
                  <a:fontRef idx="minor">
                    <a:schemeClr val="tx1"/>
                  </a:fontRef>
                </p:style>
              </p:cxnSp>
              <p:sp>
                <p:nvSpPr>
                  <p:cNvPr id="63" name="Teardrop 62"/>
                  <p:cNvSpPr/>
                  <p:nvPr/>
                </p:nvSpPr>
                <p:spPr>
                  <a:xfrm>
                    <a:off x="782320" y="2458720"/>
                    <a:ext cx="406400" cy="406400"/>
                  </a:xfrm>
                  <a:prstGeom prst="teardrop">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Teardrop 63"/>
                  <p:cNvSpPr/>
                  <p:nvPr/>
                </p:nvSpPr>
                <p:spPr>
                  <a:xfrm>
                    <a:off x="772160" y="3017520"/>
                    <a:ext cx="406400" cy="406400"/>
                  </a:xfrm>
                  <a:prstGeom prst="teardrop">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 name="Teardrop 64"/>
                  <p:cNvSpPr/>
                  <p:nvPr/>
                </p:nvSpPr>
                <p:spPr>
                  <a:xfrm rot="16200000">
                    <a:off x="375920" y="2461987"/>
                    <a:ext cx="406400" cy="406400"/>
                  </a:xfrm>
                  <a:prstGeom prst="teardrop">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Teardrop 65"/>
                  <p:cNvSpPr/>
                  <p:nvPr/>
                </p:nvSpPr>
                <p:spPr>
                  <a:xfrm rot="16200000">
                    <a:off x="375920" y="3020787"/>
                    <a:ext cx="406400" cy="406400"/>
                  </a:xfrm>
                  <a:prstGeom prst="teardrop">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58" name="Oval 57"/>
                <p:cNvSpPr/>
                <p:nvPr/>
              </p:nvSpPr>
              <p:spPr>
                <a:xfrm>
                  <a:off x="2225040" y="2898865"/>
                  <a:ext cx="116840" cy="111399"/>
                </a:xfrm>
                <a:prstGeom prst="ellipse">
                  <a:avLst/>
                </a:prstGeom>
                <a:solidFill>
                  <a:schemeClr val="accent3">
                    <a:lumMod val="75000"/>
                  </a:schemeClr>
                </a:solidFill>
                <a:ln>
                  <a:no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rgbClr val="008000"/>
                    </a:solidFill>
                    <a:effectLst/>
                  </a:endParaRPr>
                </a:p>
              </p:txBody>
            </p:sp>
            <p:sp>
              <p:nvSpPr>
                <p:cNvPr id="59" name="Oval 58"/>
                <p:cNvSpPr/>
                <p:nvPr/>
              </p:nvSpPr>
              <p:spPr>
                <a:xfrm>
                  <a:off x="2225040" y="3465470"/>
                  <a:ext cx="116840" cy="111399"/>
                </a:xfrm>
                <a:prstGeom prst="ellipse">
                  <a:avLst/>
                </a:prstGeom>
                <a:solidFill>
                  <a:schemeClr val="accent3">
                    <a:lumMod val="75000"/>
                  </a:schemeClr>
                </a:solidFill>
                <a:ln>
                  <a:no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rgbClr val="008000"/>
                    </a:solidFill>
                    <a:effectLst/>
                  </a:endParaRPr>
                </a:p>
              </p:txBody>
            </p:sp>
            <p:sp>
              <p:nvSpPr>
                <p:cNvPr id="60" name="Oval 59"/>
                <p:cNvSpPr/>
                <p:nvPr/>
              </p:nvSpPr>
              <p:spPr>
                <a:xfrm>
                  <a:off x="2570480" y="3435351"/>
                  <a:ext cx="116840" cy="111399"/>
                </a:xfrm>
                <a:prstGeom prst="ellipse">
                  <a:avLst/>
                </a:prstGeom>
                <a:solidFill>
                  <a:schemeClr val="accent3">
                    <a:lumMod val="75000"/>
                  </a:schemeClr>
                </a:solidFill>
                <a:ln>
                  <a:no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rgbClr val="008000"/>
                    </a:solidFill>
                    <a:effectLst/>
                  </a:endParaRPr>
                </a:p>
              </p:txBody>
            </p:sp>
            <p:sp>
              <p:nvSpPr>
                <p:cNvPr id="61" name="Oval 60"/>
                <p:cNvSpPr/>
                <p:nvPr/>
              </p:nvSpPr>
              <p:spPr>
                <a:xfrm>
                  <a:off x="2580640" y="2909025"/>
                  <a:ext cx="116840" cy="111399"/>
                </a:xfrm>
                <a:prstGeom prst="ellipse">
                  <a:avLst/>
                </a:prstGeom>
                <a:solidFill>
                  <a:schemeClr val="accent3">
                    <a:lumMod val="75000"/>
                  </a:schemeClr>
                </a:solidFill>
                <a:ln>
                  <a:no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rgbClr val="008000"/>
                    </a:solidFill>
                    <a:effectLst/>
                  </a:endParaRPr>
                </a:p>
              </p:txBody>
            </p:sp>
          </p:grpSp>
        </p:grpSp>
        <p:grpSp>
          <p:nvGrpSpPr>
            <p:cNvPr id="28" name="Group 27"/>
            <p:cNvGrpSpPr/>
            <p:nvPr/>
          </p:nvGrpSpPr>
          <p:grpSpPr>
            <a:xfrm>
              <a:off x="3521247" y="2756626"/>
              <a:ext cx="1018235" cy="4699663"/>
              <a:chOff x="3482645" y="2617653"/>
              <a:chExt cx="1018235" cy="4699663"/>
            </a:xfrm>
          </p:grpSpPr>
          <p:grpSp>
            <p:nvGrpSpPr>
              <p:cNvPr id="48" name="Group 47"/>
              <p:cNvGrpSpPr/>
              <p:nvPr/>
            </p:nvGrpSpPr>
            <p:grpSpPr>
              <a:xfrm>
                <a:off x="3688080" y="2617653"/>
                <a:ext cx="812800" cy="1249680"/>
                <a:chOff x="375920" y="2458720"/>
                <a:chExt cx="812800" cy="1249680"/>
              </a:xfrm>
            </p:grpSpPr>
            <p:cxnSp>
              <p:nvCxnSpPr>
                <p:cNvPr id="50" name="Straight Connector 49"/>
                <p:cNvCxnSpPr/>
                <p:nvPr/>
              </p:nvCxnSpPr>
              <p:spPr>
                <a:xfrm flipH="1" flipV="1">
                  <a:off x="772160" y="2611120"/>
                  <a:ext cx="10160" cy="1097280"/>
                </a:xfrm>
                <a:prstGeom prst="line">
                  <a:avLst/>
                </a:prstGeom>
              </p:spPr>
              <p:style>
                <a:lnRef idx="2">
                  <a:schemeClr val="accent1"/>
                </a:lnRef>
                <a:fillRef idx="0">
                  <a:schemeClr val="accent1"/>
                </a:fillRef>
                <a:effectRef idx="1">
                  <a:schemeClr val="accent1"/>
                </a:effectRef>
                <a:fontRef idx="minor">
                  <a:schemeClr val="tx1"/>
                </a:fontRef>
              </p:style>
            </p:cxnSp>
            <p:sp>
              <p:nvSpPr>
                <p:cNvPr id="51" name="Teardrop 50"/>
                <p:cNvSpPr/>
                <p:nvPr/>
              </p:nvSpPr>
              <p:spPr>
                <a:xfrm>
                  <a:off x="782320" y="2458720"/>
                  <a:ext cx="406400" cy="406400"/>
                </a:xfrm>
                <a:prstGeom prst="teardrop">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Teardrop 51"/>
                <p:cNvSpPr/>
                <p:nvPr/>
              </p:nvSpPr>
              <p:spPr>
                <a:xfrm>
                  <a:off x="772160" y="3017520"/>
                  <a:ext cx="406400" cy="406400"/>
                </a:xfrm>
                <a:prstGeom prst="teardrop">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Teardrop 52"/>
                <p:cNvSpPr/>
                <p:nvPr/>
              </p:nvSpPr>
              <p:spPr>
                <a:xfrm rot="16200000">
                  <a:off x="375920" y="2461987"/>
                  <a:ext cx="406400" cy="406400"/>
                </a:xfrm>
                <a:prstGeom prst="teardrop">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Teardrop 53"/>
                <p:cNvSpPr/>
                <p:nvPr/>
              </p:nvSpPr>
              <p:spPr>
                <a:xfrm rot="16200000">
                  <a:off x="375920" y="3020787"/>
                  <a:ext cx="406400" cy="406400"/>
                </a:xfrm>
                <a:prstGeom prst="teardrop">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9" name="TextBox 48"/>
              <p:cNvSpPr txBox="1"/>
              <p:nvPr/>
            </p:nvSpPr>
            <p:spPr>
              <a:xfrm>
                <a:off x="3482645" y="4157394"/>
                <a:ext cx="846265" cy="3159922"/>
              </a:xfrm>
              <a:prstGeom prst="rect">
                <a:avLst/>
              </a:prstGeom>
              <a:noFill/>
            </p:spPr>
            <p:txBody>
              <a:bodyPr wrap="none" rtlCol="0">
                <a:spAutoFit/>
              </a:bodyPr>
              <a:lstStyle/>
              <a:p>
                <a:r>
                  <a:rPr lang="en-US" sz="2400" dirty="0" smtClean="0"/>
                  <a:t> Extent</a:t>
                </a:r>
              </a:p>
              <a:p>
                <a:endParaRPr lang="en-US" sz="2000" dirty="0" smtClean="0"/>
              </a:p>
              <a:p>
                <a:r>
                  <a:rPr lang="en-US" sz="2000" dirty="0" smtClean="0"/>
                  <a:t> </a:t>
                </a:r>
                <a:r>
                  <a:rPr lang="en-US" sz="2400" dirty="0" smtClean="0"/>
                  <a:t>Intensity</a:t>
                </a:r>
              </a:p>
              <a:p>
                <a:endParaRPr lang="en-US" dirty="0" smtClean="0"/>
              </a:p>
              <a:p>
                <a:endParaRPr lang="en-US" dirty="0"/>
              </a:p>
            </p:txBody>
          </p:sp>
        </p:grpSp>
        <p:grpSp>
          <p:nvGrpSpPr>
            <p:cNvPr id="29" name="Group 28"/>
            <p:cNvGrpSpPr/>
            <p:nvPr/>
          </p:nvGrpSpPr>
          <p:grpSpPr>
            <a:xfrm>
              <a:off x="5118405" y="2779853"/>
              <a:ext cx="1018235" cy="4696397"/>
              <a:chOff x="5118405" y="2779853"/>
              <a:chExt cx="1018235" cy="4696397"/>
            </a:xfrm>
          </p:grpSpPr>
          <p:sp>
            <p:nvSpPr>
              <p:cNvPr id="37" name="TextBox 36"/>
              <p:cNvSpPr txBox="1"/>
              <p:nvPr/>
            </p:nvSpPr>
            <p:spPr>
              <a:xfrm>
                <a:off x="5118405" y="4316328"/>
                <a:ext cx="846265" cy="3159922"/>
              </a:xfrm>
              <a:prstGeom prst="rect">
                <a:avLst/>
              </a:prstGeom>
              <a:noFill/>
            </p:spPr>
            <p:txBody>
              <a:bodyPr wrap="none" rtlCol="0">
                <a:spAutoFit/>
              </a:bodyPr>
              <a:lstStyle/>
              <a:p>
                <a:r>
                  <a:rPr lang="en-US" sz="2400" dirty="0" smtClean="0"/>
                  <a:t> Extent</a:t>
                </a:r>
              </a:p>
              <a:p>
                <a:endParaRPr lang="en-US" sz="2000" dirty="0" smtClean="0"/>
              </a:p>
              <a:p>
                <a:r>
                  <a:rPr lang="en-US" sz="2000" dirty="0" smtClean="0"/>
                  <a:t> </a:t>
                </a:r>
                <a:r>
                  <a:rPr lang="en-US" sz="2400" dirty="0" smtClean="0"/>
                  <a:t>Intensity</a:t>
                </a:r>
              </a:p>
              <a:p>
                <a:endParaRPr lang="en-US" dirty="0" smtClean="0"/>
              </a:p>
              <a:p>
                <a:endParaRPr lang="en-US" dirty="0"/>
              </a:p>
            </p:txBody>
          </p:sp>
          <p:grpSp>
            <p:nvGrpSpPr>
              <p:cNvPr id="38" name="Group 37"/>
              <p:cNvGrpSpPr/>
              <p:nvPr/>
            </p:nvGrpSpPr>
            <p:grpSpPr>
              <a:xfrm>
                <a:off x="5323840" y="2779853"/>
                <a:ext cx="812800" cy="1249680"/>
                <a:chOff x="5323840" y="2779853"/>
                <a:chExt cx="812800" cy="1249680"/>
              </a:xfrm>
            </p:grpSpPr>
            <p:grpSp>
              <p:nvGrpSpPr>
                <p:cNvPr id="39" name="Group 38"/>
                <p:cNvGrpSpPr/>
                <p:nvPr/>
              </p:nvGrpSpPr>
              <p:grpSpPr>
                <a:xfrm>
                  <a:off x="5323840" y="2779853"/>
                  <a:ext cx="812800" cy="1249680"/>
                  <a:chOff x="375920" y="2458720"/>
                  <a:chExt cx="812800" cy="1249680"/>
                </a:xfrm>
              </p:grpSpPr>
              <p:cxnSp>
                <p:nvCxnSpPr>
                  <p:cNvPr id="43" name="Straight Connector 42"/>
                  <p:cNvCxnSpPr/>
                  <p:nvPr/>
                </p:nvCxnSpPr>
                <p:spPr>
                  <a:xfrm flipH="1" flipV="1">
                    <a:off x="772160" y="2611120"/>
                    <a:ext cx="10160" cy="1097280"/>
                  </a:xfrm>
                  <a:prstGeom prst="line">
                    <a:avLst/>
                  </a:prstGeom>
                </p:spPr>
                <p:style>
                  <a:lnRef idx="2">
                    <a:schemeClr val="accent1"/>
                  </a:lnRef>
                  <a:fillRef idx="0">
                    <a:schemeClr val="accent1"/>
                  </a:fillRef>
                  <a:effectRef idx="1">
                    <a:schemeClr val="accent1"/>
                  </a:effectRef>
                  <a:fontRef idx="minor">
                    <a:schemeClr val="tx1"/>
                  </a:fontRef>
                </p:style>
              </p:cxnSp>
              <p:sp>
                <p:nvSpPr>
                  <p:cNvPr id="44" name="Teardrop 43"/>
                  <p:cNvSpPr/>
                  <p:nvPr/>
                </p:nvSpPr>
                <p:spPr>
                  <a:xfrm>
                    <a:off x="782320" y="2458720"/>
                    <a:ext cx="406400" cy="406400"/>
                  </a:xfrm>
                  <a:prstGeom prst="teardrop">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Teardrop 44"/>
                  <p:cNvSpPr/>
                  <p:nvPr/>
                </p:nvSpPr>
                <p:spPr>
                  <a:xfrm>
                    <a:off x="772160" y="3017520"/>
                    <a:ext cx="406400" cy="406400"/>
                  </a:xfrm>
                  <a:prstGeom prst="teardrop">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Teardrop 45"/>
                  <p:cNvSpPr/>
                  <p:nvPr/>
                </p:nvSpPr>
                <p:spPr>
                  <a:xfrm rot="16200000">
                    <a:off x="375920" y="2461987"/>
                    <a:ext cx="406400" cy="406400"/>
                  </a:xfrm>
                  <a:prstGeom prst="teardrop">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Teardrop 46"/>
                  <p:cNvSpPr/>
                  <p:nvPr/>
                </p:nvSpPr>
                <p:spPr>
                  <a:xfrm rot="16200000">
                    <a:off x="375920" y="3020787"/>
                    <a:ext cx="406400" cy="406400"/>
                  </a:xfrm>
                  <a:prstGeom prst="teardrop">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0" name="Oval 39"/>
                <p:cNvSpPr/>
                <p:nvPr/>
              </p:nvSpPr>
              <p:spPr>
                <a:xfrm>
                  <a:off x="5836920" y="2938787"/>
                  <a:ext cx="213360" cy="162560"/>
                </a:xfrm>
                <a:prstGeom prst="ellipse">
                  <a:avLst/>
                </a:prstGeom>
                <a:solidFill>
                  <a:schemeClr val="accent3">
                    <a:lumMod val="75000"/>
                  </a:schemeClr>
                </a:solidFill>
                <a:ln>
                  <a:no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rgbClr val="008000"/>
                    </a:solidFill>
                  </a:endParaRPr>
                </a:p>
              </p:txBody>
            </p:sp>
            <p:sp>
              <p:nvSpPr>
                <p:cNvPr id="41" name="Oval 40"/>
                <p:cNvSpPr/>
                <p:nvPr/>
              </p:nvSpPr>
              <p:spPr>
                <a:xfrm>
                  <a:off x="5836920" y="2834281"/>
                  <a:ext cx="213360" cy="162560"/>
                </a:xfrm>
                <a:prstGeom prst="ellipse">
                  <a:avLst/>
                </a:prstGeom>
                <a:solidFill>
                  <a:schemeClr val="accent3">
                    <a:lumMod val="75000"/>
                  </a:schemeClr>
                </a:solidFill>
                <a:ln>
                  <a:no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rgbClr val="008000"/>
                    </a:solidFill>
                  </a:endParaRPr>
                </a:p>
              </p:txBody>
            </p:sp>
            <p:sp>
              <p:nvSpPr>
                <p:cNvPr id="42" name="Oval 41"/>
                <p:cNvSpPr/>
                <p:nvPr/>
              </p:nvSpPr>
              <p:spPr>
                <a:xfrm>
                  <a:off x="5730240" y="2915560"/>
                  <a:ext cx="213360" cy="162560"/>
                </a:xfrm>
                <a:prstGeom prst="ellipse">
                  <a:avLst/>
                </a:prstGeom>
                <a:solidFill>
                  <a:schemeClr val="accent3">
                    <a:lumMod val="75000"/>
                  </a:schemeClr>
                </a:solidFill>
                <a:ln>
                  <a:no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rgbClr val="008000"/>
                    </a:solidFill>
                  </a:endParaRPr>
                </a:p>
              </p:txBody>
            </p:sp>
          </p:grpSp>
        </p:grpSp>
        <p:cxnSp>
          <p:nvCxnSpPr>
            <p:cNvPr id="30" name="Straight Arrow Connector 29"/>
            <p:cNvCxnSpPr/>
            <p:nvPr/>
          </p:nvCxnSpPr>
          <p:spPr>
            <a:xfrm flipV="1">
              <a:off x="343205" y="4958080"/>
              <a:ext cx="0" cy="390381"/>
            </a:xfrm>
            <a:prstGeom prst="straightConnector1">
              <a:avLst/>
            </a:prstGeom>
            <a:ln>
              <a:solidFill>
                <a:schemeClr val="accent3">
                  <a:lumMod val="75000"/>
                </a:schemeClr>
              </a:solidFill>
              <a:tailEnd type="arrow"/>
            </a:ln>
          </p:spPr>
          <p:style>
            <a:lnRef idx="1">
              <a:schemeClr val="dk1"/>
            </a:lnRef>
            <a:fillRef idx="0">
              <a:schemeClr val="dk1"/>
            </a:fillRef>
            <a:effectRef idx="0">
              <a:schemeClr val="dk1"/>
            </a:effectRef>
            <a:fontRef idx="minor">
              <a:schemeClr val="tx1"/>
            </a:fontRef>
          </p:style>
        </p:cxnSp>
        <p:cxnSp>
          <p:nvCxnSpPr>
            <p:cNvPr id="31" name="Straight Arrow Connector 30"/>
            <p:cNvCxnSpPr/>
            <p:nvPr/>
          </p:nvCxnSpPr>
          <p:spPr>
            <a:xfrm flipV="1">
              <a:off x="1793850" y="4296367"/>
              <a:ext cx="0" cy="390381"/>
            </a:xfrm>
            <a:prstGeom prst="straightConnector1">
              <a:avLst/>
            </a:prstGeom>
            <a:ln>
              <a:solidFill>
                <a:schemeClr val="accent3">
                  <a:lumMod val="75000"/>
                </a:schemeClr>
              </a:solidFill>
              <a:tailEnd type="arrow"/>
            </a:ln>
          </p:spPr>
          <p:style>
            <a:lnRef idx="1">
              <a:schemeClr val="dk1"/>
            </a:lnRef>
            <a:fillRef idx="0">
              <a:schemeClr val="dk1"/>
            </a:fillRef>
            <a:effectRef idx="0">
              <a:schemeClr val="dk1"/>
            </a:effectRef>
            <a:fontRef idx="minor">
              <a:schemeClr val="tx1"/>
            </a:fontRef>
          </p:style>
        </p:cxnSp>
        <p:cxnSp>
          <p:nvCxnSpPr>
            <p:cNvPr id="32" name="Straight Arrow Connector 31"/>
            <p:cNvCxnSpPr/>
            <p:nvPr/>
          </p:nvCxnSpPr>
          <p:spPr>
            <a:xfrm flipV="1">
              <a:off x="5126330" y="4958080"/>
              <a:ext cx="0" cy="390381"/>
            </a:xfrm>
            <a:prstGeom prst="straightConnector1">
              <a:avLst/>
            </a:prstGeom>
            <a:ln>
              <a:solidFill>
                <a:schemeClr val="accent3">
                  <a:lumMod val="75000"/>
                </a:schemeClr>
              </a:solidFill>
              <a:tailEnd type="arrow"/>
            </a:ln>
          </p:spPr>
          <p:style>
            <a:lnRef idx="1">
              <a:schemeClr val="dk1"/>
            </a:lnRef>
            <a:fillRef idx="0">
              <a:schemeClr val="dk1"/>
            </a:fillRef>
            <a:effectRef idx="0">
              <a:schemeClr val="dk1"/>
            </a:effectRef>
            <a:fontRef idx="minor">
              <a:schemeClr val="tx1"/>
            </a:fontRef>
          </p:style>
        </p:cxnSp>
        <p:cxnSp>
          <p:nvCxnSpPr>
            <p:cNvPr id="33" name="Straight Arrow Connector 32"/>
            <p:cNvCxnSpPr/>
            <p:nvPr/>
          </p:nvCxnSpPr>
          <p:spPr>
            <a:xfrm>
              <a:off x="1793850" y="4958080"/>
              <a:ext cx="0" cy="415721"/>
            </a:xfrm>
            <a:prstGeom prst="straightConnector1">
              <a:avLst/>
            </a:prstGeom>
            <a:ln>
              <a:solidFill>
                <a:schemeClr val="accent3">
                  <a:lumMod val="75000"/>
                </a:schemeClr>
              </a:solidFill>
              <a:tailEnd type="arrow"/>
            </a:ln>
          </p:spPr>
          <p:style>
            <a:lnRef idx="1">
              <a:schemeClr val="dk1"/>
            </a:lnRef>
            <a:fillRef idx="0">
              <a:schemeClr val="dk1"/>
            </a:fillRef>
            <a:effectRef idx="0">
              <a:schemeClr val="dk1"/>
            </a:effectRef>
            <a:fontRef idx="minor">
              <a:schemeClr val="tx1"/>
            </a:fontRef>
          </p:style>
        </p:cxnSp>
        <p:cxnSp>
          <p:nvCxnSpPr>
            <p:cNvPr id="34" name="Straight Arrow Connector 33"/>
            <p:cNvCxnSpPr/>
            <p:nvPr/>
          </p:nvCxnSpPr>
          <p:spPr>
            <a:xfrm>
              <a:off x="3521247" y="4278201"/>
              <a:ext cx="0" cy="415721"/>
            </a:xfrm>
            <a:prstGeom prst="straightConnector1">
              <a:avLst/>
            </a:prstGeom>
            <a:ln>
              <a:solidFill>
                <a:schemeClr val="accent3">
                  <a:lumMod val="75000"/>
                </a:schemeClr>
              </a:solidFill>
              <a:tailEnd type="arrow"/>
            </a:ln>
          </p:spPr>
          <p:style>
            <a:lnRef idx="1">
              <a:schemeClr val="dk1"/>
            </a:lnRef>
            <a:fillRef idx="0">
              <a:schemeClr val="dk1"/>
            </a:fillRef>
            <a:effectRef idx="0">
              <a:schemeClr val="dk1"/>
            </a:effectRef>
            <a:fontRef idx="minor">
              <a:schemeClr val="tx1"/>
            </a:fontRef>
          </p:style>
        </p:cxnSp>
        <p:cxnSp>
          <p:nvCxnSpPr>
            <p:cNvPr id="35" name="Straight Arrow Connector 34"/>
            <p:cNvCxnSpPr/>
            <p:nvPr/>
          </p:nvCxnSpPr>
          <p:spPr>
            <a:xfrm>
              <a:off x="3557614" y="4932740"/>
              <a:ext cx="0" cy="415721"/>
            </a:xfrm>
            <a:prstGeom prst="straightConnector1">
              <a:avLst/>
            </a:prstGeom>
            <a:ln>
              <a:solidFill>
                <a:schemeClr val="accent3">
                  <a:lumMod val="75000"/>
                </a:schemeClr>
              </a:solidFill>
              <a:tailEnd type="arrow"/>
            </a:ln>
          </p:spPr>
          <p:style>
            <a:lnRef idx="1">
              <a:schemeClr val="dk1"/>
            </a:lnRef>
            <a:fillRef idx="0">
              <a:schemeClr val="dk1"/>
            </a:fillRef>
            <a:effectRef idx="0">
              <a:schemeClr val="dk1"/>
            </a:effectRef>
            <a:fontRef idx="minor">
              <a:schemeClr val="tx1"/>
            </a:fontRef>
          </p:style>
        </p:cxnSp>
        <p:cxnSp>
          <p:nvCxnSpPr>
            <p:cNvPr id="36" name="Straight Arrow Connector 35"/>
            <p:cNvCxnSpPr/>
            <p:nvPr/>
          </p:nvCxnSpPr>
          <p:spPr>
            <a:xfrm>
              <a:off x="5118405" y="4271027"/>
              <a:ext cx="0" cy="415721"/>
            </a:xfrm>
            <a:prstGeom prst="straightConnector1">
              <a:avLst/>
            </a:prstGeom>
            <a:ln>
              <a:solidFill>
                <a:schemeClr val="accent3">
                  <a:lumMod val="75000"/>
                </a:schemeClr>
              </a:solidFill>
              <a:tailEnd type="arrow"/>
            </a:ln>
          </p:spPr>
          <p:style>
            <a:lnRef idx="1">
              <a:schemeClr val="dk1"/>
            </a:lnRef>
            <a:fillRef idx="0">
              <a:schemeClr val="dk1"/>
            </a:fillRef>
            <a:effectRef idx="0">
              <a:schemeClr val="dk1"/>
            </a:effectRef>
            <a:fontRef idx="minor">
              <a:schemeClr val="tx1"/>
            </a:fontRef>
          </p:style>
        </p:cxnSp>
      </p:grpSp>
      <p:sp>
        <p:nvSpPr>
          <p:cNvPr id="85" name="TextBox 84"/>
          <p:cNvSpPr txBox="1"/>
          <p:nvPr/>
        </p:nvSpPr>
        <p:spPr>
          <a:xfrm>
            <a:off x="1676400" y="37261800"/>
            <a:ext cx="6295989" cy="400110"/>
          </a:xfrm>
          <a:prstGeom prst="rect">
            <a:avLst/>
          </a:prstGeom>
          <a:solidFill>
            <a:srgbClr val="FFFFFF"/>
          </a:solidFill>
          <a:ln>
            <a:solidFill>
              <a:srgbClr val="000000"/>
            </a:solidFill>
          </a:ln>
        </p:spPr>
        <p:txBody>
          <a:bodyPr wrap="none" rtlCol="0">
            <a:spAutoFit/>
          </a:bodyPr>
          <a:lstStyle/>
          <a:p>
            <a:r>
              <a:rPr lang="en-US" sz="2000" dirty="0" smtClean="0">
                <a:latin typeface="Times"/>
                <a:cs typeface="Times"/>
              </a:rPr>
              <a:t>Figure 1. Explanation of extent and intensity measurements</a:t>
            </a:r>
            <a:endParaRPr lang="en-US" sz="2000" dirty="0">
              <a:latin typeface="Times"/>
              <a:cs typeface="Times"/>
            </a:endParaRPr>
          </a:p>
        </p:txBody>
      </p:sp>
      <p:graphicFrame>
        <p:nvGraphicFramePr>
          <p:cNvPr id="86" name="Object 101"/>
          <p:cNvGraphicFramePr>
            <a:graphicFrameLocks noChangeAspect="1"/>
          </p:cNvGraphicFramePr>
          <p:nvPr>
            <p:extLst>
              <p:ext uri="{D42A27DB-BD31-4B8C-83A1-F6EECF244321}">
                <p14:modId xmlns:p14="http://schemas.microsoft.com/office/powerpoint/2010/main" val="995296968"/>
              </p:ext>
            </p:extLst>
          </p:nvPr>
        </p:nvGraphicFramePr>
        <p:xfrm>
          <a:off x="11811000" y="33026065"/>
          <a:ext cx="5029200" cy="4137310"/>
        </p:xfrm>
        <a:graphic>
          <a:graphicData uri="http://schemas.openxmlformats.org/presentationml/2006/ole">
            <mc:AlternateContent xmlns:mc="http://schemas.openxmlformats.org/markup-compatibility/2006">
              <mc:Choice xmlns:v="urn:schemas-microsoft-com:vml" Requires="v">
                <p:oleObj spid="_x0000_s1063" name="Presentation" r:id="rId7" imgW="4570330" imgH="3427437" progId="PowerPoint.Show.12">
                  <p:embed/>
                </p:oleObj>
              </mc:Choice>
              <mc:Fallback>
                <p:oleObj name="Presentation" r:id="rId7" imgW="4570330" imgH="3427437" progId="PowerPoint.Show.12">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811000" y="33026065"/>
                        <a:ext cx="5029200" cy="4137310"/>
                      </a:xfrm>
                      <a:prstGeom prst="rect">
                        <a:avLst/>
                      </a:prstGeom>
                      <a:noFill/>
                      <a:extLst/>
                    </p:spPr>
                  </p:pic>
                </p:oleObj>
              </mc:Fallback>
            </mc:AlternateContent>
          </a:graphicData>
        </a:graphic>
      </p:graphicFrame>
      <p:sp>
        <p:nvSpPr>
          <p:cNvPr id="87" name="TextBox 86"/>
          <p:cNvSpPr txBox="1"/>
          <p:nvPr/>
        </p:nvSpPr>
        <p:spPr>
          <a:xfrm>
            <a:off x="29413200" y="35814000"/>
            <a:ext cx="13716000" cy="2286000"/>
          </a:xfrm>
          <a:prstGeom prst="rect">
            <a:avLst/>
          </a:prstGeom>
          <a:solidFill>
            <a:srgbClr val="FFFFFF"/>
          </a:solidFill>
          <a:ln>
            <a:solidFill>
              <a:srgbClr val="000000"/>
            </a:solidFill>
          </a:ln>
        </p:spPr>
        <p:txBody>
          <a:bodyPr wrap="square" rtlCol="0">
            <a:spAutoFit/>
          </a:bodyPr>
          <a:lstStyle/>
          <a:p>
            <a:r>
              <a:rPr lang="en-US" sz="4800" b="1" dirty="0" smtClean="0">
                <a:latin typeface="Times"/>
                <a:cs typeface="Times"/>
              </a:rPr>
              <a:t>Acknowledgements</a:t>
            </a:r>
          </a:p>
          <a:p>
            <a:r>
              <a:rPr lang="en-US" sz="3200" dirty="0" smtClean="0">
                <a:latin typeface="Times"/>
                <a:cs typeface="Times"/>
              </a:rPr>
              <a:t>We </a:t>
            </a:r>
            <a:r>
              <a:rPr lang="en-US" sz="3200" dirty="0">
                <a:latin typeface="Times"/>
                <a:cs typeface="Times"/>
              </a:rPr>
              <a:t>would like to thank Dr. Cathy Collins and the rest of the lab team for their </a:t>
            </a:r>
            <a:r>
              <a:rPr lang="en-US" sz="3200" dirty="0" smtClean="0">
                <a:latin typeface="Times"/>
                <a:cs typeface="Times"/>
              </a:rPr>
              <a:t>support and guidance, </a:t>
            </a:r>
            <a:r>
              <a:rPr lang="en-US" sz="3200" dirty="0">
                <a:latin typeface="Times"/>
                <a:cs typeface="Times"/>
              </a:rPr>
              <a:t>as well as the Firestone Center for Restoration Ecology.</a:t>
            </a:r>
          </a:p>
          <a:p>
            <a:endParaRPr lang="en-US" dirty="0"/>
          </a:p>
        </p:txBody>
      </p:sp>
      <p:pic>
        <p:nvPicPr>
          <p:cNvPr id="89" name="Picture 88" descr="IMG_2385.jp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7526000" y="33832800"/>
            <a:ext cx="5181600" cy="3454399"/>
          </a:xfrm>
          <a:prstGeom prst="rect">
            <a:avLst/>
          </a:prstGeom>
        </p:spPr>
      </p:pic>
      <p:graphicFrame>
        <p:nvGraphicFramePr>
          <p:cNvPr id="94" name="Chart 93"/>
          <p:cNvGraphicFramePr/>
          <p:nvPr>
            <p:extLst>
              <p:ext uri="{D42A27DB-BD31-4B8C-83A1-F6EECF244321}">
                <p14:modId xmlns:p14="http://schemas.microsoft.com/office/powerpoint/2010/main" val="2624208395"/>
              </p:ext>
            </p:extLst>
          </p:nvPr>
        </p:nvGraphicFramePr>
        <p:xfrm>
          <a:off x="17297400" y="20726400"/>
          <a:ext cx="11734800" cy="9372600"/>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95" name="Chart 94"/>
          <p:cNvGraphicFramePr/>
          <p:nvPr>
            <p:extLst>
              <p:ext uri="{D42A27DB-BD31-4B8C-83A1-F6EECF244321}">
                <p14:modId xmlns:p14="http://schemas.microsoft.com/office/powerpoint/2010/main" val="1095273211"/>
              </p:ext>
            </p:extLst>
          </p:nvPr>
        </p:nvGraphicFramePr>
        <p:xfrm>
          <a:off x="30861000" y="7696200"/>
          <a:ext cx="11582400" cy="6705600"/>
        </p:xfrm>
        <a:graphic>
          <a:graphicData uri="http://schemas.openxmlformats.org/drawingml/2006/chart">
            <c:chart xmlns:c="http://schemas.openxmlformats.org/drawingml/2006/chart" xmlns:r="http://schemas.openxmlformats.org/officeDocument/2006/relationships" r:id="rId11"/>
          </a:graphicData>
        </a:graphic>
      </p:graphicFrame>
      <p:sp>
        <p:nvSpPr>
          <p:cNvPr id="98" name="TextBox 97"/>
          <p:cNvSpPr txBox="1"/>
          <p:nvPr/>
        </p:nvSpPr>
        <p:spPr>
          <a:xfrm>
            <a:off x="17221200" y="15925800"/>
            <a:ext cx="12877800" cy="1200328"/>
          </a:xfrm>
          <a:prstGeom prst="rect">
            <a:avLst/>
          </a:prstGeom>
          <a:solidFill>
            <a:srgbClr val="FFFFFF"/>
          </a:solidFill>
          <a:ln>
            <a:solidFill>
              <a:srgbClr val="000000"/>
            </a:solidFill>
          </a:ln>
        </p:spPr>
        <p:txBody>
          <a:bodyPr wrap="square" rtlCol="0">
            <a:spAutoFit/>
          </a:bodyPr>
          <a:lstStyle/>
          <a:p>
            <a:r>
              <a:rPr lang="en-US" sz="2400" b="1" dirty="0" smtClean="0">
                <a:latin typeface="Times"/>
                <a:cs typeface="Times"/>
              </a:rPr>
              <a:t>Figure 2. </a:t>
            </a:r>
            <a:r>
              <a:rPr lang="en-US" sz="2400" dirty="0" smtClean="0">
                <a:latin typeface="Times"/>
                <a:cs typeface="Times"/>
              </a:rPr>
              <a:t>Comparison between nutrient content of plant tissue in fertilized and non-fertilized plots in the wet and dry seasons. Species sampled was Maya Colorado. Nutrients analyzed were Nitrogen (N), Phosphorus (P), and Potassium (K). Errors bars show standard error.</a:t>
            </a:r>
            <a:endParaRPr lang="en-US" sz="4800" dirty="0">
              <a:latin typeface="Times"/>
              <a:cs typeface="Times"/>
            </a:endParaRPr>
          </a:p>
        </p:txBody>
      </p:sp>
      <p:sp>
        <p:nvSpPr>
          <p:cNvPr id="99" name="TextBox 98"/>
          <p:cNvSpPr txBox="1"/>
          <p:nvPr/>
        </p:nvSpPr>
        <p:spPr>
          <a:xfrm>
            <a:off x="17145000" y="30175200"/>
            <a:ext cx="11887200" cy="1200328"/>
          </a:xfrm>
          <a:prstGeom prst="rect">
            <a:avLst/>
          </a:prstGeom>
          <a:solidFill>
            <a:srgbClr val="FFFFFF"/>
          </a:solidFill>
          <a:ln>
            <a:solidFill>
              <a:srgbClr val="000000"/>
            </a:solidFill>
          </a:ln>
        </p:spPr>
        <p:txBody>
          <a:bodyPr wrap="square" rtlCol="0">
            <a:spAutoFit/>
          </a:bodyPr>
          <a:lstStyle/>
          <a:p>
            <a:r>
              <a:rPr lang="en-US" sz="2400" b="1" dirty="0" smtClean="0">
                <a:latin typeface="Times"/>
                <a:cs typeface="Times"/>
              </a:rPr>
              <a:t>Figure 3. </a:t>
            </a:r>
            <a:r>
              <a:rPr lang="en-US" sz="2400" dirty="0" smtClean="0">
                <a:latin typeface="Times"/>
                <a:cs typeface="Times"/>
              </a:rPr>
              <a:t>Comparison of herbivory intensity between fertilized and non-fertilized tree species in the wet and dry season. Species sampled was Maya Colorado. Error bars show standard error.</a:t>
            </a:r>
            <a:endParaRPr lang="en-US" sz="4800" dirty="0">
              <a:latin typeface="Times"/>
              <a:cs typeface="Times"/>
            </a:endParaRPr>
          </a:p>
        </p:txBody>
      </p:sp>
      <p:sp>
        <p:nvSpPr>
          <p:cNvPr id="100" name="TextBox 99"/>
          <p:cNvSpPr txBox="1"/>
          <p:nvPr/>
        </p:nvSpPr>
        <p:spPr>
          <a:xfrm>
            <a:off x="30632400" y="15011400"/>
            <a:ext cx="12192000" cy="1569660"/>
          </a:xfrm>
          <a:prstGeom prst="rect">
            <a:avLst/>
          </a:prstGeom>
          <a:solidFill>
            <a:srgbClr val="FFFFFF"/>
          </a:solidFill>
          <a:ln>
            <a:solidFill>
              <a:srgbClr val="000000"/>
            </a:solidFill>
          </a:ln>
        </p:spPr>
        <p:txBody>
          <a:bodyPr wrap="square" rtlCol="0">
            <a:spAutoFit/>
          </a:bodyPr>
          <a:lstStyle/>
          <a:p>
            <a:r>
              <a:rPr lang="en-US" sz="2400" b="1" dirty="0" smtClean="0">
                <a:latin typeface="Times"/>
                <a:cs typeface="Times"/>
              </a:rPr>
              <a:t>Figure 4. </a:t>
            </a:r>
            <a:r>
              <a:rPr lang="en-US" sz="2400" dirty="0" smtClean="0">
                <a:latin typeface="Times"/>
                <a:cs typeface="Times"/>
              </a:rPr>
              <a:t>Comparison between percent herbivory, extent and intensity, in all planted tree species. Species codes stand for names of native trees: </a:t>
            </a:r>
            <a:r>
              <a:rPr lang="en-US" sz="2400" dirty="0" err="1" smtClean="0">
                <a:latin typeface="Times"/>
                <a:cs typeface="Times"/>
              </a:rPr>
              <a:t>Amarillon</a:t>
            </a:r>
            <a:r>
              <a:rPr lang="en-US" sz="2400" dirty="0" smtClean="0">
                <a:latin typeface="Times"/>
                <a:cs typeface="Times"/>
              </a:rPr>
              <a:t> (Am), </a:t>
            </a:r>
            <a:r>
              <a:rPr lang="en-US" sz="2400" dirty="0" err="1" smtClean="0">
                <a:latin typeface="Times"/>
                <a:cs typeface="Times"/>
              </a:rPr>
              <a:t>Cenazaro</a:t>
            </a:r>
            <a:r>
              <a:rPr lang="en-US" sz="2400" dirty="0" smtClean="0">
                <a:latin typeface="Times"/>
                <a:cs typeface="Times"/>
              </a:rPr>
              <a:t> (Cen), </a:t>
            </a:r>
            <a:r>
              <a:rPr lang="en-US" sz="2400" dirty="0" err="1" smtClean="0">
                <a:latin typeface="Times"/>
                <a:cs typeface="Times"/>
              </a:rPr>
              <a:t>Guapinol</a:t>
            </a:r>
            <a:r>
              <a:rPr lang="en-US" sz="2400" dirty="0" smtClean="0">
                <a:latin typeface="Times"/>
                <a:cs typeface="Times"/>
              </a:rPr>
              <a:t> (</a:t>
            </a:r>
            <a:r>
              <a:rPr lang="en-US" sz="2400" dirty="0" err="1" smtClean="0">
                <a:latin typeface="Times"/>
                <a:cs typeface="Times"/>
              </a:rPr>
              <a:t>Guap</a:t>
            </a:r>
            <a:r>
              <a:rPr lang="en-US" sz="2400" dirty="0" smtClean="0">
                <a:latin typeface="Times"/>
                <a:cs typeface="Times"/>
              </a:rPr>
              <a:t>), Kapok (K), </a:t>
            </a:r>
            <a:r>
              <a:rPr lang="en-US" sz="2400" dirty="0" err="1" smtClean="0">
                <a:latin typeface="Times"/>
                <a:cs typeface="Times"/>
              </a:rPr>
              <a:t>Manglio</a:t>
            </a:r>
            <a:r>
              <a:rPr lang="en-US" sz="2400" dirty="0" smtClean="0">
                <a:latin typeface="Times"/>
                <a:cs typeface="Times"/>
              </a:rPr>
              <a:t> (</a:t>
            </a:r>
            <a:r>
              <a:rPr lang="en-US" sz="2400" dirty="0" err="1" smtClean="0">
                <a:latin typeface="Times"/>
                <a:cs typeface="Times"/>
              </a:rPr>
              <a:t>Mang</a:t>
            </a:r>
            <a:r>
              <a:rPr lang="en-US" sz="2400" dirty="0" smtClean="0">
                <a:latin typeface="Times"/>
                <a:cs typeface="Times"/>
              </a:rPr>
              <a:t>), Maya Colorado (MC), Ron Ron (RR), and </a:t>
            </a:r>
            <a:r>
              <a:rPr lang="en-US" sz="2400" dirty="0" err="1" smtClean="0">
                <a:latin typeface="Times"/>
                <a:cs typeface="Times"/>
              </a:rPr>
              <a:t>Vaco</a:t>
            </a:r>
            <a:r>
              <a:rPr lang="en-US" sz="2400" dirty="0" smtClean="0">
                <a:latin typeface="Times"/>
                <a:cs typeface="Times"/>
              </a:rPr>
              <a:t> (V). Error bars show standard error.</a:t>
            </a:r>
            <a:endParaRPr lang="en-US" sz="4800" dirty="0">
              <a:latin typeface="Times"/>
              <a:cs typeface="Times"/>
            </a:endParaRPr>
          </a:p>
        </p:txBody>
      </p:sp>
      <p:pic>
        <p:nvPicPr>
          <p:cNvPr id="104" name="Picture 103" descr="P6032481.jp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9870400" y="32156400"/>
            <a:ext cx="2610923" cy="3481230"/>
          </a:xfrm>
          <a:prstGeom prst="rect">
            <a:avLst/>
          </a:prstGeom>
        </p:spPr>
      </p:pic>
      <p:pic>
        <p:nvPicPr>
          <p:cNvPr id="105" name="Picture 2" descr="C:\Users\ccollins\Dropbox\Cat Lab\Costa Rica\photos\costa rica pics\IMG_0109.JPG"/>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l="27935" r="33152"/>
          <a:stretch/>
        </p:blipFill>
        <p:spPr bwMode="auto">
          <a:xfrm>
            <a:off x="33756600" y="32156400"/>
            <a:ext cx="2478109" cy="3578999"/>
          </a:xfrm>
          <a:prstGeom prst="rect">
            <a:avLst/>
          </a:prstGeom>
          <a:noFill/>
          <a:extLst>
            <a:ext uri="{909E8E84-426E-40dd-AFC4-6F175D3DCCD1}">
              <a14:hiddenFill xmlns:a14="http://schemas.microsoft.com/office/drawing/2010/main">
                <a:solidFill>
                  <a:srgbClr val="FFFFFF"/>
                </a:solidFill>
              </a14:hiddenFill>
            </a:ext>
          </a:extLst>
        </p:spPr>
      </p:pic>
      <p:pic>
        <p:nvPicPr>
          <p:cNvPr id="106" name="Picture 105" descr="P6062504.jpg"/>
          <p:cNvPicPr>
            <a:picLocks noChangeAspect="1"/>
          </p:cNvPicPr>
          <p:nvPr/>
        </p:nvPicPr>
        <p:blipFill rotWithShape="1">
          <a:blip r:embed="rId14" cstate="print">
            <a:extLst>
              <a:ext uri="{28A0092B-C50C-407E-A947-70E740481C1C}">
                <a14:useLocalDpi xmlns:a14="http://schemas.microsoft.com/office/drawing/2010/main" val="0"/>
              </a:ext>
            </a:extLst>
          </a:blip>
          <a:srcRect l="6466" t="38" r="-6466" b="30145"/>
          <a:stretch/>
        </p:blipFill>
        <p:spPr>
          <a:xfrm>
            <a:off x="36868102" y="32288554"/>
            <a:ext cx="5892798" cy="3085684"/>
          </a:xfrm>
          <a:prstGeom prst="rect">
            <a:avLst/>
          </a:prstGeom>
        </p:spPr>
      </p:pic>
      <p:sp>
        <p:nvSpPr>
          <p:cNvPr id="107" name="TextBox 106"/>
          <p:cNvSpPr txBox="1"/>
          <p:nvPr/>
        </p:nvSpPr>
        <p:spPr>
          <a:xfrm>
            <a:off x="30632400" y="16764000"/>
            <a:ext cx="12192000" cy="1569660"/>
          </a:xfrm>
          <a:prstGeom prst="rect">
            <a:avLst/>
          </a:prstGeom>
          <a:solidFill>
            <a:srgbClr val="FFFFFF"/>
          </a:solidFill>
          <a:ln>
            <a:solidFill>
              <a:srgbClr val="000000"/>
            </a:solidFill>
          </a:ln>
        </p:spPr>
        <p:txBody>
          <a:bodyPr wrap="square" rtlCol="0">
            <a:spAutoFit/>
          </a:bodyPr>
          <a:lstStyle/>
          <a:p>
            <a:r>
              <a:rPr lang="en-US" sz="3200" dirty="0" smtClean="0">
                <a:latin typeface="Times"/>
                <a:cs typeface="Times"/>
              </a:rPr>
              <a:t>This figure shows that percent intensity and extent of </a:t>
            </a:r>
            <a:r>
              <a:rPr lang="en-US" sz="3200" dirty="0" err="1" smtClean="0">
                <a:latin typeface="Times"/>
                <a:cs typeface="Times"/>
              </a:rPr>
              <a:t>herbivory</a:t>
            </a:r>
            <a:r>
              <a:rPr lang="en-US" sz="3200" dirty="0" smtClean="0">
                <a:latin typeface="Times"/>
                <a:cs typeface="Times"/>
              </a:rPr>
              <a:t> vary among species (p</a:t>
            </a:r>
            <a:r>
              <a:rPr lang="en-US" sz="3200" baseline="-25000" dirty="0" smtClean="0">
                <a:latin typeface="Times"/>
                <a:cs typeface="Times"/>
              </a:rPr>
              <a:t>i</a:t>
            </a:r>
            <a:r>
              <a:rPr lang="en-US" sz="3200" dirty="0" smtClean="0">
                <a:latin typeface="Times"/>
                <a:cs typeface="Times"/>
              </a:rPr>
              <a:t>&lt;0.0001, </a:t>
            </a:r>
            <a:r>
              <a:rPr lang="en-US" sz="3200" dirty="0" err="1" smtClean="0">
                <a:latin typeface="Times"/>
                <a:cs typeface="Times"/>
              </a:rPr>
              <a:t>p</a:t>
            </a:r>
            <a:r>
              <a:rPr lang="en-US" sz="3200" baseline="-25000" dirty="0" err="1" smtClean="0">
                <a:latin typeface="Times"/>
                <a:cs typeface="Times"/>
              </a:rPr>
              <a:t>e</a:t>
            </a:r>
            <a:r>
              <a:rPr lang="en-US" sz="3200" dirty="0" smtClean="0">
                <a:latin typeface="Times"/>
                <a:cs typeface="Times"/>
              </a:rPr>
              <a:t>&lt;0.001). Furthermore, percent extent of herbivory was higher than percent intensity in all species. </a:t>
            </a:r>
            <a:endParaRPr lang="en-US" sz="3200" dirty="0">
              <a:latin typeface="Times"/>
              <a:cs typeface="Times"/>
            </a:endParaRPr>
          </a:p>
        </p:txBody>
      </p:sp>
      <p:sp>
        <p:nvSpPr>
          <p:cNvPr id="108" name="TextBox 107"/>
          <p:cNvSpPr txBox="1"/>
          <p:nvPr/>
        </p:nvSpPr>
        <p:spPr>
          <a:xfrm>
            <a:off x="17145000" y="31546800"/>
            <a:ext cx="11887200" cy="2062103"/>
          </a:xfrm>
          <a:prstGeom prst="rect">
            <a:avLst/>
          </a:prstGeom>
          <a:solidFill>
            <a:srgbClr val="FFFFFF"/>
          </a:solidFill>
          <a:ln>
            <a:solidFill>
              <a:srgbClr val="000000"/>
            </a:solidFill>
          </a:ln>
        </p:spPr>
        <p:txBody>
          <a:bodyPr wrap="square" rtlCol="0">
            <a:spAutoFit/>
          </a:bodyPr>
          <a:lstStyle/>
          <a:p>
            <a:r>
              <a:rPr lang="en-US" sz="3200" dirty="0" smtClean="0">
                <a:latin typeface="Times"/>
                <a:cs typeface="Times"/>
              </a:rPr>
              <a:t>There was a significant difference in percent intensity between fertilized plots and those not fertilized in the wet season (p=0.009). However, this difference was not seen in the dry season (p=0.0706) (Figure 3).  </a:t>
            </a:r>
            <a:endParaRPr lang="en-US" sz="3200" dirty="0">
              <a:latin typeface="Times"/>
              <a:cs typeface="Times"/>
            </a:endParaRPr>
          </a:p>
        </p:txBody>
      </p:sp>
      <p:graphicFrame>
        <p:nvGraphicFramePr>
          <p:cNvPr id="109" name="Chart 108"/>
          <p:cNvGraphicFramePr/>
          <p:nvPr>
            <p:extLst>
              <p:ext uri="{D42A27DB-BD31-4B8C-83A1-F6EECF244321}">
                <p14:modId xmlns:p14="http://schemas.microsoft.com/office/powerpoint/2010/main" val="675346518"/>
              </p:ext>
            </p:extLst>
          </p:nvPr>
        </p:nvGraphicFramePr>
        <p:xfrm>
          <a:off x="17373600" y="7620000"/>
          <a:ext cx="12496800" cy="8001000"/>
        </p:xfrm>
        <a:graphic>
          <a:graphicData uri="http://schemas.openxmlformats.org/drawingml/2006/chart">
            <c:chart xmlns:c="http://schemas.openxmlformats.org/drawingml/2006/chart" xmlns:r="http://schemas.openxmlformats.org/officeDocument/2006/relationships" r:id="rId15"/>
          </a:graphicData>
        </a:graphic>
      </p:graphicFrame>
      <p:sp>
        <p:nvSpPr>
          <p:cNvPr id="110" name="TextBox 109"/>
          <p:cNvSpPr txBox="1"/>
          <p:nvPr/>
        </p:nvSpPr>
        <p:spPr>
          <a:xfrm>
            <a:off x="17221200" y="17221200"/>
            <a:ext cx="12877800" cy="2062103"/>
          </a:xfrm>
          <a:prstGeom prst="rect">
            <a:avLst/>
          </a:prstGeom>
          <a:solidFill>
            <a:srgbClr val="FFFFFF"/>
          </a:solidFill>
          <a:ln>
            <a:solidFill>
              <a:srgbClr val="000000"/>
            </a:solidFill>
          </a:ln>
        </p:spPr>
        <p:txBody>
          <a:bodyPr wrap="square" rtlCol="0">
            <a:spAutoFit/>
          </a:bodyPr>
          <a:lstStyle/>
          <a:p>
            <a:r>
              <a:rPr lang="en-US" sz="3200" dirty="0">
                <a:latin typeface="Times"/>
                <a:cs typeface="Times"/>
              </a:rPr>
              <a:t>Fertilization increased nitrogen and phosphorous content in the tree leaves in the wet </a:t>
            </a:r>
            <a:r>
              <a:rPr lang="en-US" sz="3200" dirty="0" smtClean="0">
                <a:latin typeface="Times"/>
                <a:cs typeface="Times"/>
              </a:rPr>
              <a:t>season (</a:t>
            </a:r>
            <a:r>
              <a:rPr lang="en-US" sz="3200" dirty="0" err="1" smtClean="0">
                <a:latin typeface="Times"/>
                <a:cs typeface="Times"/>
              </a:rPr>
              <a:t>p</a:t>
            </a:r>
            <a:r>
              <a:rPr lang="en-US" sz="3200" baseline="-25000" dirty="0" err="1">
                <a:latin typeface="Times"/>
                <a:cs typeface="Times"/>
              </a:rPr>
              <a:t>N</a:t>
            </a:r>
            <a:r>
              <a:rPr lang="en-US" sz="3200" dirty="0" smtClean="0">
                <a:latin typeface="Times"/>
                <a:cs typeface="Times"/>
              </a:rPr>
              <a:t>=0.0012, </a:t>
            </a:r>
            <a:r>
              <a:rPr lang="en-US" sz="3200" dirty="0" err="1" smtClean="0">
                <a:latin typeface="Times"/>
                <a:cs typeface="Times"/>
              </a:rPr>
              <a:t>p</a:t>
            </a:r>
            <a:r>
              <a:rPr lang="en-US" sz="3200" baseline="-25000" dirty="0" err="1" smtClean="0">
                <a:latin typeface="Times"/>
                <a:cs typeface="Times"/>
              </a:rPr>
              <a:t>P</a:t>
            </a:r>
            <a:r>
              <a:rPr lang="en-US" sz="3200" dirty="0" smtClean="0">
                <a:latin typeface="Times"/>
                <a:cs typeface="Times"/>
              </a:rPr>
              <a:t>=0.0281), </a:t>
            </a:r>
            <a:r>
              <a:rPr lang="en-US" sz="3200" dirty="0">
                <a:latin typeface="Times"/>
                <a:cs typeface="Times"/>
              </a:rPr>
              <a:t>but not in the dry season </a:t>
            </a:r>
            <a:r>
              <a:rPr lang="en-US" sz="3200" dirty="0" smtClean="0">
                <a:latin typeface="Times"/>
                <a:cs typeface="Times"/>
              </a:rPr>
              <a:t>(</a:t>
            </a:r>
            <a:r>
              <a:rPr lang="en-US" sz="3200" dirty="0" err="1" smtClean="0">
                <a:latin typeface="Times"/>
                <a:cs typeface="Times"/>
              </a:rPr>
              <a:t>p</a:t>
            </a:r>
            <a:r>
              <a:rPr lang="en-US" sz="3200" baseline="-25000" dirty="0" err="1" smtClean="0">
                <a:latin typeface="Times"/>
                <a:cs typeface="Times"/>
              </a:rPr>
              <a:t>N</a:t>
            </a:r>
            <a:r>
              <a:rPr lang="en-US" sz="3200" dirty="0">
                <a:latin typeface="Times"/>
                <a:cs typeface="Times"/>
              </a:rPr>
              <a:t>=</a:t>
            </a:r>
            <a:r>
              <a:rPr lang="en-US" sz="3200" dirty="0" smtClean="0">
                <a:latin typeface="Times"/>
                <a:cs typeface="Times"/>
              </a:rPr>
              <a:t>0.0813, </a:t>
            </a:r>
            <a:r>
              <a:rPr lang="en-US" sz="3200" dirty="0" err="1">
                <a:latin typeface="Times"/>
                <a:cs typeface="Times"/>
              </a:rPr>
              <a:t>p</a:t>
            </a:r>
            <a:r>
              <a:rPr lang="en-US" sz="3200" baseline="-25000" dirty="0" err="1">
                <a:latin typeface="Times"/>
                <a:cs typeface="Times"/>
              </a:rPr>
              <a:t>P</a:t>
            </a:r>
            <a:r>
              <a:rPr lang="en-US" sz="3200" dirty="0">
                <a:latin typeface="Times"/>
                <a:cs typeface="Times"/>
              </a:rPr>
              <a:t>=</a:t>
            </a:r>
            <a:r>
              <a:rPr lang="en-US" sz="3200" dirty="0" smtClean="0">
                <a:latin typeface="Times"/>
                <a:cs typeface="Times"/>
              </a:rPr>
              <a:t>0.484) </a:t>
            </a:r>
            <a:r>
              <a:rPr lang="en-US" sz="3200" dirty="0">
                <a:latin typeface="Times"/>
                <a:cs typeface="Times"/>
              </a:rPr>
              <a:t>(Figure 2</a:t>
            </a:r>
            <a:r>
              <a:rPr lang="en-US" sz="3200" dirty="0" smtClean="0">
                <a:latin typeface="Times"/>
                <a:cs typeface="Times"/>
              </a:rPr>
              <a:t>). Potassium showed no significant differences in the wet (p=0.5798) or dry (p=0.3883) season.</a:t>
            </a:r>
            <a:endParaRPr lang="en-US" sz="3200" dirty="0">
              <a:latin typeface="Times"/>
              <a:cs typeface="Times"/>
            </a:endParaRPr>
          </a:p>
        </p:txBody>
      </p:sp>
      <p:pic>
        <p:nvPicPr>
          <p:cNvPr id="11" name="Picture 10" descr="76289_10201709536434790_1766481524_n-2.jpg"/>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3469600" y="33756599"/>
            <a:ext cx="4821703" cy="3616277"/>
          </a:xfrm>
          <a:prstGeom prst="rect">
            <a:avLst/>
          </a:prstGeom>
        </p:spPr>
      </p:pic>
    </p:spTree>
    <p:extLst>
      <p:ext uri="{BB962C8B-B14F-4D97-AF65-F5344CB8AC3E}">
        <p14:creationId xmlns:p14="http://schemas.microsoft.com/office/powerpoint/2010/main" val="192530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333</TotalTime>
  <Words>1057</Words>
  <Application>Microsoft Macintosh PowerPoint</Application>
  <PresentationFormat>Custom</PresentationFormat>
  <Paragraphs>53</Paragraphs>
  <Slides>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Office Theme</vt:lpstr>
      <vt:lpstr>Presentation</vt:lpstr>
      <vt:lpstr>PowerPoint Presentation</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ENVS User</cp:lastModifiedBy>
  <cp:revision>37</cp:revision>
  <dcterms:created xsi:type="dcterms:W3CDTF">2014-04-08T13:46:32Z</dcterms:created>
  <dcterms:modified xsi:type="dcterms:W3CDTF">2014-04-28T17:56:15Z</dcterms:modified>
</cp:coreProperties>
</file>